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80"/>
  </p:notesMasterIdLst>
  <p:sldIdLst>
    <p:sldId id="323" r:id="rId2"/>
    <p:sldId id="1172" r:id="rId3"/>
    <p:sldId id="1186" r:id="rId4"/>
    <p:sldId id="1187" r:id="rId5"/>
    <p:sldId id="1188" r:id="rId6"/>
    <p:sldId id="1189" r:id="rId7"/>
    <p:sldId id="1190" r:id="rId8"/>
    <p:sldId id="1174" r:id="rId9"/>
    <p:sldId id="1159" r:id="rId10"/>
    <p:sldId id="1154" r:id="rId11"/>
    <p:sldId id="558" r:id="rId12"/>
    <p:sldId id="559" r:id="rId13"/>
    <p:sldId id="1161" r:id="rId14"/>
    <p:sldId id="1162" r:id="rId15"/>
    <p:sldId id="1165" r:id="rId16"/>
    <p:sldId id="1163" r:id="rId17"/>
    <p:sldId id="1164" r:id="rId18"/>
    <p:sldId id="475" r:id="rId19"/>
    <p:sldId id="476" r:id="rId20"/>
    <p:sldId id="381" r:id="rId21"/>
    <p:sldId id="1169" r:id="rId22"/>
    <p:sldId id="428" r:id="rId23"/>
    <p:sldId id="555" r:id="rId24"/>
    <p:sldId id="495" r:id="rId25"/>
    <p:sldId id="479" r:id="rId26"/>
    <p:sldId id="951" r:id="rId27"/>
    <p:sldId id="463" r:id="rId28"/>
    <p:sldId id="564" r:id="rId29"/>
    <p:sldId id="1191" r:id="rId30"/>
    <p:sldId id="566" r:id="rId31"/>
    <p:sldId id="1166" r:id="rId32"/>
    <p:sldId id="1167" r:id="rId33"/>
    <p:sldId id="1173" r:id="rId34"/>
    <p:sldId id="345" r:id="rId35"/>
    <p:sldId id="418" r:id="rId36"/>
    <p:sldId id="419" r:id="rId37"/>
    <p:sldId id="420" r:id="rId38"/>
    <p:sldId id="421" r:id="rId39"/>
    <p:sldId id="422" r:id="rId40"/>
    <p:sldId id="827" r:id="rId41"/>
    <p:sldId id="423" r:id="rId42"/>
    <p:sldId id="369" r:id="rId43"/>
    <p:sldId id="425" r:id="rId44"/>
    <p:sldId id="971" r:id="rId45"/>
    <p:sldId id="942" r:id="rId46"/>
    <p:sldId id="1175" r:id="rId47"/>
    <p:sldId id="1153" r:id="rId48"/>
    <p:sldId id="850" r:id="rId49"/>
    <p:sldId id="1109" r:id="rId50"/>
    <p:sldId id="590" r:id="rId51"/>
    <p:sldId id="1176" r:id="rId52"/>
    <p:sldId id="1088" r:id="rId53"/>
    <p:sldId id="1041" r:id="rId54"/>
    <p:sldId id="1084" r:id="rId55"/>
    <p:sldId id="1043" r:id="rId56"/>
    <p:sldId id="1049" r:id="rId57"/>
    <p:sldId id="1050" r:id="rId58"/>
    <p:sldId id="1044" r:id="rId59"/>
    <p:sldId id="1093" r:id="rId60"/>
    <p:sldId id="1092" r:id="rId61"/>
    <p:sldId id="1052" r:id="rId62"/>
    <p:sldId id="1121" r:id="rId63"/>
    <p:sldId id="1069" r:id="rId64"/>
    <p:sldId id="331" r:id="rId65"/>
    <p:sldId id="823" r:id="rId66"/>
    <p:sldId id="1067" r:id="rId67"/>
    <p:sldId id="1177" r:id="rId68"/>
    <p:sldId id="741" r:id="rId69"/>
    <p:sldId id="826" r:id="rId70"/>
    <p:sldId id="1180" r:id="rId71"/>
    <p:sldId id="1112" r:id="rId72"/>
    <p:sldId id="1113" r:id="rId73"/>
    <p:sldId id="1115" r:id="rId74"/>
    <p:sldId id="1116" r:id="rId75"/>
    <p:sldId id="1179" r:id="rId76"/>
    <p:sldId id="1181" r:id="rId77"/>
    <p:sldId id="1185" r:id="rId78"/>
    <p:sldId id="1192"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3499" autoAdjust="0"/>
  </p:normalViewPr>
  <p:slideViewPr>
    <p:cSldViewPr>
      <p:cViewPr varScale="1">
        <p:scale>
          <a:sx n="56" d="100"/>
          <a:sy n="56" d="100"/>
        </p:scale>
        <p:origin x="1440" y="49"/>
      </p:cViewPr>
      <p:guideLst>
        <p:guide orient="horz" pos="2160"/>
        <p:guide pos="2880"/>
      </p:guideLst>
    </p:cSldViewPr>
  </p:slideViewPr>
  <p:outlineViewPr>
    <p:cViewPr>
      <p:scale>
        <a:sx n="33" d="100"/>
        <a:sy n="33" d="100"/>
      </p:scale>
      <p:origin x="0" y="-95208"/>
    </p:cViewPr>
  </p:outlineViewPr>
  <p:notesTextViewPr>
    <p:cViewPr>
      <p:scale>
        <a:sx n="1" d="1"/>
        <a:sy n="1" d="1"/>
      </p:scale>
      <p:origin x="0" y="0"/>
    </p:cViewPr>
  </p:notesTextViewPr>
  <p:sorterViewPr>
    <p:cViewPr>
      <p:scale>
        <a:sx n="66" d="100"/>
        <a:sy n="66" d="100"/>
      </p:scale>
      <p:origin x="0" y="-115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EB5620-1B4A-4F07-8201-57D3097D0CAF}"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hr-HR"/>
        </a:p>
      </dgm:t>
    </dgm:pt>
    <dgm:pt modelId="{44373A49-2E77-4488-A02E-6AA9B11D1BD8}">
      <dgm:prSet phldrT="[Text]"/>
      <dgm:spPr/>
      <dgm:t>
        <a:bodyPr/>
        <a:lstStyle/>
        <a:p>
          <a:r>
            <a:rPr lang="hr-HR" b="1" dirty="0"/>
            <a:t>Od 1.10.</a:t>
          </a:r>
        </a:p>
        <a:p>
          <a:r>
            <a:rPr lang="hr-HR" b="1" dirty="0"/>
            <a:t>2022.</a:t>
          </a:r>
        </a:p>
      </dgm:t>
    </dgm:pt>
    <dgm:pt modelId="{41D26F6F-2B95-4ABB-8AD3-0E4C2FEF116A}" type="parTrans" cxnId="{F71368EF-8F14-4DA5-BB80-0464F9F983B0}">
      <dgm:prSet/>
      <dgm:spPr/>
      <dgm:t>
        <a:bodyPr/>
        <a:lstStyle/>
        <a:p>
          <a:endParaRPr lang="hr-HR"/>
        </a:p>
      </dgm:t>
    </dgm:pt>
    <dgm:pt modelId="{7650CC96-373B-4636-933A-364452358AD4}" type="sibTrans" cxnId="{F71368EF-8F14-4DA5-BB80-0464F9F983B0}">
      <dgm:prSet/>
      <dgm:spPr/>
      <dgm:t>
        <a:bodyPr/>
        <a:lstStyle/>
        <a:p>
          <a:endParaRPr lang="hr-HR"/>
        </a:p>
      </dgm:t>
    </dgm:pt>
    <dgm:pt modelId="{7B316E85-17EF-403E-ABF0-B3669AB9A165}">
      <dgm:prSet phldrT="[Text]"/>
      <dgm:spPr/>
      <dgm:t>
        <a:bodyPr/>
        <a:lstStyle/>
        <a:p>
          <a:r>
            <a:rPr lang="hr-HR" b="1" dirty="0"/>
            <a:t>Od 1.1.2023.</a:t>
          </a:r>
        </a:p>
      </dgm:t>
    </dgm:pt>
    <dgm:pt modelId="{2FFEC717-CCCC-465D-967C-90F4D2625657}" type="parTrans" cxnId="{60662A36-4328-4ACE-B10B-DE06237A7E34}">
      <dgm:prSet/>
      <dgm:spPr/>
      <dgm:t>
        <a:bodyPr/>
        <a:lstStyle/>
        <a:p>
          <a:endParaRPr lang="hr-HR"/>
        </a:p>
      </dgm:t>
    </dgm:pt>
    <dgm:pt modelId="{8E7FC645-2453-48F0-83E8-64608246E14C}" type="sibTrans" cxnId="{60662A36-4328-4ACE-B10B-DE06237A7E34}">
      <dgm:prSet/>
      <dgm:spPr/>
      <dgm:t>
        <a:bodyPr/>
        <a:lstStyle/>
        <a:p>
          <a:endParaRPr lang="hr-HR"/>
        </a:p>
      </dgm:t>
    </dgm:pt>
    <dgm:pt modelId="{019D73A9-D8E2-4D57-919C-8C2DAEFE848C}">
      <dgm:prSet/>
      <dgm:spPr/>
      <dgm:t>
        <a:bodyPr/>
        <a:lstStyle/>
        <a:p>
          <a:r>
            <a:rPr lang="hr-HR" dirty="0"/>
            <a:t>Neoporezivi primici koji su određeni na godišnjoj razini – primjena za cijelu 2022. godinu</a:t>
          </a:r>
        </a:p>
      </dgm:t>
    </dgm:pt>
    <dgm:pt modelId="{DD13B654-B321-4F88-9AB9-A1BB15DF7F77}" type="parTrans" cxnId="{5A27F530-76C3-4C3C-8A7A-867B35C3D0AF}">
      <dgm:prSet/>
      <dgm:spPr/>
      <dgm:t>
        <a:bodyPr/>
        <a:lstStyle/>
        <a:p>
          <a:endParaRPr lang="hr-HR"/>
        </a:p>
      </dgm:t>
    </dgm:pt>
    <dgm:pt modelId="{12B02880-D27E-4FE7-ABC0-35F3E9DFAF5F}" type="sibTrans" cxnId="{5A27F530-76C3-4C3C-8A7A-867B35C3D0AF}">
      <dgm:prSet/>
      <dgm:spPr/>
      <dgm:t>
        <a:bodyPr/>
        <a:lstStyle/>
        <a:p>
          <a:endParaRPr lang="hr-HR"/>
        </a:p>
      </dgm:t>
    </dgm:pt>
    <dgm:pt modelId="{864967EE-9CD5-429D-8A21-3AC688A17568}">
      <dgm:prSet/>
      <dgm:spPr/>
      <dgm:t>
        <a:bodyPr/>
        <a:lstStyle/>
        <a:p>
          <a:r>
            <a:rPr lang="hr-HR" dirty="0"/>
            <a:t>Naknada za korištenje  privatnog automobila u službene svrhe – od 1. listopada 2022.</a:t>
          </a:r>
        </a:p>
      </dgm:t>
    </dgm:pt>
    <dgm:pt modelId="{70D14E6D-AA8E-4E99-B4FF-D541688AC98A}" type="parTrans" cxnId="{39620AD2-324D-4573-8510-B6386E6777D6}">
      <dgm:prSet/>
      <dgm:spPr/>
      <dgm:t>
        <a:bodyPr/>
        <a:lstStyle/>
        <a:p>
          <a:endParaRPr lang="hr-HR"/>
        </a:p>
      </dgm:t>
    </dgm:pt>
    <dgm:pt modelId="{CB745967-4649-495E-8C25-955B1963804B}" type="sibTrans" cxnId="{39620AD2-324D-4573-8510-B6386E6777D6}">
      <dgm:prSet/>
      <dgm:spPr/>
      <dgm:t>
        <a:bodyPr/>
        <a:lstStyle/>
        <a:p>
          <a:endParaRPr lang="hr-HR"/>
        </a:p>
      </dgm:t>
    </dgm:pt>
    <dgm:pt modelId="{13F6F81D-9F00-4364-90F7-44419F900770}">
      <dgm:prSet/>
      <dgm:spPr/>
      <dgm:t>
        <a:bodyPr/>
        <a:lstStyle/>
        <a:p>
          <a:r>
            <a:rPr lang="hr-HR"/>
            <a:t>Mijenja se način određivanja neoporezivog primitka za prehranu radnika</a:t>
          </a:r>
          <a:endParaRPr lang="hr-HR" dirty="0"/>
        </a:p>
      </dgm:t>
    </dgm:pt>
    <dgm:pt modelId="{B1CAAA05-B4BC-4CAE-BDA4-77ACDAC5FC8D}" type="parTrans" cxnId="{96FA5541-CF21-478E-9911-478A166AB138}">
      <dgm:prSet/>
      <dgm:spPr/>
      <dgm:t>
        <a:bodyPr/>
        <a:lstStyle/>
        <a:p>
          <a:endParaRPr lang="hr-HR"/>
        </a:p>
      </dgm:t>
    </dgm:pt>
    <dgm:pt modelId="{C60D67D1-8714-4599-9BEB-DEBBA6AB6D55}" type="sibTrans" cxnId="{96FA5541-CF21-478E-9911-478A166AB138}">
      <dgm:prSet/>
      <dgm:spPr/>
      <dgm:t>
        <a:bodyPr/>
        <a:lstStyle/>
        <a:p>
          <a:endParaRPr lang="hr-HR"/>
        </a:p>
      </dgm:t>
    </dgm:pt>
    <dgm:pt modelId="{49436A32-B904-42B6-A1A5-DC96976E1C32}">
      <dgm:prSet phldrT="[Text]" custT="1"/>
      <dgm:spPr/>
      <dgm:t>
        <a:bodyPr/>
        <a:lstStyle/>
        <a:p>
          <a:r>
            <a:rPr lang="hr-HR" sz="1800" dirty="0"/>
            <a:t>Nema promjene u visini godišnjih neoporezivih primitaka. Preračun u eure po konverzijskom tečaju</a:t>
          </a:r>
          <a:r>
            <a:rPr lang="hr-HR" sz="2000" dirty="0"/>
            <a:t>.</a:t>
          </a:r>
        </a:p>
      </dgm:t>
    </dgm:pt>
    <dgm:pt modelId="{8C08F864-B94D-4A4A-9526-1484FC5F65BC}" type="sibTrans" cxnId="{315F11B6-38D2-435A-89BD-E6B0A51BEC8A}">
      <dgm:prSet/>
      <dgm:spPr/>
      <dgm:t>
        <a:bodyPr/>
        <a:lstStyle/>
        <a:p>
          <a:endParaRPr lang="hr-HR"/>
        </a:p>
      </dgm:t>
    </dgm:pt>
    <dgm:pt modelId="{CEB80676-F00D-4BA9-AC9E-114225B2C702}" type="parTrans" cxnId="{315F11B6-38D2-435A-89BD-E6B0A51BEC8A}">
      <dgm:prSet/>
      <dgm:spPr/>
      <dgm:t>
        <a:bodyPr/>
        <a:lstStyle/>
        <a:p>
          <a:endParaRPr lang="hr-HR"/>
        </a:p>
      </dgm:t>
    </dgm:pt>
    <dgm:pt modelId="{C17AD7EF-11DD-4FDB-9946-EC3D5D358028}" type="pres">
      <dgm:prSet presAssocID="{5AEB5620-1B4A-4F07-8201-57D3097D0CAF}" presName="list" presStyleCnt="0">
        <dgm:presLayoutVars>
          <dgm:dir/>
          <dgm:animLvl val="lvl"/>
        </dgm:presLayoutVars>
      </dgm:prSet>
      <dgm:spPr/>
    </dgm:pt>
    <dgm:pt modelId="{93516679-D00F-4104-B752-5D5EAB8F4AE0}" type="pres">
      <dgm:prSet presAssocID="{44373A49-2E77-4488-A02E-6AA9B11D1BD8}" presName="posSpace" presStyleCnt="0"/>
      <dgm:spPr/>
    </dgm:pt>
    <dgm:pt modelId="{901A871B-D3F4-42F7-A905-93E4887350FA}" type="pres">
      <dgm:prSet presAssocID="{44373A49-2E77-4488-A02E-6AA9B11D1BD8}" presName="vertFlow" presStyleCnt="0"/>
      <dgm:spPr/>
    </dgm:pt>
    <dgm:pt modelId="{6F90F798-7665-466C-B0B9-911496258FC1}" type="pres">
      <dgm:prSet presAssocID="{44373A49-2E77-4488-A02E-6AA9B11D1BD8}" presName="topSpace" presStyleCnt="0"/>
      <dgm:spPr/>
    </dgm:pt>
    <dgm:pt modelId="{F64EB8E6-AADF-47CC-81CA-1F8A4728AB15}" type="pres">
      <dgm:prSet presAssocID="{44373A49-2E77-4488-A02E-6AA9B11D1BD8}" presName="firstComp" presStyleCnt="0"/>
      <dgm:spPr/>
    </dgm:pt>
    <dgm:pt modelId="{42769EF2-C3C7-4B60-8279-14E473C9FAF6}" type="pres">
      <dgm:prSet presAssocID="{44373A49-2E77-4488-A02E-6AA9B11D1BD8}" presName="firstChild" presStyleLbl="bgAccFollowNode1" presStyleIdx="0" presStyleCnt="4" custScaleX="120725"/>
      <dgm:spPr/>
    </dgm:pt>
    <dgm:pt modelId="{E311DB34-0666-4A58-B826-3645AF9783B1}" type="pres">
      <dgm:prSet presAssocID="{44373A49-2E77-4488-A02E-6AA9B11D1BD8}" presName="firstChildTx" presStyleLbl="bgAccFollowNode1" presStyleIdx="0" presStyleCnt="4">
        <dgm:presLayoutVars>
          <dgm:bulletEnabled val="1"/>
        </dgm:presLayoutVars>
      </dgm:prSet>
      <dgm:spPr/>
    </dgm:pt>
    <dgm:pt modelId="{EE9AEAA0-FD97-4498-92C5-F650F26501B8}" type="pres">
      <dgm:prSet presAssocID="{864967EE-9CD5-429D-8A21-3AC688A17568}" presName="comp" presStyleCnt="0"/>
      <dgm:spPr/>
    </dgm:pt>
    <dgm:pt modelId="{754F6E7B-24D9-498E-8BC4-CE3BE722159B}" type="pres">
      <dgm:prSet presAssocID="{864967EE-9CD5-429D-8A21-3AC688A17568}" presName="child" presStyleLbl="bgAccFollowNode1" presStyleIdx="1" presStyleCnt="4"/>
      <dgm:spPr/>
    </dgm:pt>
    <dgm:pt modelId="{17D34E34-F712-4575-B1EE-DE1F5125A1BE}" type="pres">
      <dgm:prSet presAssocID="{864967EE-9CD5-429D-8A21-3AC688A17568}" presName="childTx" presStyleLbl="bgAccFollowNode1" presStyleIdx="1" presStyleCnt="4">
        <dgm:presLayoutVars>
          <dgm:bulletEnabled val="1"/>
        </dgm:presLayoutVars>
      </dgm:prSet>
      <dgm:spPr/>
    </dgm:pt>
    <dgm:pt modelId="{2DB38CFD-E0DA-4F55-8035-10B0857EB7DA}" type="pres">
      <dgm:prSet presAssocID="{44373A49-2E77-4488-A02E-6AA9B11D1BD8}" presName="negSpace" presStyleCnt="0"/>
      <dgm:spPr/>
    </dgm:pt>
    <dgm:pt modelId="{156BF94D-58B4-4426-9860-BC7EF0538881}" type="pres">
      <dgm:prSet presAssocID="{44373A49-2E77-4488-A02E-6AA9B11D1BD8}" presName="circle" presStyleLbl="node1" presStyleIdx="0" presStyleCnt="2" custLinFactNeighborX="-21677" custLinFactNeighborY="-36763"/>
      <dgm:spPr/>
    </dgm:pt>
    <dgm:pt modelId="{1E1E6AA5-C775-42ED-A0A8-A8E66192E5D3}" type="pres">
      <dgm:prSet presAssocID="{7650CC96-373B-4636-933A-364452358AD4}" presName="transSpace" presStyleCnt="0"/>
      <dgm:spPr/>
    </dgm:pt>
    <dgm:pt modelId="{C2EB612E-783B-42C2-A127-47FEF279545F}" type="pres">
      <dgm:prSet presAssocID="{7B316E85-17EF-403E-ABF0-B3669AB9A165}" presName="posSpace" presStyleCnt="0"/>
      <dgm:spPr/>
    </dgm:pt>
    <dgm:pt modelId="{1D25D55F-6AF6-4E0E-A40A-E869ACB1902D}" type="pres">
      <dgm:prSet presAssocID="{7B316E85-17EF-403E-ABF0-B3669AB9A165}" presName="vertFlow" presStyleCnt="0"/>
      <dgm:spPr/>
    </dgm:pt>
    <dgm:pt modelId="{51730DD5-6AB7-441F-A244-54BCEA767010}" type="pres">
      <dgm:prSet presAssocID="{7B316E85-17EF-403E-ABF0-B3669AB9A165}" presName="topSpace" presStyleCnt="0"/>
      <dgm:spPr/>
    </dgm:pt>
    <dgm:pt modelId="{0B9EEA65-E429-4A8D-9CF1-036A456FBBFF}" type="pres">
      <dgm:prSet presAssocID="{7B316E85-17EF-403E-ABF0-B3669AB9A165}" presName="firstComp" presStyleCnt="0"/>
      <dgm:spPr/>
    </dgm:pt>
    <dgm:pt modelId="{4A93C47E-C76F-45BF-A6C5-D82CAE3B62EF}" type="pres">
      <dgm:prSet presAssocID="{7B316E85-17EF-403E-ABF0-B3669AB9A165}" presName="firstChild" presStyleLbl="bgAccFollowNode1" presStyleIdx="2" presStyleCnt="4" custScaleX="81392" custLinFactNeighborX="-2174" custLinFactNeighborY="-10860"/>
      <dgm:spPr/>
    </dgm:pt>
    <dgm:pt modelId="{CDFA0174-92B7-401D-9B55-E03B79130080}" type="pres">
      <dgm:prSet presAssocID="{7B316E85-17EF-403E-ABF0-B3669AB9A165}" presName="firstChildTx" presStyleLbl="bgAccFollowNode1" presStyleIdx="2" presStyleCnt="4">
        <dgm:presLayoutVars>
          <dgm:bulletEnabled val="1"/>
        </dgm:presLayoutVars>
      </dgm:prSet>
      <dgm:spPr/>
    </dgm:pt>
    <dgm:pt modelId="{AB62B8BC-AAC5-4D24-AB3D-B4FEECC76887}" type="pres">
      <dgm:prSet presAssocID="{49436A32-B904-42B6-A1A5-DC96976E1C32}" presName="comp" presStyleCnt="0"/>
      <dgm:spPr/>
    </dgm:pt>
    <dgm:pt modelId="{EF2FC585-F28B-4125-816B-0D7BE73977F5}" type="pres">
      <dgm:prSet presAssocID="{49436A32-B904-42B6-A1A5-DC96976E1C32}" presName="child" presStyleLbl="bgAccFollowNode1" presStyleIdx="3" presStyleCnt="4" custScaleX="112814"/>
      <dgm:spPr/>
    </dgm:pt>
    <dgm:pt modelId="{55243B81-E8AF-48FD-92DE-413A5A134B68}" type="pres">
      <dgm:prSet presAssocID="{49436A32-B904-42B6-A1A5-DC96976E1C32}" presName="childTx" presStyleLbl="bgAccFollowNode1" presStyleIdx="3" presStyleCnt="4">
        <dgm:presLayoutVars>
          <dgm:bulletEnabled val="1"/>
        </dgm:presLayoutVars>
      </dgm:prSet>
      <dgm:spPr/>
    </dgm:pt>
    <dgm:pt modelId="{F9FE3807-8CEB-4D75-99AC-35F00B315111}" type="pres">
      <dgm:prSet presAssocID="{7B316E85-17EF-403E-ABF0-B3669AB9A165}" presName="negSpace" presStyleCnt="0"/>
      <dgm:spPr/>
    </dgm:pt>
    <dgm:pt modelId="{E84EA625-82A1-48F3-B625-7CB720A33905}" type="pres">
      <dgm:prSet presAssocID="{7B316E85-17EF-403E-ABF0-B3669AB9A165}" presName="circle" presStyleLbl="node1" presStyleIdx="1" presStyleCnt="2" custScaleY="90340" custLinFactNeighborX="-26433" custLinFactNeighborY="-20539"/>
      <dgm:spPr/>
    </dgm:pt>
  </dgm:ptLst>
  <dgm:cxnLst>
    <dgm:cxn modelId="{55651205-66B2-4C85-AD25-72E92CDC20DD}" type="presOf" srcId="{019D73A9-D8E2-4D57-919C-8C2DAEFE848C}" destId="{42769EF2-C3C7-4B60-8279-14E473C9FAF6}" srcOrd="0" destOrd="0" presId="urn:microsoft.com/office/officeart/2005/8/layout/hList9"/>
    <dgm:cxn modelId="{0E35EE05-A2BE-452E-A2AE-A4A093C4657A}" type="presOf" srcId="{019D73A9-D8E2-4D57-919C-8C2DAEFE848C}" destId="{E311DB34-0666-4A58-B826-3645AF9783B1}" srcOrd="1" destOrd="0" presId="urn:microsoft.com/office/officeart/2005/8/layout/hList9"/>
    <dgm:cxn modelId="{B5788707-D84F-4A88-97CC-A3F4C3F3F8AE}" type="presOf" srcId="{49436A32-B904-42B6-A1A5-DC96976E1C32}" destId="{55243B81-E8AF-48FD-92DE-413A5A134B68}" srcOrd="1" destOrd="0" presId="urn:microsoft.com/office/officeart/2005/8/layout/hList9"/>
    <dgm:cxn modelId="{B2E31D09-2713-4686-B2AF-38E1780035FD}" type="presOf" srcId="{13F6F81D-9F00-4364-90F7-44419F900770}" destId="{4A93C47E-C76F-45BF-A6C5-D82CAE3B62EF}" srcOrd="0" destOrd="0" presId="urn:microsoft.com/office/officeart/2005/8/layout/hList9"/>
    <dgm:cxn modelId="{F8098E30-11AE-4296-BF4B-7B71E8524E65}" type="presOf" srcId="{7B316E85-17EF-403E-ABF0-B3669AB9A165}" destId="{E84EA625-82A1-48F3-B625-7CB720A33905}" srcOrd="0" destOrd="0" presId="urn:microsoft.com/office/officeart/2005/8/layout/hList9"/>
    <dgm:cxn modelId="{5A27F530-76C3-4C3C-8A7A-867B35C3D0AF}" srcId="{44373A49-2E77-4488-A02E-6AA9B11D1BD8}" destId="{019D73A9-D8E2-4D57-919C-8C2DAEFE848C}" srcOrd="0" destOrd="0" parTransId="{DD13B654-B321-4F88-9AB9-A1BB15DF7F77}" sibTransId="{12B02880-D27E-4FE7-ABC0-35F3E9DFAF5F}"/>
    <dgm:cxn modelId="{60662A36-4328-4ACE-B10B-DE06237A7E34}" srcId="{5AEB5620-1B4A-4F07-8201-57D3097D0CAF}" destId="{7B316E85-17EF-403E-ABF0-B3669AB9A165}" srcOrd="1" destOrd="0" parTransId="{2FFEC717-CCCC-465D-967C-90F4D2625657}" sibTransId="{8E7FC645-2453-48F0-83E8-64608246E14C}"/>
    <dgm:cxn modelId="{96FA5541-CF21-478E-9911-478A166AB138}" srcId="{7B316E85-17EF-403E-ABF0-B3669AB9A165}" destId="{13F6F81D-9F00-4364-90F7-44419F900770}" srcOrd="0" destOrd="0" parTransId="{B1CAAA05-B4BC-4CAE-BDA4-77ACDAC5FC8D}" sibTransId="{C60D67D1-8714-4599-9BEB-DEBBA6AB6D55}"/>
    <dgm:cxn modelId="{1791E64F-7E47-481C-8AE3-0873E5DA7EC6}" type="presOf" srcId="{5AEB5620-1B4A-4F07-8201-57D3097D0CAF}" destId="{C17AD7EF-11DD-4FDB-9946-EC3D5D358028}" srcOrd="0" destOrd="0" presId="urn:microsoft.com/office/officeart/2005/8/layout/hList9"/>
    <dgm:cxn modelId="{59965252-B610-4585-852C-5BD634912E13}" type="presOf" srcId="{864967EE-9CD5-429D-8A21-3AC688A17568}" destId="{754F6E7B-24D9-498E-8BC4-CE3BE722159B}" srcOrd="0" destOrd="0" presId="urn:microsoft.com/office/officeart/2005/8/layout/hList9"/>
    <dgm:cxn modelId="{3E2D7C78-6BBE-40BE-9776-44C370191647}" type="presOf" srcId="{13F6F81D-9F00-4364-90F7-44419F900770}" destId="{CDFA0174-92B7-401D-9B55-E03B79130080}" srcOrd="1" destOrd="0" presId="urn:microsoft.com/office/officeart/2005/8/layout/hList9"/>
    <dgm:cxn modelId="{34FDBBAB-5D00-4514-81EC-E2729AE3CD24}" type="presOf" srcId="{44373A49-2E77-4488-A02E-6AA9B11D1BD8}" destId="{156BF94D-58B4-4426-9860-BC7EF0538881}" srcOrd="0" destOrd="0" presId="urn:microsoft.com/office/officeart/2005/8/layout/hList9"/>
    <dgm:cxn modelId="{315F11B6-38D2-435A-89BD-E6B0A51BEC8A}" srcId="{7B316E85-17EF-403E-ABF0-B3669AB9A165}" destId="{49436A32-B904-42B6-A1A5-DC96976E1C32}" srcOrd="1" destOrd="0" parTransId="{CEB80676-F00D-4BA9-AC9E-114225B2C702}" sibTransId="{8C08F864-B94D-4A4A-9526-1484FC5F65BC}"/>
    <dgm:cxn modelId="{128045B6-D45F-4C95-A341-FCB80D712E69}" type="presOf" srcId="{864967EE-9CD5-429D-8A21-3AC688A17568}" destId="{17D34E34-F712-4575-B1EE-DE1F5125A1BE}" srcOrd="1" destOrd="0" presId="urn:microsoft.com/office/officeart/2005/8/layout/hList9"/>
    <dgm:cxn modelId="{39620AD2-324D-4573-8510-B6386E6777D6}" srcId="{44373A49-2E77-4488-A02E-6AA9B11D1BD8}" destId="{864967EE-9CD5-429D-8A21-3AC688A17568}" srcOrd="1" destOrd="0" parTransId="{70D14E6D-AA8E-4E99-B4FF-D541688AC98A}" sibTransId="{CB745967-4649-495E-8C25-955B1963804B}"/>
    <dgm:cxn modelId="{F71368EF-8F14-4DA5-BB80-0464F9F983B0}" srcId="{5AEB5620-1B4A-4F07-8201-57D3097D0CAF}" destId="{44373A49-2E77-4488-A02E-6AA9B11D1BD8}" srcOrd="0" destOrd="0" parTransId="{41D26F6F-2B95-4ABB-8AD3-0E4C2FEF116A}" sibTransId="{7650CC96-373B-4636-933A-364452358AD4}"/>
    <dgm:cxn modelId="{629D43FF-2D17-4D88-AD47-C2789EF3F6BB}" type="presOf" srcId="{49436A32-B904-42B6-A1A5-DC96976E1C32}" destId="{EF2FC585-F28B-4125-816B-0D7BE73977F5}" srcOrd="0" destOrd="0" presId="urn:microsoft.com/office/officeart/2005/8/layout/hList9"/>
    <dgm:cxn modelId="{477757B0-A239-4B39-98B4-31D734F09FC6}" type="presParOf" srcId="{C17AD7EF-11DD-4FDB-9946-EC3D5D358028}" destId="{93516679-D00F-4104-B752-5D5EAB8F4AE0}" srcOrd="0" destOrd="0" presId="urn:microsoft.com/office/officeart/2005/8/layout/hList9"/>
    <dgm:cxn modelId="{C37848EB-2545-40D5-8C7D-2A1F8C632326}" type="presParOf" srcId="{C17AD7EF-11DD-4FDB-9946-EC3D5D358028}" destId="{901A871B-D3F4-42F7-A905-93E4887350FA}" srcOrd="1" destOrd="0" presId="urn:microsoft.com/office/officeart/2005/8/layout/hList9"/>
    <dgm:cxn modelId="{58D606EA-4ADB-4A8D-AF22-462050C9D1DF}" type="presParOf" srcId="{901A871B-D3F4-42F7-A905-93E4887350FA}" destId="{6F90F798-7665-466C-B0B9-911496258FC1}" srcOrd="0" destOrd="0" presId="urn:microsoft.com/office/officeart/2005/8/layout/hList9"/>
    <dgm:cxn modelId="{5EEC5AE3-8969-42CC-B2E8-80003DE1C4D9}" type="presParOf" srcId="{901A871B-D3F4-42F7-A905-93E4887350FA}" destId="{F64EB8E6-AADF-47CC-81CA-1F8A4728AB15}" srcOrd="1" destOrd="0" presId="urn:microsoft.com/office/officeart/2005/8/layout/hList9"/>
    <dgm:cxn modelId="{A0201EFD-EFE3-4506-8A3A-1D0C446CE594}" type="presParOf" srcId="{F64EB8E6-AADF-47CC-81CA-1F8A4728AB15}" destId="{42769EF2-C3C7-4B60-8279-14E473C9FAF6}" srcOrd="0" destOrd="0" presId="urn:microsoft.com/office/officeart/2005/8/layout/hList9"/>
    <dgm:cxn modelId="{48CF9472-6EA6-440C-A7E8-59792B993FF0}" type="presParOf" srcId="{F64EB8E6-AADF-47CC-81CA-1F8A4728AB15}" destId="{E311DB34-0666-4A58-B826-3645AF9783B1}" srcOrd="1" destOrd="0" presId="urn:microsoft.com/office/officeart/2005/8/layout/hList9"/>
    <dgm:cxn modelId="{5F946101-BA3D-496F-AF7B-0E700C19053E}" type="presParOf" srcId="{901A871B-D3F4-42F7-A905-93E4887350FA}" destId="{EE9AEAA0-FD97-4498-92C5-F650F26501B8}" srcOrd="2" destOrd="0" presId="urn:microsoft.com/office/officeart/2005/8/layout/hList9"/>
    <dgm:cxn modelId="{B3ECEF54-5C50-4E34-8260-9F9BA3C672AF}" type="presParOf" srcId="{EE9AEAA0-FD97-4498-92C5-F650F26501B8}" destId="{754F6E7B-24D9-498E-8BC4-CE3BE722159B}" srcOrd="0" destOrd="0" presId="urn:microsoft.com/office/officeart/2005/8/layout/hList9"/>
    <dgm:cxn modelId="{D5359824-57CE-468B-A513-3302F743DAEC}" type="presParOf" srcId="{EE9AEAA0-FD97-4498-92C5-F650F26501B8}" destId="{17D34E34-F712-4575-B1EE-DE1F5125A1BE}" srcOrd="1" destOrd="0" presId="urn:microsoft.com/office/officeart/2005/8/layout/hList9"/>
    <dgm:cxn modelId="{95FE4B59-E1FF-4779-8582-4CECC11000BB}" type="presParOf" srcId="{C17AD7EF-11DD-4FDB-9946-EC3D5D358028}" destId="{2DB38CFD-E0DA-4F55-8035-10B0857EB7DA}" srcOrd="2" destOrd="0" presId="urn:microsoft.com/office/officeart/2005/8/layout/hList9"/>
    <dgm:cxn modelId="{8A48D867-11D0-4B2B-8FD9-76F6ED747492}" type="presParOf" srcId="{C17AD7EF-11DD-4FDB-9946-EC3D5D358028}" destId="{156BF94D-58B4-4426-9860-BC7EF0538881}" srcOrd="3" destOrd="0" presId="urn:microsoft.com/office/officeart/2005/8/layout/hList9"/>
    <dgm:cxn modelId="{916E2312-2FD5-447B-A514-0C9F4CC7ED86}" type="presParOf" srcId="{C17AD7EF-11DD-4FDB-9946-EC3D5D358028}" destId="{1E1E6AA5-C775-42ED-A0A8-A8E66192E5D3}" srcOrd="4" destOrd="0" presId="urn:microsoft.com/office/officeart/2005/8/layout/hList9"/>
    <dgm:cxn modelId="{EA7822E3-9CD9-4154-ABC5-3EAEEC806C88}" type="presParOf" srcId="{C17AD7EF-11DD-4FDB-9946-EC3D5D358028}" destId="{C2EB612E-783B-42C2-A127-47FEF279545F}" srcOrd="5" destOrd="0" presId="urn:microsoft.com/office/officeart/2005/8/layout/hList9"/>
    <dgm:cxn modelId="{C9FA9B5D-64BF-473B-8800-3C6557849741}" type="presParOf" srcId="{C17AD7EF-11DD-4FDB-9946-EC3D5D358028}" destId="{1D25D55F-6AF6-4E0E-A40A-E869ACB1902D}" srcOrd="6" destOrd="0" presId="urn:microsoft.com/office/officeart/2005/8/layout/hList9"/>
    <dgm:cxn modelId="{F82E0ECA-F91F-4AEC-915F-1FDC27A23949}" type="presParOf" srcId="{1D25D55F-6AF6-4E0E-A40A-E869ACB1902D}" destId="{51730DD5-6AB7-441F-A244-54BCEA767010}" srcOrd="0" destOrd="0" presId="urn:microsoft.com/office/officeart/2005/8/layout/hList9"/>
    <dgm:cxn modelId="{562F93B2-E41C-497F-9173-28947D90DB17}" type="presParOf" srcId="{1D25D55F-6AF6-4E0E-A40A-E869ACB1902D}" destId="{0B9EEA65-E429-4A8D-9CF1-036A456FBBFF}" srcOrd="1" destOrd="0" presId="urn:microsoft.com/office/officeart/2005/8/layout/hList9"/>
    <dgm:cxn modelId="{856C8A2F-8D93-4433-BF10-37A456F67ECD}" type="presParOf" srcId="{0B9EEA65-E429-4A8D-9CF1-036A456FBBFF}" destId="{4A93C47E-C76F-45BF-A6C5-D82CAE3B62EF}" srcOrd="0" destOrd="0" presId="urn:microsoft.com/office/officeart/2005/8/layout/hList9"/>
    <dgm:cxn modelId="{6008E08C-FECB-477C-9089-490CB13D9459}" type="presParOf" srcId="{0B9EEA65-E429-4A8D-9CF1-036A456FBBFF}" destId="{CDFA0174-92B7-401D-9B55-E03B79130080}" srcOrd="1" destOrd="0" presId="urn:microsoft.com/office/officeart/2005/8/layout/hList9"/>
    <dgm:cxn modelId="{1DDDFFAF-1400-447D-B279-5EDCB0C521A5}" type="presParOf" srcId="{1D25D55F-6AF6-4E0E-A40A-E869ACB1902D}" destId="{AB62B8BC-AAC5-4D24-AB3D-B4FEECC76887}" srcOrd="2" destOrd="0" presId="urn:microsoft.com/office/officeart/2005/8/layout/hList9"/>
    <dgm:cxn modelId="{2E32E99F-28F4-41B5-A0AF-E8E78D7D44FE}" type="presParOf" srcId="{AB62B8BC-AAC5-4D24-AB3D-B4FEECC76887}" destId="{EF2FC585-F28B-4125-816B-0D7BE73977F5}" srcOrd="0" destOrd="0" presId="urn:microsoft.com/office/officeart/2005/8/layout/hList9"/>
    <dgm:cxn modelId="{94DB1D1D-3D27-493E-B807-EFA58E4B9311}" type="presParOf" srcId="{AB62B8BC-AAC5-4D24-AB3D-B4FEECC76887}" destId="{55243B81-E8AF-48FD-92DE-413A5A134B68}" srcOrd="1" destOrd="0" presId="urn:microsoft.com/office/officeart/2005/8/layout/hList9"/>
    <dgm:cxn modelId="{D77ED561-15B7-4187-8E23-3EC975553DF3}" type="presParOf" srcId="{C17AD7EF-11DD-4FDB-9946-EC3D5D358028}" destId="{F9FE3807-8CEB-4D75-99AC-35F00B315111}" srcOrd="7" destOrd="0" presId="urn:microsoft.com/office/officeart/2005/8/layout/hList9"/>
    <dgm:cxn modelId="{BBD27E61-6101-4CF5-BA3D-6DD141DAD740}" type="presParOf" srcId="{C17AD7EF-11DD-4FDB-9946-EC3D5D358028}" destId="{E84EA625-82A1-48F3-B625-7CB720A3390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69EF2-C3C7-4B60-8279-14E473C9FAF6}">
      <dsp:nvSpPr>
        <dsp:cNvPr id="0" name=""/>
        <dsp:cNvSpPr/>
      </dsp:nvSpPr>
      <dsp:spPr>
        <a:xfrm>
          <a:off x="783663" y="1196755"/>
          <a:ext cx="3390952" cy="15518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hr-HR" sz="1800" kern="1200" dirty="0"/>
            <a:t>Neoporezivi primici koji su određeni na godišnjoj razini – primjena za cijelu 2022. godinu</a:t>
          </a:r>
        </a:p>
      </dsp:txBody>
      <dsp:txXfrm>
        <a:off x="1326216" y="1196755"/>
        <a:ext cx="2848400" cy="1551862"/>
      </dsp:txXfrm>
    </dsp:sp>
    <dsp:sp modelId="{754F6E7B-24D9-498E-8BC4-CE3BE722159B}">
      <dsp:nvSpPr>
        <dsp:cNvPr id="0" name=""/>
        <dsp:cNvSpPr/>
      </dsp:nvSpPr>
      <dsp:spPr>
        <a:xfrm>
          <a:off x="1074728" y="2748617"/>
          <a:ext cx="2808824" cy="15518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hr-HR" sz="1800" kern="1200" dirty="0"/>
            <a:t>Naknada za korištenje  privatnog automobila u službene svrhe – od 1. listopada 2022.</a:t>
          </a:r>
        </a:p>
      </dsp:txBody>
      <dsp:txXfrm>
        <a:off x="1524140" y="2748617"/>
        <a:ext cx="2359412" cy="1551862"/>
      </dsp:txXfrm>
    </dsp:sp>
    <dsp:sp modelId="{156BF94D-58B4-4426-9860-BC7EF0538881}">
      <dsp:nvSpPr>
        <dsp:cNvPr id="0" name=""/>
        <dsp:cNvSpPr/>
      </dsp:nvSpPr>
      <dsp:spPr>
        <a:xfrm>
          <a:off x="102773" y="6094"/>
          <a:ext cx="1551086" cy="15510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r-HR" sz="2200" b="1" kern="1200" dirty="0"/>
            <a:t>Od 1.10.</a:t>
          </a:r>
        </a:p>
        <a:p>
          <a:pPr marL="0" lvl="0" indent="0" algn="ctr" defTabSz="977900">
            <a:lnSpc>
              <a:spcPct val="90000"/>
            </a:lnSpc>
            <a:spcBef>
              <a:spcPct val="0"/>
            </a:spcBef>
            <a:spcAft>
              <a:spcPct val="35000"/>
            </a:spcAft>
            <a:buNone/>
          </a:pPr>
          <a:r>
            <a:rPr lang="hr-HR" sz="2200" b="1" kern="1200" dirty="0"/>
            <a:t>2022.</a:t>
          </a:r>
        </a:p>
      </dsp:txBody>
      <dsp:txXfrm>
        <a:off x="329924" y="233245"/>
        <a:ext cx="1096784" cy="1096784"/>
      </dsp:txXfrm>
    </dsp:sp>
    <dsp:sp modelId="{4A93C47E-C76F-45BF-A6C5-D82CAE3B62EF}">
      <dsp:nvSpPr>
        <dsp:cNvPr id="0" name=""/>
        <dsp:cNvSpPr/>
      </dsp:nvSpPr>
      <dsp:spPr>
        <a:xfrm>
          <a:off x="6081018" y="1028222"/>
          <a:ext cx="2136348" cy="15518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hr-HR" sz="1800" kern="1200"/>
            <a:t>Mijenja se način određivanja neoporezivog primitka za prehranu radnika</a:t>
          </a:r>
          <a:endParaRPr lang="hr-HR" sz="1800" kern="1200" dirty="0"/>
        </a:p>
      </dsp:txBody>
      <dsp:txXfrm>
        <a:off x="6422833" y="1028222"/>
        <a:ext cx="1794532" cy="1551862"/>
      </dsp:txXfrm>
    </dsp:sp>
    <dsp:sp modelId="{EF2FC585-F28B-4125-816B-0D7BE73977F5}">
      <dsp:nvSpPr>
        <dsp:cNvPr id="0" name=""/>
        <dsp:cNvSpPr/>
      </dsp:nvSpPr>
      <dsp:spPr>
        <a:xfrm>
          <a:off x="5725703" y="2748617"/>
          <a:ext cx="2961101" cy="15518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hr-HR" sz="1800" kern="1200" dirty="0"/>
            <a:t>Nema promjene u visini godišnjih neoporezivih primitaka. Preračun u eure po konverzijskom tečaju</a:t>
          </a:r>
          <a:r>
            <a:rPr lang="hr-HR" sz="2000" kern="1200" dirty="0"/>
            <a:t>.</a:t>
          </a:r>
        </a:p>
      </dsp:txBody>
      <dsp:txXfrm>
        <a:off x="6199479" y="2748617"/>
        <a:ext cx="2487325" cy="1551862"/>
      </dsp:txXfrm>
    </dsp:sp>
    <dsp:sp modelId="{E84EA625-82A1-48F3-B625-7CB720A33905}">
      <dsp:nvSpPr>
        <dsp:cNvPr id="0" name=""/>
        <dsp:cNvSpPr/>
      </dsp:nvSpPr>
      <dsp:spPr>
        <a:xfrm>
          <a:off x="4176308" y="257742"/>
          <a:ext cx="1551086" cy="14012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r-HR" sz="2200" b="1" kern="1200" dirty="0"/>
            <a:t>Od 1.1.2023.</a:t>
          </a:r>
        </a:p>
      </dsp:txBody>
      <dsp:txXfrm>
        <a:off x="4403459" y="462950"/>
        <a:ext cx="1096784" cy="990835"/>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5C863-FD37-4BEF-9E46-45CF19D7BC67}" type="datetimeFigureOut">
              <a:rPr lang="hr-HR" smtClean="0"/>
              <a:pPr/>
              <a:t>16.11.2022.</a:t>
            </a:fld>
            <a:endParaRPr lang="hr-H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1446C8-9D44-4A8A-977A-DBF996069F29}" type="slidenum">
              <a:rPr lang="hr-HR" smtClean="0"/>
              <a:pPr/>
              <a:t>‹#›</a:t>
            </a:fld>
            <a:endParaRPr lang="hr-HR" dirty="0"/>
          </a:p>
        </p:txBody>
      </p:sp>
    </p:spTree>
    <p:extLst>
      <p:ext uri="{BB962C8B-B14F-4D97-AF65-F5344CB8AC3E}">
        <p14:creationId xmlns:p14="http://schemas.microsoft.com/office/powerpoint/2010/main" val="1453318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848600" cy="2462113"/>
          </a:xfrm>
        </p:spPr>
        <p:txBody>
          <a:bodyPr anchor="ctr">
            <a:noAutofit/>
          </a:bodyPr>
          <a:lstStyle>
            <a:lvl1pPr algn="ctr">
              <a:defRPr sz="5400" cap="all" baseline="0">
                <a:solidFill>
                  <a:srgbClr val="002060"/>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3505200"/>
            <a:ext cx="7846640" cy="2732112"/>
          </a:xfrm>
        </p:spPr>
        <p:txBody>
          <a:bodyPr/>
          <a:lstStyle>
            <a:lvl1pPr marL="0" indent="0" algn="l">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4" name="Slika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0888" y="6521440"/>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Vertical Text Placeholder 2"/>
          <p:cNvSpPr>
            <a:spLocks noGrp="1"/>
          </p:cNvSpPr>
          <p:nvPr>
            <p:ph type="body" orient="vert" idx="1"/>
          </p:nvPr>
        </p:nvSpPr>
        <p:spPr>
          <a:xfrm rot="10800000">
            <a:off x="457200" y="1600200"/>
            <a:ext cx="8229600" cy="4636008"/>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0800000">
            <a:off x="445305" y="476672"/>
            <a:ext cx="2057400" cy="5759536"/>
          </a:xfrm>
        </p:spPr>
        <p:txBody>
          <a:bodyPr vert="eaVert" anchor="b"/>
          <a:lstStyle>
            <a:lvl1pPr>
              <a:defRPr>
                <a:solidFill>
                  <a:srgbClr val="002060"/>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rot="10800000">
            <a:off x="2699792" y="476672"/>
            <a:ext cx="6019800" cy="5759536"/>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908721"/>
            <a:ext cx="7772400" cy="2448272"/>
          </a:xfrm>
        </p:spPr>
        <p:txBody>
          <a:bodyPr anchor="ctr">
            <a:normAutofit/>
          </a:bodyPr>
          <a:lstStyle>
            <a:lvl1pPr algn="ctr">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573016"/>
            <a:ext cx="7772400" cy="2554035"/>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3" name="Slika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0206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1" name="Slik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3" name="Slik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4" name="Slika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a:t>Click to edit Master title style</a:t>
            </a:r>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8" name="Slik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9" name="Slik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0" name="Slika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7" name="Slik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8" name="Slika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9" name="Slika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solidFill>
                  <a:srgbClr val="002060"/>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r-HR" dirty="0"/>
              <a:t>Uredite stil naslova matrice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467544" y="18288"/>
            <a:ext cx="7776864"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8316416" y="18288"/>
            <a:ext cx="720080" cy="329184"/>
          </a:xfrm>
          <a:prstGeom prst="rect">
            <a:avLst/>
          </a:prstGeom>
        </p:spPr>
        <p:txBody>
          <a:bodyPr vert="horz" lIns="91440" tIns="45720" rIns="91440" bIns="45720" rtlCol="0" anchor="ctr"/>
          <a:lstStyle>
            <a:lvl1pPr algn="r">
              <a:defRPr sz="1400" b="1">
                <a:solidFill>
                  <a:srgbClr val="FFFFFF"/>
                </a:solidFill>
              </a:defRPr>
            </a:lvl1pPr>
          </a:lstStyle>
          <a:p>
            <a:fld id="{D2E57653-3E58-4892-A7ED-712530ACC680}" type="slidenum">
              <a:rPr lang="en-US" smtClean="0"/>
              <a:pPr/>
              <a:t>‹#›</a:t>
            </a:fld>
            <a:endParaRPr lang="en-US" dirty="0"/>
          </a:p>
        </p:txBody>
      </p:sp>
      <p:sp>
        <p:nvSpPr>
          <p:cNvPr id="8" name="Rezervirano mjesto datuma 3"/>
          <p:cNvSpPr>
            <a:spLocks noGrp="1"/>
          </p:cNvSpPr>
          <p:nvPr>
            <p:ph type="dt" sz="half" idx="2"/>
          </p:nvPr>
        </p:nvSpPr>
        <p:spPr>
          <a:xfrm>
            <a:off x="8100392" y="6492875"/>
            <a:ext cx="1043608" cy="365125"/>
          </a:xfrm>
          <a:prstGeom prst="rect">
            <a:avLst/>
          </a:prstGeom>
        </p:spPr>
        <p:txBody>
          <a:bodyPr vert="horz" lIns="91440" tIns="45720" rIns="91440" bIns="45720" rtlCol="0" anchor="ctr"/>
          <a:lstStyle>
            <a:lvl1pPr algn="ctr">
              <a:defRPr sz="1000" baseline="0">
                <a:solidFill>
                  <a:schemeClr val="tx1">
                    <a:tint val="75000"/>
                  </a:schemeClr>
                </a:solidFill>
              </a:defRPr>
            </a:lvl1pPr>
          </a:lstStyle>
          <a:p>
            <a:fld id="{8B3EE666-E7FC-4792-A216-299238F92772}" type="datetimeFigureOut">
              <a:rPr lang="hr-HR" smtClean="0"/>
              <a:pPr/>
              <a:t>16.11.2022.</a:t>
            </a:fld>
            <a:endParaRPr lang="hr-HR"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3163C-C754-410C-9786-40CA2AC200BB}"/>
              </a:ext>
            </a:extLst>
          </p:cNvPr>
          <p:cNvSpPr>
            <a:spLocks noGrp="1"/>
          </p:cNvSpPr>
          <p:nvPr>
            <p:ph type="ctrTitle"/>
          </p:nvPr>
        </p:nvSpPr>
        <p:spPr>
          <a:xfrm>
            <a:off x="685800" y="836712"/>
            <a:ext cx="7848600" cy="3672408"/>
          </a:xfrm>
        </p:spPr>
        <p:txBody>
          <a:bodyPr/>
          <a:lstStyle/>
          <a:p>
            <a:r>
              <a:rPr lang="hr-HR" sz="4000" dirty="0">
                <a:effectLst/>
                <a:latin typeface="Calibri" panose="020F0502020204030204" pitchFamily="34" charset="0"/>
                <a:ea typeface="Calibri" panose="020F0502020204030204" pitchFamily="34" charset="0"/>
              </a:rPr>
              <a:t>Plaće, naknade i primici od drugog dohotka na prijelazu 2022./2023. godina</a:t>
            </a:r>
            <a:br>
              <a:rPr lang="hr-HR" sz="4000" dirty="0">
                <a:effectLst/>
                <a:latin typeface="Calibri" panose="020F0502020204030204" pitchFamily="34" charset="0"/>
                <a:ea typeface="Calibri" panose="020F0502020204030204" pitchFamily="34" charset="0"/>
              </a:rPr>
            </a:br>
            <a:r>
              <a:rPr lang="hr-HR" sz="4000" dirty="0">
                <a:effectLst/>
                <a:latin typeface="Calibri" panose="020F0502020204030204" pitchFamily="34" charset="0"/>
                <a:ea typeface="Calibri" panose="020F0502020204030204" pitchFamily="34" charset="0"/>
              </a:rPr>
              <a:t>- </a:t>
            </a:r>
            <a:r>
              <a:rPr lang="hr-HR" sz="4000" cap="none" dirty="0">
                <a:effectLst/>
                <a:latin typeface="Calibri" panose="020F0502020204030204" pitchFamily="34" charset="0"/>
                <a:ea typeface="Calibri" panose="020F0502020204030204" pitchFamily="34" charset="0"/>
              </a:rPr>
              <a:t>zaposleni u socijalnoj skrbi </a:t>
            </a:r>
            <a:r>
              <a:rPr lang="hr-HR" sz="4000" dirty="0">
                <a:effectLst/>
                <a:latin typeface="Calibri" panose="020F0502020204030204" pitchFamily="34" charset="0"/>
                <a:ea typeface="Calibri" panose="020F0502020204030204" pitchFamily="34" charset="0"/>
              </a:rPr>
              <a:t>- </a:t>
            </a:r>
            <a:br>
              <a:rPr lang="hr-HR" sz="4400" dirty="0"/>
            </a:br>
            <a:endParaRPr lang="hr-HR" sz="4400" dirty="0"/>
          </a:p>
        </p:txBody>
      </p:sp>
      <p:sp>
        <p:nvSpPr>
          <p:cNvPr id="3" name="Subtitle 2">
            <a:extLst>
              <a:ext uri="{FF2B5EF4-FFF2-40B4-BE49-F238E27FC236}">
                <a16:creationId xmlns:a16="http://schemas.microsoft.com/office/drawing/2014/main" id="{8CA70566-E1A1-4E79-BF37-6CB67DE30CCF}"/>
              </a:ext>
            </a:extLst>
          </p:cNvPr>
          <p:cNvSpPr>
            <a:spLocks noGrp="1"/>
          </p:cNvSpPr>
          <p:nvPr>
            <p:ph type="subTitle" idx="1"/>
          </p:nvPr>
        </p:nvSpPr>
        <p:spPr>
          <a:xfrm>
            <a:off x="685800" y="4293096"/>
            <a:ext cx="7846640" cy="1944216"/>
          </a:xfrm>
        </p:spPr>
        <p:txBody>
          <a:bodyPr/>
          <a:lstStyle/>
          <a:p>
            <a:endParaRPr lang="hr-HR" dirty="0"/>
          </a:p>
          <a:p>
            <a:pPr algn="ctr"/>
            <a:r>
              <a:rPr lang="hr-HR" i="1" dirty="0">
                <a:solidFill>
                  <a:srgbClr val="404040"/>
                </a:solidFill>
              </a:rPr>
              <a:t>dr. sc. Marija Zuber</a:t>
            </a:r>
          </a:p>
          <a:p>
            <a:pPr algn="ctr"/>
            <a:r>
              <a:rPr lang="hr-HR" i="1" dirty="0">
                <a:solidFill>
                  <a:srgbClr val="404040"/>
                </a:solidFill>
              </a:rPr>
              <a:t>savjetnice-urednice, HZRIF</a:t>
            </a:r>
          </a:p>
          <a:p>
            <a:pPr algn="ctr"/>
            <a:r>
              <a:rPr lang="hr-HR" i="1" dirty="0">
                <a:solidFill>
                  <a:srgbClr val="404040"/>
                </a:solidFill>
              </a:rPr>
              <a:t>Biograd, 17. studenoga 2022.</a:t>
            </a:r>
          </a:p>
          <a:p>
            <a:endParaRPr lang="hr-HR" dirty="0"/>
          </a:p>
        </p:txBody>
      </p:sp>
    </p:spTree>
    <p:extLst>
      <p:ext uri="{BB962C8B-B14F-4D97-AF65-F5344CB8AC3E}">
        <p14:creationId xmlns:p14="http://schemas.microsoft.com/office/powerpoint/2010/main" val="3462810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5DA7D-AFFA-309F-55F2-1A98F92169C5}"/>
              </a:ext>
            </a:extLst>
          </p:cNvPr>
          <p:cNvSpPr>
            <a:spLocks noGrp="1"/>
          </p:cNvSpPr>
          <p:nvPr>
            <p:ph type="title"/>
          </p:nvPr>
        </p:nvSpPr>
        <p:spPr/>
        <p:txBody>
          <a:bodyPr>
            <a:normAutofit/>
          </a:bodyPr>
          <a:lstStyle/>
          <a:p>
            <a:pPr algn="ctr"/>
            <a:r>
              <a:rPr lang="hr-HR" dirty="0"/>
              <a:t>Što se od kada primjenjuje?</a:t>
            </a:r>
          </a:p>
        </p:txBody>
      </p:sp>
      <p:graphicFrame>
        <p:nvGraphicFramePr>
          <p:cNvPr id="4" name="Content Placeholder 3">
            <a:extLst>
              <a:ext uri="{FF2B5EF4-FFF2-40B4-BE49-F238E27FC236}">
                <a16:creationId xmlns:a16="http://schemas.microsoft.com/office/drawing/2014/main" id="{EAA36214-58A4-AC4D-881A-612F9E0BBCAD}"/>
              </a:ext>
            </a:extLst>
          </p:cNvPr>
          <p:cNvGraphicFramePr>
            <a:graphicFrameLocks noGrp="1"/>
          </p:cNvGraphicFramePr>
          <p:nvPr>
            <p:ph idx="1"/>
            <p:extLst>
              <p:ext uri="{D42A27DB-BD31-4B8C-83A1-F6EECF244321}">
                <p14:modId xmlns:p14="http://schemas.microsoft.com/office/powerpoint/2010/main" val="888895054"/>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03644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7BC63-1F9D-F4BC-59FA-7E80B57899A3}"/>
              </a:ext>
            </a:extLst>
          </p:cNvPr>
          <p:cNvSpPr>
            <a:spLocks noGrp="1"/>
          </p:cNvSpPr>
          <p:nvPr>
            <p:ph type="title"/>
          </p:nvPr>
        </p:nvSpPr>
        <p:spPr/>
        <p:txBody>
          <a:bodyPr>
            <a:normAutofit fontScale="90000"/>
          </a:bodyPr>
          <a:lstStyle/>
          <a:p>
            <a:pPr algn="ctr"/>
            <a:r>
              <a:rPr lang="hr-HR" dirty="0"/>
              <a:t>Isplata neoporezivih primitaka </a:t>
            </a:r>
            <a:br>
              <a:rPr lang="hr-HR" dirty="0"/>
            </a:br>
            <a:r>
              <a:rPr lang="hr-HR" dirty="0"/>
              <a:t>od 1. listopada 2022.</a:t>
            </a:r>
          </a:p>
        </p:txBody>
      </p:sp>
      <p:sp>
        <p:nvSpPr>
          <p:cNvPr id="3" name="Content Placeholder 2">
            <a:extLst>
              <a:ext uri="{FF2B5EF4-FFF2-40B4-BE49-F238E27FC236}">
                <a16:creationId xmlns:a16="http://schemas.microsoft.com/office/drawing/2014/main" id="{E3CA9AB8-26EA-63F4-CA09-8BBA2C990705}"/>
              </a:ext>
            </a:extLst>
          </p:cNvPr>
          <p:cNvSpPr>
            <a:spLocks noGrp="1"/>
          </p:cNvSpPr>
          <p:nvPr>
            <p:ph sz="half" idx="1"/>
          </p:nvPr>
        </p:nvSpPr>
        <p:spPr>
          <a:xfrm>
            <a:off x="457200" y="1916832"/>
            <a:ext cx="4038600" cy="4474824"/>
          </a:xfrm>
        </p:spPr>
        <p:txBody>
          <a:bodyPr/>
          <a:lstStyle/>
          <a:p>
            <a:r>
              <a:rPr lang="hr-HR" dirty="0"/>
              <a:t>Poslodavci koji su do 30. rujna </a:t>
            </a:r>
            <a:r>
              <a:rPr lang="hr-HR" u="sng" dirty="0"/>
              <a:t>isplatili dio </a:t>
            </a:r>
            <a:r>
              <a:rPr lang="hr-HR" dirty="0"/>
              <a:t>neoporezivog primitka koji je ograničen na godišnjoj razini – do kraja 2022. godine mogu isplatiti razliku do novog neoporezivog iznosa</a:t>
            </a:r>
          </a:p>
          <a:p>
            <a:endParaRPr lang="hr-HR" dirty="0"/>
          </a:p>
        </p:txBody>
      </p:sp>
      <p:sp>
        <p:nvSpPr>
          <p:cNvPr id="4" name="Content Placeholder 3">
            <a:extLst>
              <a:ext uri="{FF2B5EF4-FFF2-40B4-BE49-F238E27FC236}">
                <a16:creationId xmlns:a16="http://schemas.microsoft.com/office/drawing/2014/main" id="{802398A9-1AF7-F511-62C5-E209A4622EC9}"/>
              </a:ext>
            </a:extLst>
          </p:cNvPr>
          <p:cNvSpPr>
            <a:spLocks noGrp="1"/>
          </p:cNvSpPr>
          <p:nvPr>
            <p:ph sz="half" idx="2"/>
          </p:nvPr>
        </p:nvSpPr>
        <p:spPr>
          <a:xfrm>
            <a:off x="4648200" y="1916832"/>
            <a:ext cx="4038600" cy="4752528"/>
          </a:xfrm>
        </p:spPr>
        <p:txBody>
          <a:bodyPr/>
          <a:lstStyle/>
          <a:p>
            <a:r>
              <a:rPr lang="hr-HR" dirty="0"/>
              <a:t>Poslodavci koji do 30. rujna </a:t>
            </a:r>
            <a:r>
              <a:rPr lang="hr-HR" u="sng" dirty="0"/>
              <a:t>nisu isplaćivali </a:t>
            </a:r>
            <a:r>
              <a:rPr lang="hr-HR" dirty="0"/>
              <a:t>neki od primitaka ograničenih na godišnjoj razini- mogu do kraja 2022. godine isplatiti ukupnu neoporezivu svotu propisanu zadnjim izmjenama Pravilnika o porezu na dohodak</a:t>
            </a:r>
          </a:p>
        </p:txBody>
      </p:sp>
    </p:spTree>
    <p:extLst>
      <p:ext uri="{BB962C8B-B14F-4D97-AF65-F5344CB8AC3E}">
        <p14:creationId xmlns:p14="http://schemas.microsoft.com/office/powerpoint/2010/main" val="2368485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A4641-7F9A-72EC-5B88-577045D9C8C0}"/>
              </a:ext>
            </a:extLst>
          </p:cNvPr>
          <p:cNvSpPr>
            <a:spLocks noGrp="1"/>
          </p:cNvSpPr>
          <p:nvPr>
            <p:ph type="title"/>
          </p:nvPr>
        </p:nvSpPr>
        <p:spPr/>
        <p:txBody>
          <a:bodyPr/>
          <a:lstStyle/>
          <a:p>
            <a:r>
              <a:rPr lang="hr-HR" dirty="0"/>
              <a:t>Primjeri:</a:t>
            </a:r>
          </a:p>
        </p:txBody>
      </p:sp>
      <p:sp>
        <p:nvSpPr>
          <p:cNvPr id="3" name="Content Placeholder 2">
            <a:extLst>
              <a:ext uri="{FF2B5EF4-FFF2-40B4-BE49-F238E27FC236}">
                <a16:creationId xmlns:a16="http://schemas.microsoft.com/office/drawing/2014/main" id="{5F677716-250C-1E7C-06AA-9B264111E2E7}"/>
              </a:ext>
            </a:extLst>
          </p:cNvPr>
          <p:cNvSpPr>
            <a:spLocks noGrp="1"/>
          </p:cNvSpPr>
          <p:nvPr>
            <p:ph idx="1"/>
          </p:nvPr>
        </p:nvSpPr>
        <p:spPr/>
        <p:txBody>
          <a:bodyPr/>
          <a:lstStyle/>
          <a:p>
            <a:r>
              <a:rPr lang="hr-HR" dirty="0">
                <a:latin typeface="Calibri" panose="020F0502020204030204" pitchFamily="34" charset="0"/>
                <a:ea typeface="Calibri" panose="020F0502020204030204" pitchFamily="34" charset="0"/>
              </a:rPr>
              <a:t>P</a:t>
            </a:r>
            <a:r>
              <a:rPr lang="hr-HR" dirty="0">
                <a:effectLst/>
                <a:latin typeface="Calibri" panose="020F0502020204030204" pitchFamily="34" charset="0"/>
                <a:ea typeface="Calibri" panose="020F0502020204030204" pitchFamily="34" charset="0"/>
              </a:rPr>
              <a:t>oslodavac koji je do 30. rujna 2022. radniku isplatio godišnju prigodnu nagradu u iznosu 1.500,00 kn, može do kraja 2022. godine isplatiti još 3.500,00 kn neoporezivog primitka za tu namjenu. </a:t>
            </a:r>
          </a:p>
          <a:p>
            <a:r>
              <a:rPr lang="hr-HR" dirty="0">
                <a:effectLst/>
                <a:latin typeface="Calibri" panose="020F0502020204030204" pitchFamily="34" charset="0"/>
                <a:ea typeface="Calibri" panose="020F0502020204030204" pitchFamily="34" charset="0"/>
              </a:rPr>
              <a:t>Poslodavac koji do 30. rujna 2022. </a:t>
            </a:r>
            <a:r>
              <a:rPr lang="hr-HR" dirty="0">
                <a:latin typeface="Calibri" panose="020F0502020204030204" pitchFamily="34" charset="0"/>
                <a:ea typeface="Calibri" panose="020F0502020204030204" pitchFamily="34" charset="0"/>
              </a:rPr>
              <a:t>nije isplaćivao nagradu za rezultate rada, </a:t>
            </a:r>
            <a:r>
              <a:rPr lang="hr-HR" dirty="0">
                <a:effectLst/>
                <a:latin typeface="Calibri" panose="020F0502020204030204" pitchFamily="34" charset="0"/>
                <a:ea typeface="Calibri" panose="020F0502020204030204" pitchFamily="34" charset="0"/>
              </a:rPr>
              <a:t>može do kraja 2022. godine za tu namjenu radniku isplatiti do </a:t>
            </a:r>
            <a:r>
              <a:rPr lang="hr-HR" dirty="0">
                <a:latin typeface="Calibri" panose="020F0502020204030204" pitchFamily="34" charset="0"/>
                <a:ea typeface="Calibri" panose="020F0502020204030204" pitchFamily="34" charset="0"/>
              </a:rPr>
              <a:t>7</a:t>
            </a:r>
            <a:r>
              <a:rPr lang="hr-HR" dirty="0">
                <a:effectLst/>
                <a:latin typeface="Calibri" panose="020F0502020204030204" pitchFamily="34" charset="0"/>
                <a:ea typeface="Calibri" panose="020F0502020204030204" pitchFamily="34" charset="0"/>
              </a:rPr>
              <a:t>.500,00 kn neoporezivog primitka </a:t>
            </a:r>
            <a:r>
              <a:rPr lang="hr-HR" dirty="0">
                <a:latin typeface="Calibri" panose="020F0502020204030204" pitchFamily="34" charset="0"/>
                <a:ea typeface="Calibri" panose="020F0502020204030204" pitchFamily="34" charset="0"/>
              </a:rPr>
              <a:t>kao nagradu za radne rezultate.</a:t>
            </a:r>
            <a:endParaRPr lang="hr-HR" dirty="0">
              <a:effectLst/>
              <a:latin typeface="Calibri" panose="020F0502020204030204" pitchFamily="34" charset="0"/>
              <a:ea typeface="Calibri" panose="020F0502020204030204" pitchFamily="34" charset="0"/>
            </a:endParaRPr>
          </a:p>
          <a:p>
            <a:pPr marL="0" indent="0">
              <a:buNone/>
            </a:pPr>
            <a:r>
              <a:rPr lang="hr-HR" dirty="0">
                <a:latin typeface="Calibri" panose="020F0502020204030204" pitchFamily="34" charset="0"/>
                <a:ea typeface="Calibri" panose="020F0502020204030204" pitchFamily="34" charset="0"/>
              </a:rPr>
              <a:t>VAŽNO: Neoporezivi godišnji primici su </a:t>
            </a:r>
            <a:r>
              <a:rPr lang="hr-HR" b="1" u="sng" dirty="0">
                <a:latin typeface="Calibri" panose="020F0502020204030204" pitchFamily="34" charset="0"/>
                <a:ea typeface="Calibri" panose="020F0502020204030204" pitchFamily="34" charset="0"/>
              </a:rPr>
              <a:t>ograničeni po radniku</a:t>
            </a:r>
            <a:r>
              <a:rPr lang="hr-HR" dirty="0">
                <a:latin typeface="Calibri" panose="020F0502020204030204" pitchFamily="34" charset="0"/>
                <a:ea typeface="Calibri" panose="020F0502020204030204" pitchFamily="34" charset="0"/>
              </a:rPr>
              <a:t>, od svih isplatitelja. Podaci su dostupni na mrežnim stranicama PU.</a:t>
            </a:r>
            <a:endParaRPr lang="hr-HR" dirty="0">
              <a:effectLst/>
              <a:latin typeface="Calibri" panose="020F0502020204030204" pitchFamily="34" charset="0"/>
              <a:ea typeface="Calibri" panose="020F0502020204030204" pitchFamily="34" charset="0"/>
            </a:endParaRPr>
          </a:p>
          <a:p>
            <a:pPr marL="0" indent="0">
              <a:buNone/>
            </a:pPr>
            <a:endParaRPr lang="hr-HR" dirty="0"/>
          </a:p>
        </p:txBody>
      </p:sp>
    </p:spTree>
    <p:extLst>
      <p:ext uri="{BB962C8B-B14F-4D97-AF65-F5344CB8AC3E}">
        <p14:creationId xmlns:p14="http://schemas.microsoft.com/office/powerpoint/2010/main" val="424475707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BF1E-9597-F41E-AD2C-6FF325F79F37}"/>
              </a:ext>
            </a:extLst>
          </p:cNvPr>
          <p:cNvSpPr>
            <a:spLocks noGrp="1"/>
          </p:cNvSpPr>
          <p:nvPr>
            <p:ph type="title"/>
          </p:nvPr>
        </p:nvSpPr>
        <p:spPr/>
        <p:txBody>
          <a:bodyPr/>
          <a:lstStyle/>
          <a:p>
            <a:pPr algn="ctr"/>
            <a:r>
              <a:rPr lang="hr-HR" dirty="0"/>
              <a:t>Naknada za prehranu radnika u 2022.</a:t>
            </a:r>
          </a:p>
        </p:txBody>
      </p:sp>
      <p:sp>
        <p:nvSpPr>
          <p:cNvPr id="3" name="Content Placeholder 2">
            <a:extLst>
              <a:ext uri="{FF2B5EF4-FFF2-40B4-BE49-F238E27FC236}">
                <a16:creationId xmlns:a16="http://schemas.microsoft.com/office/drawing/2014/main" id="{2FB212E6-AD8E-8ACC-B541-4EA0D89335E3}"/>
              </a:ext>
            </a:extLst>
          </p:cNvPr>
          <p:cNvSpPr>
            <a:spLocks noGrp="1"/>
          </p:cNvSpPr>
          <p:nvPr>
            <p:ph idx="1"/>
          </p:nvPr>
        </p:nvSpPr>
        <p:spPr/>
        <p:txBody>
          <a:bodyPr/>
          <a:lstStyle/>
          <a:p>
            <a:pPr marL="0" indent="0">
              <a:buNone/>
            </a:pPr>
            <a:r>
              <a:rPr lang="hr-HR" dirty="0"/>
              <a:t>Porezna pravila o neoporezivom primitku namijenjenom za prehranu tijekom rada:</a:t>
            </a:r>
          </a:p>
          <a:p>
            <a:pPr marL="0" indent="0">
              <a:buNone/>
            </a:pPr>
            <a:r>
              <a:rPr lang="hr-HR" dirty="0"/>
              <a:t>U 2022. godini poslodavac može zaposleniku osigurati prehranu na jedan od sljedeća dva načina:</a:t>
            </a:r>
          </a:p>
          <a:p>
            <a:pPr marL="457200" indent="-457200">
              <a:buAutoNum type="alphaLcParenR"/>
            </a:pPr>
            <a:r>
              <a:rPr lang="hr-HR" dirty="0"/>
              <a:t>Isplatom u novcu, do </a:t>
            </a:r>
            <a:r>
              <a:rPr lang="hr-HR" b="1" dirty="0"/>
              <a:t>6.000,00 kn godišnje</a:t>
            </a:r>
            <a:r>
              <a:rPr lang="hr-HR" dirty="0"/>
              <a:t>,</a:t>
            </a:r>
            <a:r>
              <a:rPr lang="hr-HR" dirty="0">
                <a:solidFill>
                  <a:srgbClr val="FF0000"/>
                </a:solidFill>
              </a:rPr>
              <a:t> ili</a:t>
            </a:r>
          </a:p>
          <a:p>
            <a:pPr marL="457200" indent="-457200">
              <a:buAutoNum type="alphaLcParenR"/>
            </a:pPr>
            <a:r>
              <a:rPr lang="hr-HR" dirty="0"/>
              <a:t>Omogućavanjem prehrane tijekom rada na temelju vjerodostojnih isprava (u naravi), do </a:t>
            </a:r>
            <a:r>
              <a:rPr lang="hr-HR" b="1" dirty="0"/>
              <a:t>12.000,00 kn godišnje</a:t>
            </a:r>
          </a:p>
          <a:p>
            <a:r>
              <a:rPr lang="hr-HR" dirty="0"/>
              <a:t>Ovi su iznosi ograničeni na godišnjoj razini po radniku kao poreznom obvezniku. Porezni obveznik može </a:t>
            </a:r>
            <a:r>
              <a:rPr lang="hr-HR" u="sng" dirty="0"/>
              <a:t>u istoj poreznoj godini </a:t>
            </a:r>
            <a:r>
              <a:rPr lang="hr-HR" dirty="0"/>
              <a:t>ostvarivati ili naknadu za prehranu u novcu ili prehranu u naravi. Nije dozvoljeno istoj poreznoj godini ostvarivati dio u novcu, a dio u naravi. </a:t>
            </a:r>
          </a:p>
          <a:p>
            <a:endParaRPr lang="hr-HR" dirty="0"/>
          </a:p>
        </p:txBody>
      </p:sp>
    </p:spTree>
    <p:extLst>
      <p:ext uri="{BB962C8B-B14F-4D97-AF65-F5344CB8AC3E}">
        <p14:creationId xmlns:p14="http://schemas.microsoft.com/office/powerpoint/2010/main" val="237075418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DB53-C8D2-0681-CD4A-99D61F59BA27}"/>
              </a:ext>
            </a:extLst>
          </p:cNvPr>
          <p:cNvSpPr>
            <a:spLocks noGrp="1"/>
          </p:cNvSpPr>
          <p:nvPr>
            <p:ph type="title"/>
          </p:nvPr>
        </p:nvSpPr>
        <p:spPr/>
        <p:txBody>
          <a:bodyPr>
            <a:normAutofit fontScale="90000"/>
          </a:bodyPr>
          <a:lstStyle/>
          <a:p>
            <a:pPr algn="ctr"/>
            <a:r>
              <a:rPr lang="hr-HR" dirty="0"/>
              <a:t>Porezna pravila o neoporezivom primitku za prehranu od 1. siječnja 2023.</a:t>
            </a:r>
          </a:p>
        </p:txBody>
      </p:sp>
      <p:sp>
        <p:nvSpPr>
          <p:cNvPr id="3" name="Content Placeholder 2">
            <a:extLst>
              <a:ext uri="{FF2B5EF4-FFF2-40B4-BE49-F238E27FC236}">
                <a16:creationId xmlns:a16="http://schemas.microsoft.com/office/drawing/2014/main" id="{8E172B08-E744-D9DB-FEA3-189BED732B85}"/>
              </a:ext>
            </a:extLst>
          </p:cNvPr>
          <p:cNvSpPr>
            <a:spLocks noGrp="1"/>
          </p:cNvSpPr>
          <p:nvPr>
            <p:ph idx="1"/>
          </p:nvPr>
        </p:nvSpPr>
        <p:spPr>
          <a:xfrm>
            <a:off x="457200" y="1772816"/>
            <a:ext cx="8229600" cy="4704184"/>
          </a:xfrm>
        </p:spPr>
        <p:txBody>
          <a:bodyPr/>
          <a:lstStyle/>
          <a:p>
            <a:r>
              <a:rPr lang="hr-HR" dirty="0">
                <a:latin typeface="Calibri" panose="020F0502020204030204" pitchFamily="34" charset="0"/>
                <a:ea typeface="Calibri" panose="020F0502020204030204" pitchFamily="34" charset="0"/>
              </a:rPr>
              <a:t>N</a:t>
            </a:r>
            <a:r>
              <a:rPr lang="hr-HR" dirty="0">
                <a:effectLst/>
                <a:latin typeface="Calibri" panose="020F0502020204030204" pitchFamily="34" charset="0"/>
                <a:ea typeface="Calibri" panose="020F0502020204030204" pitchFamily="34" charset="0"/>
              </a:rPr>
              <a:t>eoporezivi primici namijenjeni za prehranu radnika određuju se </a:t>
            </a:r>
            <a:r>
              <a:rPr lang="hr-HR" b="1" dirty="0">
                <a:effectLst/>
                <a:latin typeface="Calibri" panose="020F0502020204030204" pitchFamily="34" charset="0"/>
                <a:ea typeface="Calibri" panose="020F0502020204030204" pitchFamily="34" charset="0"/>
              </a:rPr>
              <a:t>u mjesečnoj svoti </a:t>
            </a:r>
            <a:r>
              <a:rPr lang="hr-HR" dirty="0">
                <a:effectLst/>
                <a:latin typeface="Calibri" panose="020F0502020204030204" pitchFamily="34" charset="0"/>
                <a:ea typeface="Calibri" panose="020F0502020204030204" pitchFamily="34" charset="0"/>
              </a:rPr>
              <a:t>i to:</a:t>
            </a:r>
          </a:p>
          <a:p>
            <a:pPr marL="342900" lvl="0" indent="-342900" algn="just">
              <a:buFont typeface="Calibri" panose="020F0502020204030204" pitchFamily="34" charset="0"/>
              <a:buChar char="-"/>
            </a:pPr>
            <a:r>
              <a:rPr lang="hr-HR" dirty="0">
                <a:effectLst/>
                <a:latin typeface="Calibri" panose="020F0502020204030204" pitchFamily="34" charset="0"/>
                <a:ea typeface="Calibri" panose="020F0502020204030204" pitchFamily="34" charset="0"/>
              </a:rPr>
              <a:t>paušalna novčana naknada za prehranu – </a:t>
            </a:r>
            <a:r>
              <a:rPr lang="hr-HR" b="1" dirty="0">
                <a:effectLst/>
                <a:latin typeface="Calibri" panose="020F0502020204030204" pitchFamily="34" charset="0"/>
                <a:ea typeface="Calibri" panose="020F0502020204030204" pitchFamily="34" charset="0"/>
              </a:rPr>
              <a:t>500,00 </a:t>
            </a:r>
            <a:r>
              <a:rPr lang="hr-HR" dirty="0">
                <a:effectLst/>
                <a:latin typeface="Calibri" panose="020F0502020204030204" pitchFamily="34" charset="0"/>
                <a:ea typeface="Calibri" panose="020F0502020204030204" pitchFamily="34" charset="0"/>
              </a:rPr>
              <a:t>kn mjesečno, </a:t>
            </a:r>
            <a:r>
              <a:rPr lang="hr-HR" dirty="0">
                <a:latin typeface="Calibri" panose="020F0502020204030204" pitchFamily="34" charset="0"/>
                <a:ea typeface="Calibri" panose="020F0502020204030204" pitchFamily="34" charset="0"/>
              </a:rPr>
              <a:t>ili</a:t>
            </a:r>
            <a:endParaRPr lang="hr-HR" dirty="0">
              <a:effectLst/>
              <a:latin typeface="Calibri" panose="020F0502020204030204" pitchFamily="34" charset="0"/>
              <a:ea typeface="Calibri" panose="020F0502020204030204" pitchFamily="34" charset="0"/>
            </a:endParaRPr>
          </a:p>
          <a:p>
            <a:pPr marL="342900" lvl="0" indent="-342900" algn="just">
              <a:buFont typeface="Calibri" panose="020F0502020204030204" pitchFamily="34" charset="0"/>
              <a:buChar char="-"/>
            </a:pPr>
            <a:r>
              <a:rPr lang="hr-HR" dirty="0">
                <a:effectLst/>
                <a:latin typeface="Calibri" panose="020F0502020204030204" pitchFamily="34" charset="0"/>
                <a:ea typeface="Calibri" panose="020F0502020204030204" pitchFamily="34" charset="0"/>
              </a:rPr>
              <a:t>prehrana na temelju vjerodostojnih isprava – </a:t>
            </a:r>
            <a:r>
              <a:rPr lang="hr-HR" b="1" dirty="0">
                <a:effectLst/>
                <a:latin typeface="Calibri" panose="020F0502020204030204" pitchFamily="34" charset="0"/>
                <a:ea typeface="Calibri" panose="020F0502020204030204" pitchFamily="34" charset="0"/>
              </a:rPr>
              <a:t>1.000,00 </a:t>
            </a:r>
            <a:r>
              <a:rPr lang="hr-HR" dirty="0">
                <a:effectLst/>
                <a:latin typeface="Calibri" panose="020F0502020204030204" pitchFamily="34" charset="0"/>
                <a:ea typeface="Calibri" panose="020F0502020204030204" pitchFamily="34" charset="0"/>
              </a:rPr>
              <a:t>kn mjesečno.</a:t>
            </a:r>
          </a:p>
          <a:p>
            <a:r>
              <a:rPr lang="hr-HR" dirty="0">
                <a:latin typeface="Calibri" panose="020F0502020204030204" pitchFamily="34" charset="0"/>
                <a:ea typeface="Calibri" panose="020F0502020204030204" pitchFamily="34" charset="0"/>
              </a:rPr>
              <a:t>N</a:t>
            </a:r>
            <a:r>
              <a:rPr lang="hr-HR" dirty="0">
                <a:effectLst/>
                <a:latin typeface="Calibri" panose="020F0502020204030204" pitchFamily="34" charset="0"/>
                <a:ea typeface="Calibri" panose="020F0502020204030204" pitchFamily="34" charset="0"/>
              </a:rPr>
              <a:t>eoporezivi primitak može se isplatiti/omogućiti </a:t>
            </a:r>
            <a:r>
              <a:rPr lang="hr-HR" u="sng" dirty="0">
                <a:effectLst/>
                <a:latin typeface="Calibri" panose="020F0502020204030204" pitchFamily="34" charset="0"/>
                <a:ea typeface="Calibri" panose="020F0502020204030204" pitchFamily="34" charset="0"/>
              </a:rPr>
              <a:t>za sve protekle mjesece  istog poreznog razdoblja.</a:t>
            </a:r>
          </a:p>
        </p:txBody>
      </p:sp>
    </p:spTree>
    <p:extLst>
      <p:ext uri="{BB962C8B-B14F-4D97-AF65-F5344CB8AC3E}">
        <p14:creationId xmlns:p14="http://schemas.microsoft.com/office/powerpoint/2010/main" val="382010662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2BE5-A433-408A-A28D-48936B99DCAC}"/>
              </a:ext>
            </a:extLst>
          </p:cNvPr>
          <p:cNvSpPr>
            <a:spLocks noGrp="1"/>
          </p:cNvSpPr>
          <p:nvPr>
            <p:ph type="title"/>
          </p:nvPr>
        </p:nvSpPr>
        <p:spPr>
          <a:xfrm>
            <a:off x="457200" y="260648"/>
            <a:ext cx="8229600" cy="936104"/>
          </a:xfrm>
        </p:spPr>
        <p:txBody>
          <a:bodyPr>
            <a:normAutofit fontScale="90000"/>
          </a:bodyPr>
          <a:lstStyle/>
          <a:p>
            <a:pPr algn="ctr"/>
            <a:r>
              <a:rPr lang="hr-HR" dirty="0"/>
              <a:t>Učinci mjesečnog određivanja neoporezivih iznosa za prehranu radnika</a:t>
            </a:r>
          </a:p>
        </p:txBody>
      </p:sp>
      <p:sp>
        <p:nvSpPr>
          <p:cNvPr id="3" name="Content Placeholder 2">
            <a:extLst>
              <a:ext uri="{FF2B5EF4-FFF2-40B4-BE49-F238E27FC236}">
                <a16:creationId xmlns:a16="http://schemas.microsoft.com/office/drawing/2014/main" id="{8EFB7668-0B76-95BF-A859-2A69CDA950AF}"/>
              </a:ext>
            </a:extLst>
          </p:cNvPr>
          <p:cNvSpPr>
            <a:spLocks noGrp="1"/>
          </p:cNvSpPr>
          <p:nvPr>
            <p:ph idx="1"/>
          </p:nvPr>
        </p:nvSpPr>
        <p:spPr>
          <a:xfrm>
            <a:off x="457200" y="1412776"/>
            <a:ext cx="8579296" cy="5328592"/>
          </a:xfrm>
        </p:spPr>
        <p:txBody>
          <a:bodyPr>
            <a:normAutofit lnSpcReduction="10000"/>
          </a:bodyPr>
          <a:lstStyle/>
          <a:p>
            <a:pPr marL="0" indent="0">
              <a:buNone/>
            </a:pPr>
            <a:r>
              <a:rPr lang="hr-HR" i="1" u="sng" dirty="0"/>
              <a:t>Primjer:</a:t>
            </a:r>
          </a:p>
          <a:p>
            <a:pPr marL="0" indent="0">
              <a:buNone/>
            </a:pPr>
            <a:r>
              <a:rPr lang="hr-HR" dirty="0">
                <a:latin typeface="Calibri" panose="020F0502020204030204" pitchFamily="34" charset="0"/>
                <a:ea typeface="Calibri" panose="020F0502020204030204" pitchFamily="34" charset="0"/>
              </a:rPr>
              <a:t>R</a:t>
            </a:r>
            <a:r>
              <a:rPr lang="hr-HR" dirty="0">
                <a:effectLst/>
                <a:latin typeface="Calibri" panose="020F0502020204030204" pitchFamily="34" charset="0"/>
                <a:ea typeface="Calibri" panose="020F0502020204030204" pitchFamily="34" charset="0"/>
              </a:rPr>
              <a:t>adniku kojemu u 2023. nije za prva četiri mjeseca  isplaćena paušalna novčana naknada za prehranu, moći će se odjednom isplatiti 2.000,00 kn neoprezno (500,00 kn za svaki protekli mjesec 2023. godine. </a:t>
            </a:r>
          </a:p>
          <a:p>
            <a:pPr marL="0" indent="0">
              <a:buNone/>
            </a:pPr>
            <a:r>
              <a:rPr lang="hr-HR" i="1" u="sng" dirty="0">
                <a:latin typeface="Calibri" panose="020F0502020204030204" pitchFamily="34" charset="0"/>
              </a:rPr>
              <a:t>Primjer:</a:t>
            </a:r>
          </a:p>
          <a:p>
            <a:pPr>
              <a:buFontTx/>
              <a:buChar char="-"/>
            </a:pPr>
            <a:r>
              <a:rPr lang="hr-HR" dirty="0">
                <a:latin typeface="Calibri" panose="020F0502020204030204" pitchFamily="34" charset="0"/>
              </a:rPr>
              <a:t>u  siječnju - prehrana na temelju na temelju konzumiranih obroka iznosi 1.050,00 kn; 1.000,00 kn neoporezivo, 50,00 kn plaća u naravi</a:t>
            </a:r>
          </a:p>
          <a:p>
            <a:pPr>
              <a:buFontTx/>
              <a:buChar char="-"/>
            </a:pPr>
            <a:r>
              <a:rPr lang="hr-HR" dirty="0">
                <a:latin typeface="Calibri" panose="020F0502020204030204" pitchFamily="34" charset="0"/>
              </a:rPr>
              <a:t>u veljači - prehrana na temelju konzumiranih obroka iznosi 950,00 kn – sve neoporezivo</a:t>
            </a:r>
          </a:p>
          <a:p>
            <a:pPr>
              <a:buFontTx/>
              <a:buChar char="-"/>
            </a:pPr>
            <a:r>
              <a:rPr lang="hr-HR" dirty="0">
                <a:latin typeface="Calibri" panose="020F0502020204030204" pitchFamily="34" charset="0"/>
              </a:rPr>
              <a:t>u ožujku - prehrana na temelju na temelju konzumiranih obroka iznosi 1.050,00 kn; svih 1.050,00 kn neoporezivo (jer imamo do tada neiskorištenih 50,00 kn)  </a:t>
            </a:r>
          </a:p>
        </p:txBody>
      </p:sp>
    </p:spTree>
    <p:extLst>
      <p:ext uri="{BB962C8B-B14F-4D97-AF65-F5344CB8AC3E}">
        <p14:creationId xmlns:p14="http://schemas.microsoft.com/office/powerpoint/2010/main" val="400044952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C4FD9-80B6-0692-94DF-8BBEDC9245FD}"/>
              </a:ext>
            </a:extLst>
          </p:cNvPr>
          <p:cNvSpPr>
            <a:spLocks noGrp="1"/>
          </p:cNvSpPr>
          <p:nvPr>
            <p:ph type="title"/>
          </p:nvPr>
        </p:nvSpPr>
        <p:spPr>
          <a:xfrm>
            <a:off x="457200" y="533400"/>
            <a:ext cx="8229600" cy="1239416"/>
          </a:xfrm>
        </p:spPr>
        <p:txBody>
          <a:bodyPr>
            <a:normAutofit fontScale="90000"/>
          </a:bodyPr>
          <a:lstStyle/>
          <a:p>
            <a:pPr algn="ctr"/>
            <a:r>
              <a:rPr lang="hr-HR" dirty="0"/>
              <a:t>Učinci određivanja neoporezive prehrane u mjesečnom iznosu</a:t>
            </a:r>
          </a:p>
        </p:txBody>
      </p:sp>
      <p:sp>
        <p:nvSpPr>
          <p:cNvPr id="3" name="Content Placeholder 2">
            <a:extLst>
              <a:ext uri="{FF2B5EF4-FFF2-40B4-BE49-F238E27FC236}">
                <a16:creationId xmlns:a16="http://schemas.microsoft.com/office/drawing/2014/main" id="{7376BB34-1CD0-7DAB-676C-722D08A755E2}"/>
              </a:ext>
            </a:extLst>
          </p:cNvPr>
          <p:cNvSpPr>
            <a:spLocks noGrp="1"/>
          </p:cNvSpPr>
          <p:nvPr>
            <p:ph idx="1"/>
          </p:nvPr>
        </p:nvSpPr>
        <p:spPr>
          <a:xfrm>
            <a:off x="457200" y="1772816"/>
            <a:ext cx="8229600" cy="4704184"/>
          </a:xfrm>
        </p:spPr>
        <p:txBody>
          <a:bodyPr/>
          <a:lstStyle/>
          <a:p>
            <a:pPr marL="0" indent="0">
              <a:buNone/>
            </a:pPr>
            <a:r>
              <a:rPr lang="hr-HR" dirty="0">
                <a:effectLst/>
                <a:latin typeface="Calibri" panose="020F0502020204030204" pitchFamily="34" charset="0"/>
                <a:ea typeface="Calibri" panose="020F0502020204030204" pitchFamily="34" charset="0"/>
              </a:rPr>
              <a:t>PREDNOST:</a:t>
            </a:r>
          </a:p>
          <a:p>
            <a:r>
              <a:rPr lang="hr-HR" dirty="0">
                <a:latin typeface="Calibri" panose="020F0502020204030204" pitchFamily="34" charset="0"/>
                <a:ea typeface="Calibri" panose="020F0502020204030204" pitchFamily="34" charset="0"/>
              </a:rPr>
              <a:t>Radnik će moći</a:t>
            </a:r>
            <a:r>
              <a:rPr lang="hr-HR" dirty="0">
                <a:effectLst/>
                <a:latin typeface="Calibri" panose="020F0502020204030204" pitchFamily="34" charset="0"/>
                <a:ea typeface="Calibri" panose="020F0502020204030204" pitchFamily="34" charset="0"/>
              </a:rPr>
              <a:t> u toku porezne godine mijenjati </a:t>
            </a:r>
            <a:r>
              <a:rPr lang="hr-HR" dirty="0">
                <a:latin typeface="Calibri" panose="020F0502020204030204" pitchFamily="34" charset="0"/>
                <a:ea typeface="Calibri" panose="020F0502020204030204" pitchFamily="34" charset="0"/>
              </a:rPr>
              <a:t>način ostvarivanja </a:t>
            </a:r>
            <a:r>
              <a:rPr lang="hr-HR" dirty="0">
                <a:effectLst/>
                <a:latin typeface="Calibri" panose="020F0502020204030204" pitchFamily="34" charset="0"/>
                <a:ea typeface="Calibri" panose="020F0502020204030204" pitchFamily="34" charset="0"/>
              </a:rPr>
              <a:t>neoporezivih primitaka namijenjenih podmirivanju troškova prehrane, ali uz propisano mjesečno ograničenje za svaki od tih primitaka. </a:t>
            </a:r>
          </a:p>
          <a:p>
            <a:pPr marL="0" indent="0">
              <a:buNone/>
            </a:pPr>
            <a:r>
              <a:rPr lang="hr-HR" i="1" u="sng" dirty="0">
                <a:effectLst/>
                <a:latin typeface="Calibri" panose="020F0502020204030204" pitchFamily="34" charset="0"/>
                <a:ea typeface="Calibri" panose="020F0502020204030204" pitchFamily="34" charset="0"/>
              </a:rPr>
              <a:t>Primjer:</a:t>
            </a:r>
          </a:p>
          <a:p>
            <a:pPr marL="0" indent="0">
              <a:buNone/>
            </a:pPr>
            <a:r>
              <a:rPr lang="hr-HR" dirty="0">
                <a:latin typeface="Calibri" panose="020F0502020204030204" pitchFamily="34" charset="0"/>
                <a:ea typeface="Calibri" panose="020F0502020204030204" pitchFamily="34" charset="0"/>
              </a:rPr>
              <a:t>Radnik je do travnja 2023. radio kod poslodavca koji mu je isplaćivao prehranu u novcu 500,00 kn mjesečno. Od 1. svibnja prelazi na rad kod novog poslodavca koji ima radnički restoran i kod toga poslodavca može ostvarivati primitak u naravi po osnovi konzumirane prehrane do 1.000,00 kn mjesečno.</a:t>
            </a:r>
            <a:endParaRPr lang="hr-HR" dirty="0">
              <a:effectLst/>
              <a:latin typeface="Calibri" panose="020F0502020204030204" pitchFamily="34" charset="0"/>
              <a:ea typeface="Calibri" panose="020F0502020204030204" pitchFamily="34" charset="0"/>
            </a:endParaRPr>
          </a:p>
          <a:p>
            <a:endParaRPr lang="hr-HR" dirty="0"/>
          </a:p>
        </p:txBody>
      </p:sp>
    </p:spTree>
    <p:extLst>
      <p:ext uri="{BB962C8B-B14F-4D97-AF65-F5344CB8AC3E}">
        <p14:creationId xmlns:p14="http://schemas.microsoft.com/office/powerpoint/2010/main" val="47128230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52E9-45AA-064A-8D2B-89B01251945D}"/>
              </a:ext>
            </a:extLst>
          </p:cNvPr>
          <p:cNvSpPr>
            <a:spLocks noGrp="1"/>
          </p:cNvSpPr>
          <p:nvPr>
            <p:ph type="title"/>
          </p:nvPr>
        </p:nvSpPr>
        <p:spPr/>
        <p:txBody>
          <a:bodyPr>
            <a:normAutofit fontScale="90000"/>
          </a:bodyPr>
          <a:lstStyle/>
          <a:p>
            <a:pPr algn="ctr"/>
            <a:r>
              <a:rPr lang="hr-HR" dirty="0"/>
              <a:t>Posljedice određivanja neoporezive prehrane od 1. siječnja 2023. u mjesečnom iznosu </a:t>
            </a:r>
          </a:p>
        </p:txBody>
      </p:sp>
      <p:sp>
        <p:nvSpPr>
          <p:cNvPr id="3" name="Content Placeholder 2">
            <a:extLst>
              <a:ext uri="{FF2B5EF4-FFF2-40B4-BE49-F238E27FC236}">
                <a16:creationId xmlns:a16="http://schemas.microsoft.com/office/drawing/2014/main" id="{83131BEA-A1AB-3475-2BD3-CE12245EE74C}"/>
              </a:ext>
            </a:extLst>
          </p:cNvPr>
          <p:cNvSpPr>
            <a:spLocks noGrp="1"/>
          </p:cNvSpPr>
          <p:nvPr>
            <p:ph idx="1"/>
          </p:nvPr>
        </p:nvSpPr>
        <p:spPr/>
        <p:txBody>
          <a:bodyPr/>
          <a:lstStyle/>
          <a:p>
            <a:pPr marL="0" indent="0">
              <a:buNone/>
            </a:pPr>
            <a:r>
              <a:rPr lang="hr-HR" dirty="0"/>
              <a:t>NOVO:</a:t>
            </a:r>
          </a:p>
          <a:p>
            <a:r>
              <a:rPr lang="hr-HR" dirty="0">
                <a:latin typeface="Calibri" panose="020F0502020204030204" pitchFamily="34" charset="0"/>
                <a:ea typeface="Calibri" panose="020F0502020204030204" pitchFamily="34" charset="0"/>
              </a:rPr>
              <a:t>O</a:t>
            </a:r>
            <a:r>
              <a:rPr lang="hr-HR" dirty="0">
                <a:effectLst/>
                <a:latin typeface="Calibri" panose="020F0502020204030204" pitchFamily="34" charset="0"/>
                <a:ea typeface="Calibri" panose="020F0502020204030204" pitchFamily="34" charset="0"/>
              </a:rPr>
              <a:t>dređivanjem neoporezivih primitaka namijenjenih za prehranu radnika u mjesečnom iznosu, ovi se primici od 1. siječnja 2023. godine </a:t>
            </a:r>
            <a:r>
              <a:rPr lang="hr-HR" b="1" dirty="0">
                <a:effectLst/>
                <a:latin typeface="Calibri" panose="020F0502020204030204" pitchFamily="34" charset="0"/>
                <a:ea typeface="Calibri" panose="020F0502020204030204" pitchFamily="34" charset="0"/>
              </a:rPr>
              <a:t>vezuju uz trajanje radnog odnosa.</a:t>
            </a:r>
          </a:p>
          <a:p>
            <a:pPr marL="0" indent="0">
              <a:buNone/>
            </a:pPr>
            <a:r>
              <a:rPr lang="hr-HR" i="1" u="sng" dirty="0">
                <a:latin typeface="Calibri" panose="020F0502020204030204" pitchFamily="34" charset="0"/>
              </a:rPr>
              <a:t>Primjer:</a:t>
            </a:r>
          </a:p>
          <a:p>
            <a:pPr marL="0" indent="0">
              <a:buNone/>
            </a:pPr>
            <a:r>
              <a:rPr lang="hr-HR" dirty="0">
                <a:latin typeface="Calibri" panose="020F0502020204030204" pitchFamily="34" charset="0"/>
                <a:ea typeface="Calibri" panose="020F0502020204030204" pitchFamily="34" charset="0"/>
              </a:rPr>
              <a:t>R</a:t>
            </a:r>
            <a:r>
              <a:rPr lang="hr-HR" dirty="0">
                <a:effectLst/>
                <a:latin typeface="Calibri" panose="020F0502020204030204" pitchFamily="34" charset="0"/>
                <a:ea typeface="Calibri" panose="020F0502020204030204" pitchFamily="34" charset="0"/>
              </a:rPr>
              <a:t>adnik je kod poslodavca bio zaposlen dva mjeseca i može kod toga poslodavca primiti do 1.000,00 kn paušalne novčane naknade za prehranu (2 mjeseca po 500,00 kn) ili 2.000,00 kn prehrane ne temelju vjerodostojnih isprava (2 mjeseca po 1.000,00 kn mjesečno).</a:t>
            </a:r>
            <a:endParaRPr lang="hr-HR" dirty="0">
              <a:latin typeface="Calibri" panose="020F0502020204030204" pitchFamily="34" charset="0"/>
            </a:endParaRPr>
          </a:p>
          <a:p>
            <a:pPr marL="0" indent="0">
              <a:buNone/>
            </a:pPr>
            <a:endParaRPr lang="hr-HR" dirty="0"/>
          </a:p>
        </p:txBody>
      </p:sp>
    </p:spTree>
    <p:extLst>
      <p:ext uri="{BB962C8B-B14F-4D97-AF65-F5344CB8AC3E}">
        <p14:creationId xmlns:p14="http://schemas.microsoft.com/office/powerpoint/2010/main" val="252098227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F924F-EDBB-4A34-9436-6AEF361821C0}"/>
              </a:ext>
            </a:extLst>
          </p:cNvPr>
          <p:cNvSpPr>
            <a:spLocks noGrp="1"/>
          </p:cNvSpPr>
          <p:nvPr>
            <p:ph type="title"/>
          </p:nvPr>
        </p:nvSpPr>
        <p:spPr>
          <a:xfrm>
            <a:off x="457200" y="533400"/>
            <a:ext cx="8229600" cy="1383432"/>
          </a:xfrm>
        </p:spPr>
        <p:txBody>
          <a:bodyPr>
            <a:normAutofit/>
          </a:bodyPr>
          <a:lstStyle/>
          <a:p>
            <a:pPr algn="ctr"/>
            <a:r>
              <a:rPr lang="hr-HR" sz="3600" dirty="0"/>
              <a:t>Neoporezivi iznos prigodne godišnje nagrade</a:t>
            </a:r>
            <a:br>
              <a:rPr lang="hr-HR" sz="3600" dirty="0"/>
            </a:br>
            <a:r>
              <a:rPr lang="hr-HR" sz="2800" dirty="0"/>
              <a:t>Oznaka u obrascu JOPPD – pod 15.1. – šifra </a:t>
            </a:r>
            <a:r>
              <a:rPr lang="hr-HR" sz="2800" b="1" dirty="0"/>
              <a:t>22</a:t>
            </a:r>
          </a:p>
        </p:txBody>
      </p:sp>
      <p:sp>
        <p:nvSpPr>
          <p:cNvPr id="3" name="Content Placeholder 2">
            <a:extLst>
              <a:ext uri="{FF2B5EF4-FFF2-40B4-BE49-F238E27FC236}">
                <a16:creationId xmlns:a16="http://schemas.microsoft.com/office/drawing/2014/main" id="{D65BB4F5-503A-42AB-8D59-3581A232E4E6}"/>
              </a:ext>
            </a:extLst>
          </p:cNvPr>
          <p:cNvSpPr>
            <a:spLocks noGrp="1"/>
          </p:cNvSpPr>
          <p:nvPr>
            <p:ph idx="1"/>
          </p:nvPr>
        </p:nvSpPr>
        <p:spPr>
          <a:xfrm>
            <a:off x="457200" y="1916832"/>
            <a:ext cx="8229600" cy="4680520"/>
          </a:xfrm>
        </p:spPr>
        <p:txBody>
          <a:bodyPr>
            <a:normAutofit lnSpcReduction="10000"/>
          </a:bodyPr>
          <a:lstStyle/>
          <a:p>
            <a:r>
              <a:rPr lang="hr-HR" dirty="0"/>
              <a:t>Prigodna godišnja nagrada (božićnica, naknada za godišnji odmor i sl.) – povećana s 3.000,00 na  </a:t>
            </a:r>
            <a:r>
              <a:rPr lang="hr-HR" b="1" dirty="0"/>
              <a:t>5.000,00 kn </a:t>
            </a:r>
            <a:r>
              <a:rPr lang="hr-HR" dirty="0"/>
              <a:t>po poreznom obvezniku godišnje, </a:t>
            </a:r>
            <a:r>
              <a:rPr lang="hr-HR" b="1" dirty="0"/>
              <a:t>ukupno od svih isplatitelja </a:t>
            </a:r>
            <a:r>
              <a:rPr lang="hr-HR" dirty="0"/>
              <a:t>(poslodavaca)</a:t>
            </a:r>
          </a:p>
          <a:p>
            <a:r>
              <a:rPr lang="hr-HR" dirty="0"/>
              <a:t>Prema izvorima radnog prava koji obvezuju poslodavca, isplaćuje se ili se u naravi omogućava primitak od nazivom:</a:t>
            </a:r>
          </a:p>
          <a:p>
            <a:pPr marL="898525" indent="-365125"/>
            <a:r>
              <a:rPr lang="hr-HR" sz="2400" dirty="0"/>
              <a:t>božićnica – vezana uz blagdan Božića</a:t>
            </a:r>
          </a:p>
          <a:p>
            <a:pPr marL="898525" indent="-365125"/>
            <a:r>
              <a:rPr lang="hr-HR" sz="2400" dirty="0"/>
              <a:t>regres za godišnji odmor – vezan uz pravo na godišnji odmor ili uz korištenje godišnjeg odmora</a:t>
            </a:r>
          </a:p>
          <a:p>
            <a:pPr marL="898525" indent="-365125"/>
            <a:r>
              <a:rPr lang="hr-HR" sz="2400" dirty="0" err="1"/>
              <a:t>uskrsnica</a:t>
            </a:r>
            <a:r>
              <a:rPr lang="hr-HR" sz="2400" dirty="0"/>
              <a:t> – uz blagdan Uskrsa</a:t>
            </a:r>
          </a:p>
          <a:p>
            <a:pPr marL="898525" indent="-365125"/>
            <a:r>
              <a:rPr lang="hr-HR" sz="2400" dirty="0"/>
              <a:t>nagrada za jubilej poslodavca i dr.</a:t>
            </a:r>
          </a:p>
          <a:p>
            <a:pPr marL="898525" indent="-365125"/>
            <a:r>
              <a:rPr lang="hr-HR" sz="2400" dirty="0"/>
              <a:t>kombinirano, za više namjena</a:t>
            </a:r>
          </a:p>
          <a:p>
            <a:endParaRPr lang="hr-HR" dirty="0"/>
          </a:p>
        </p:txBody>
      </p:sp>
    </p:spTree>
    <p:extLst>
      <p:ext uri="{BB962C8B-B14F-4D97-AF65-F5344CB8AC3E}">
        <p14:creationId xmlns:p14="http://schemas.microsoft.com/office/powerpoint/2010/main" val="346447238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81B68-C319-4026-897D-8FFA263CB7AF}"/>
              </a:ext>
            </a:extLst>
          </p:cNvPr>
          <p:cNvSpPr>
            <a:spLocks noGrp="1"/>
          </p:cNvSpPr>
          <p:nvPr>
            <p:ph type="title"/>
          </p:nvPr>
        </p:nvSpPr>
        <p:spPr/>
        <p:txBody>
          <a:bodyPr>
            <a:noAutofit/>
          </a:bodyPr>
          <a:lstStyle/>
          <a:p>
            <a:pPr algn="ctr"/>
            <a:r>
              <a:rPr lang="hr-HR" sz="3600" dirty="0"/>
              <a:t>Prigodna nagrada – neoporezivi iznos nagrade za prethodnu godinu</a:t>
            </a:r>
          </a:p>
        </p:txBody>
      </p:sp>
      <p:sp>
        <p:nvSpPr>
          <p:cNvPr id="3" name="Content Placeholder 2">
            <a:extLst>
              <a:ext uri="{FF2B5EF4-FFF2-40B4-BE49-F238E27FC236}">
                <a16:creationId xmlns:a16="http://schemas.microsoft.com/office/drawing/2014/main" id="{84899B8C-0301-4F72-BB13-8670C740BD2B}"/>
              </a:ext>
            </a:extLst>
          </p:cNvPr>
          <p:cNvSpPr>
            <a:spLocks noGrp="1"/>
          </p:cNvSpPr>
          <p:nvPr>
            <p:ph idx="1"/>
          </p:nvPr>
        </p:nvSpPr>
        <p:spPr>
          <a:xfrm>
            <a:off x="457200" y="1916832"/>
            <a:ext cx="8229600" cy="4560168"/>
          </a:xfrm>
        </p:spPr>
        <p:txBody>
          <a:bodyPr/>
          <a:lstStyle/>
          <a:p>
            <a:r>
              <a:rPr lang="hr-HR" dirty="0"/>
              <a:t>Ako se prigodna godišnja nagrada isplaćuje za prethodnu godinu (u pravilu kao regres za godišnji odmor koji radnik koristi u tekućoj godini) - NEOPOREZIVI PRIMITAK RADNIKA</a:t>
            </a:r>
          </a:p>
          <a:p>
            <a:r>
              <a:rPr lang="hr-HR" dirty="0"/>
              <a:t>U obrascu JOPPD – pod 15.1. – šifra </a:t>
            </a:r>
            <a:r>
              <a:rPr lang="hr-HR" b="1" dirty="0"/>
              <a:t>61</a:t>
            </a:r>
          </a:p>
          <a:p>
            <a:r>
              <a:rPr lang="hr-HR" dirty="0"/>
              <a:t>Ako je prethodna godina 2021. – najviše do 3.000,00 kn</a:t>
            </a:r>
          </a:p>
          <a:p>
            <a:pPr marL="0" indent="0">
              <a:buNone/>
            </a:pPr>
            <a:endParaRPr lang="hr-HR" dirty="0"/>
          </a:p>
        </p:txBody>
      </p:sp>
    </p:spTree>
    <p:extLst>
      <p:ext uri="{BB962C8B-B14F-4D97-AF65-F5344CB8AC3E}">
        <p14:creationId xmlns:p14="http://schemas.microsoft.com/office/powerpoint/2010/main" val="296270134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DBAD0-4DA0-AE71-EFE8-E0BC8DC0FAA8}"/>
              </a:ext>
            </a:extLst>
          </p:cNvPr>
          <p:cNvSpPr>
            <a:spLocks noGrp="1"/>
          </p:cNvSpPr>
          <p:nvPr>
            <p:ph type="title"/>
          </p:nvPr>
        </p:nvSpPr>
        <p:spPr/>
        <p:txBody>
          <a:bodyPr/>
          <a:lstStyle/>
          <a:p>
            <a:pPr algn="ctr"/>
            <a:r>
              <a:rPr lang="hr-HR" dirty="0"/>
              <a:t>Sadržaj</a:t>
            </a:r>
          </a:p>
        </p:txBody>
      </p:sp>
      <p:sp>
        <p:nvSpPr>
          <p:cNvPr id="3" name="Content Placeholder 2">
            <a:extLst>
              <a:ext uri="{FF2B5EF4-FFF2-40B4-BE49-F238E27FC236}">
                <a16:creationId xmlns:a16="http://schemas.microsoft.com/office/drawing/2014/main" id="{F621B661-D588-AA66-D99A-C94C72A93115}"/>
              </a:ext>
            </a:extLst>
          </p:cNvPr>
          <p:cNvSpPr>
            <a:spLocks noGrp="1"/>
          </p:cNvSpPr>
          <p:nvPr>
            <p:ph idx="1"/>
          </p:nvPr>
        </p:nvSpPr>
        <p:spPr/>
        <p:txBody>
          <a:bodyPr/>
          <a:lstStyle/>
          <a:p>
            <a:r>
              <a:rPr lang="hr-HR" dirty="0"/>
              <a:t>Izmijenjena prava zaposlenih u javnim službama</a:t>
            </a:r>
          </a:p>
          <a:p>
            <a:r>
              <a:rPr lang="hr-HR" dirty="0"/>
              <a:t>Novi iznosi neoporezivih primitaka od 1. listopada 2022.</a:t>
            </a:r>
          </a:p>
          <a:p>
            <a:r>
              <a:rPr lang="hr-HR" dirty="0"/>
              <a:t>Godišnji obračun poreza na dohodak pri isplati zadnje plaće u 2022. godini</a:t>
            </a:r>
          </a:p>
          <a:p>
            <a:r>
              <a:rPr lang="hr-HR" dirty="0"/>
              <a:t>Izmjene Zakona o porezu na dohodak od 1. siječnja 2022.</a:t>
            </a:r>
          </a:p>
          <a:p>
            <a:r>
              <a:rPr lang="hr-HR" dirty="0"/>
              <a:t>Pripreme za obračun plaće u eurima i iskazivanje podataka u JOPPD obrascu u eurima</a:t>
            </a:r>
          </a:p>
          <a:p>
            <a:r>
              <a:rPr lang="hr-HR" dirty="0"/>
              <a:t>Minimalna plaća za 2023.</a:t>
            </a:r>
          </a:p>
          <a:p>
            <a:r>
              <a:rPr lang="hr-HR" dirty="0"/>
              <a:t>Najava novih osnovica za obračun doprinosa za 2023. godinu</a:t>
            </a:r>
          </a:p>
          <a:p>
            <a:r>
              <a:rPr lang="hr-HR" dirty="0"/>
              <a:t>Ostala aktualna pitanja radnog i socijalnog zakonodavstva</a:t>
            </a:r>
          </a:p>
        </p:txBody>
      </p:sp>
    </p:spTree>
    <p:extLst>
      <p:ext uri="{BB962C8B-B14F-4D97-AF65-F5344CB8AC3E}">
        <p14:creationId xmlns:p14="http://schemas.microsoft.com/office/powerpoint/2010/main" val="15085470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dirty="0"/>
              <a:t>Neoporezivi iznos dara za djecu radnika</a:t>
            </a:r>
            <a:br>
              <a:rPr lang="hr-HR" sz="3200" dirty="0"/>
            </a:br>
            <a:r>
              <a:rPr lang="hr-HR" sz="3200" dirty="0"/>
              <a:t>Oznaka u obrascu JOPPD – pod 15.1. – šifra </a:t>
            </a:r>
            <a:r>
              <a:rPr lang="hr-HR" sz="3200" b="1" dirty="0"/>
              <a:t>21</a:t>
            </a:r>
            <a:endParaRPr lang="hr-HR" sz="3200" dirty="0"/>
          </a:p>
        </p:txBody>
      </p:sp>
      <p:sp>
        <p:nvSpPr>
          <p:cNvPr id="3" name="Content Placeholder 2"/>
          <p:cNvSpPr>
            <a:spLocks noGrp="1"/>
          </p:cNvSpPr>
          <p:nvPr>
            <p:ph idx="1"/>
          </p:nvPr>
        </p:nvSpPr>
        <p:spPr>
          <a:xfrm>
            <a:off x="457200" y="2060848"/>
            <a:ext cx="8229600" cy="4416152"/>
          </a:xfrm>
        </p:spPr>
        <p:txBody>
          <a:bodyPr/>
          <a:lstStyle/>
          <a:p>
            <a:r>
              <a:rPr lang="hr-HR" dirty="0"/>
              <a:t>Neoporezivo: </a:t>
            </a:r>
            <a:r>
              <a:rPr lang="hr-HR" b="1" dirty="0"/>
              <a:t>1.000,00 kn </a:t>
            </a:r>
            <a:r>
              <a:rPr lang="hr-HR" dirty="0"/>
              <a:t>po djetetu do 15 godina starosti</a:t>
            </a:r>
          </a:p>
          <a:p>
            <a:r>
              <a:rPr lang="hr-HR" dirty="0"/>
              <a:t>Nije uvjet da je dijete upisano na PK kartici kao uzdržavani član</a:t>
            </a:r>
          </a:p>
          <a:p>
            <a:r>
              <a:rPr lang="hr-HR" dirty="0"/>
              <a:t>Primitak roditelja, a ne djeteta (u JOPPD – podaci za roditelja)</a:t>
            </a:r>
          </a:p>
          <a:p>
            <a:pPr marL="0" indent="0">
              <a:buNone/>
            </a:pPr>
            <a:r>
              <a:rPr lang="hr-HR" dirty="0"/>
              <a:t>NAČIN ISPLATE:</a:t>
            </a:r>
          </a:p>
          <a:p>
            <a:pPr marL="725488" indent="-363538">
              <a:buFont typeface="Wingdings" panose="05000000000000000000" pitchFamily="2" charset="2"/>
              <a:buChar char="ü"/>
            </a:pPr>
            <a:r>
              <a:rPr lang="hr-HR" dirty="0"/>
              <a:t>na zaštićeni račun</a:t>
            </a:r>
          </a:p>
          <a:p>
            <a:pPr marL="725488" indent="-363538">
              <a:buFont typeface="Wingdings" panose="05000000000000000000" pitchFamily="2" charset="2"/>
              <a:buChar char="ü"/>
            </a:pPr>
            <a:r>
              <a:rPr lang="hr-HR" dirty="0"/>
              <a:t>u gotovu novcu</a:t>
            </a:r>
          </a:p>
          <a:p>
            <a:pPr marL="725488" indent="-363538">
              <a:buFont typeface="Wingdings" panose="05000000000000000000" pitchFamily="2" charset="2"/>
              <a:buChar char="ü"/>
            </a:pPr>
            <a:r>
              <a:rPr lang="hr-HR" dirty="0"/>
              <a:t>na tekući račun</a:t>
            </a:r>
          </a:p>
          <a:p>
            <a:pPr marL="725488" indent="-363538">
              <a:buFont typeface="Wingdings" panose="05000000000000000000" pitchFamily="2" charset="2"/>
              <a:buChar char="ü"/>
            </a:pPr>
            <a:r>
              <a:rPr lang="hr-HR" dirty="0"/>
              <a:t>u naravi</a:t>
            </a:r>
          </a:p>
          <a:p>
            <a:pPr marL="725488" indent="-363538">
              <a:buFont typeface="Wingdings" panose="05000000000000000000" pitchFamily="2" charset="2"/>
              <a:buChar char="ü"/>
            </a:pPr>
            <a:r>
              <a:rPr lang="hr-HR" dirty="0"/>
              <a:t>kombinirano</a:t>
            </a:r>
          </a:p>
          <a:p>
            <a:pPr marL="0" indent="0">
              <a:buNone/>
            </a:pPr>
            <a:endParaRPr lang="hr-HR" dirty="0"/>
          </a:p>
        </p:txBody>
      </p:sp>
    </p:spTree>
    <p:extLst>
      <p:ext uri="{BB962C8B-B14F-4D97-AF65-F5344CB8AC3E}">
        <p14:creationId xmlns:p14="http://schemas.microsoft.com/office/powerpoint/2010/main" val="25893072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F6EB2-FC1E-4631-6206-433106A66AD7}"/>
              </a:ext>
            </a:extLst>
          </p:cNvPr>
          <p:cNvSpPr>
            <a:spLocks noGrp="1"/>
          </p:cNvSpPr>
          <p:nvPr>
            <p:ph type="title"/>
          </p:nvPr>
        </p:nvSpPr>
        <p:spPr/>
        <p:txBody>
          <a:bodyPr/>
          <a:lstStyle/>
          <a:p>
            <a:pPr algn="ctr"/>
            <a:r>
              <a:rPr lang="hr-HR" dirty="0"/>
              <a:t>Dar u naravi </a:t>
            </a:r>
          </a:p>
        </p:txBody>
      </p:sp>
      <p:sp>
        <p:nvSpPr>
          <p:cNvPr id="3" name="Content Placeholder 2">
            <a:extLst>
              <a:ext uri="{FF2B5EF4-FFF2-40B4-BE49-F238E27FC236}">
                <a16:creationId xmlns:a16="http://schemas.microsoft.com/office/drawing/2014/main" id="{C5C4C292-F122-CAE1-56F2-00C6F5BCCBF8}"/>
              </a:ext>
            </a:extLst>
          </p:cNvPr>
          <p:cNvSpPr>
            <a:spLocks noGrp="1"/>
          </p:cNvSpPr>
          <p:nvPr>
            <p:ph idx="1"/>
          </p:nvPr>
        </p:nvSpPr>
        <p:spPr/>
        <p:txBody>
          <a:bodyPr/>
          <a:lstStyle/>
          <a:p>
            <a:r>
              <a:rPr lang="hr-HR" dirty="0"/>
              <a:t>Neoporezivi iznos povećan s 600,00 na </a:t>
            </a:r>
            <a:r>
              <a:rPr lang="hr-HR" b="1" dirty="0"/>
              <a:t>1.000,00 kn godišnje</a:t>
            </a:r>
          </a:p>
          <a:p>
            <a:r>
              <a:rPr lang="hr-HR" dirty="0"/>
              <a:t>Mogućnosti:</a:t>
            </a:r>
          </a:p>
          <a:p>
            <a:pPr marL="715963" indent="-274638">
              <a:buFont typeface="Wingdings" panose="05000000000000000000" pitchFamily="2" charset="2"/>
              <a:buChar char="ü"/>
            </a:pPr>
            <a:r>
              <a:rPr lang="hr-HR" dirty="0"/>
              <a:t>u dobrima</a:t>
            </a:r>
          </a:p>
          <a:p>
            <a:pPr marL="715963" indent="-274638">
              <a:buFont typeface="Wingdings" panose="05000000000000000000" pitchFamily="2" charset="2"/>
              <a:buChar char="ü"/>
            </a:pPr>
            <a:r>
              <a:rPr lang="hr-HR" dirty="0"/>
              <a:t>u uslugama</a:t>
            </a:r>
          </a:p>
          <a:p>
            <a:pPr marL="715963" indent="-274638">
              <a:buFont typeface="Wingdings" panose="05000000000000000000" pitchFamily="2" charset="2"/>
              <a:buChar char="ü"/>
            </a:pPr>
            <a:r>
              <a:rPr lang="hr-HR" dirty="0"/>
              <a:t>u bonovima ili poklon karticama (poslodavac preuzima radnikov dug u izabranoj trgovini ili kod druge osobe)</a:t>
            </a:r>
          </a:p>
          <a:p>
            <a:pPr marL="274638" indent="-274638"/>
            <a:r>
              <a:rPr lang="hr-HR" dirty="0"/>
              <a:t>Ne iskazuje se u obrascu JOPPD</a:t>
            </a:r>
          </a:p>
        </p:txBody>
      </p:sp>
    </p:spTree>
    <p:extLst>
      <p:ext uri="{BB962C8B-B14F-4D97-AF65-F5344CB8AC3E}">
        <p14:creationId xmlns:p14="http://schemas.microsoft.com/office/powerpoint/2010/main" val="248731758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5DD7B-CB74-4D15-BBF9-85E92FAAB70C}"/>
              </a:ext>
            </a:extLst>
          </p:cNvPr>
          <p:cNvSpPr>
            <a:spLocks noGrp="1"/>
          </p:cNvSpPr>
          <p:nvPr>
            <p:ph type="title"/>
          </p:nvPr>
        </p:nvSpPr>
        <p:spPr>
          <a:xfrm>
            <a:off x="179512" y="533400"/>
            <a:ext cx="8784976" cy="1167408"/>
          </a:xfrm>
        </p:spPr>
        <p:txBody>
          <a:bodyPr>
            <a:normAutofit fontScale="90000"/>
          </a:bodyPr>
          <a:lstStyle/>
          <a:p>
            <a:pPr algn="ctr"/>
            <a:br>
              <a:rPr lang="hr-HR" dirty="0"/>
            </a:br>
            <a:br>
              <a:rPr lang="hr-HR" dirty="0"/>
            </a:br>
            <a:r>
              <a:rPr lang="hr-HR" dirty="0"/>
              <a:t>Novčana nagrada za ostvarene rezultate rada</a:t>
            </a:r>
            <a:br>
              <a:rPr lang="hr-HR" sz="3600" dirty="0"/>
            </a:br>
            <a:r>
              <a:rPr lang="hr-HR" sz="3100" dirty="0"/>
              <a:t>Oznaka u obrascu JOPPD – pod 15.1. – šifra </a:t>
            </a:r>
            <a:r>
              <a:rPr lang="hr-HR" sz="3100" b="1" dirty="0"/>
              <a:t>63</a:t>
            </a:r>
            <a:br>
              <a:rPr lang="hr-HR" sz="3600" dirty="0"/>
            </a:br>
            <a:br>
              <a:rPr lang="hr-HR" dirty="0"/>
            </a:br>
            <a:endParaRPr lang="hr-HR" dirty="0"/>
          </a:p>
        </p:txBody>
      </p:sp>
      <p:sp>
        <p:nvSpPr>
          <p:cNvPr id="3" name="Content Placeholder 2">
            <a:extLst>
              <a:ext uri="{FF2B5EF4-FFF2-40B4-BE49-F238E27FC236}">
                <a16:creationId xmlns:a16="http://schemas.microsoft.com/office/drawing/2014/main" id="{CF6637C3-D744-4E78-80C6-41993D2E4DD4}"/>
              </a:ext>
            </a:extLst>
          </p:cNvPr>
          <p:cNvSpPr>
            <a:spLocks noGrp="1"/>
          </p:cNvSpPr>
          <p:nvPr>
            <p:ph idx="1"/>
          </p:nvPr>
        </p:nvSpPr>
        <p:spPr>
          <a:xfrm>
            <a:off x="395536" y="1844824"/>
            <a:ext cx="8424936" cy="4752528"/>
          </a:xfrm>
        </p:spPr>
        <p:txBody>
          <a:bodyPr>
            <a:normAutofit/>
          </a:bodyPr>
          <a:lstStyle/>
          <a:p>
            <a:r>
              <a:rPr lang="hr-HR" dirty="0"/>
              <a:t>Novčana nagrada za ostvarene rezultate rada – neoporezivi godišnji iznos povećan s 5.000,00 kn na </a:t>
            </a:r>
            <a:r>
              <a:rPr lang="hr-HR" b="1" dirty="0"/>
              <a:t>7.500,00 kn </a:t>
            </a:r>
            <a:r>
              <a:rPr lang="hr-HR" dirty="0"/>
              <a:t>godišnje po radniku, ukupno od svih isplatitelja, </a:t>
            </a:r>
            <a:r>
              <a:rPr lang="hr-HR" u="sng" dirty="0"/>
              <a:t>uz primjenu načela blagajne </a:t>
            </a:r>
          </a:p>
          <a:p>
            <a:r>
              <a:rPr lang="hr-HR" dirty="0"/>
              <a:t>Može se isplatiti jednokratno ili višekratno u poreznoj godini, čak i u mjesečnim obrocima</a:t>
            </a:r>
          </a:p>
          <a:p>
            <a:r>
              <a:rPr lang="hr-HR" dirty="0"/>
              <a:t>Do kraja 2022. može se isplatiti razlika između do tada isplaćene svote i 7.500,00 kn</a:t>
            </a:r>
          </a:p>
          <a:p>
            <a:r>
              <a:rPr lang="hr-HR" dirty="0"/>
              <a:t>Može se nakon 1. listopada 2022. isplatiti svih 7.500,00 kn odjednom </a:t>
            </a:r>
          </a:p>
          <a:p>
            <a:pPr marL="0" indent="0">
              <a:buNone/>
            </a:pPr>
            <a:endParaRPr lang="hr-HR" dirty="0"/>
          </a:p>
          <a:p>
            <a:pPr marL="0" indent="0">
              <a:buNone/>
            </a:pPr>
            <a:endParaRPr lang="hr-HR" dirty="0"/>
          </a:p>
          <a:p>
            <a:pPr marL="396875" indent="0">
              <a:buNone/>
            </a:pPr>
            <a:endParaRPr lang="hr-HR" dirty="0"/>
          </a:p>
          <a:p>
            <a:pPr marL="0" indent="0">
              <a:buNone/>
            </a:pPr>
            <a:endParaRPr lang="hr-HR" dirty="0"/>
          </a:p>
          <a:p>
            <a:pPr marL="0" indent="0">
              <a:buNone/>
            </a:pPr>
            <a:endParaRPr lang="hr-HR" b="1" dirty="0"/>
          </a:p>
        </p:txBody>
      </p:sp>
    </p:spTree>
    <p:extLst>
      <p:ext uri="{BB962C8B-B14F-4D97-AF65-F5344CB8AC3E}">
        <p14:creationId xmlns:p14="http://schemas.microsoft.com/office/powerpoint/2010/main" val="377244482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4AA7C-5195-CD11-AC62-6FB155D1C45A}"/>
              </a:ext>
            </a:extLst>
          </p:cNvPr>
          <p:cNvSpPr>
            <a:spLocks noGrp="1"/>
          </p:cNvSpPr>
          <p:nvPr>
            <p:ph type="title"/>
          </p:nvPr>
        </p:nvSpPr>
        <p:spPr/>
        <p:txBody>
          <a:bodyPr>
            <a:normAutofit fontScale="90000"/>
          </a:bodyPr>
          <a:lstStyle/>
          <a:p>
            <a:pPr algn="ctr"/>
            <a:r>
              <a:rPr lang="hr-HR" dirty="0"/>
              <a:t>Porezna obilježja nagrade za rezultate rada</a:t>
            </a:r>
          </a:p>
        </p:txBody>
      </p:sp>
      <p:sp>
        <p:nvSpPr>
          <p:cNvPr id="3" name="Content Placeholder 2">
            <a:extLst>
              <a:ext uri="{FF2B5EF4-FFF2-40B4-BE49-F238E27FC236}">
                <a16:creationId xmlns:a16="http://schemas.microsoft.com/office/drawing/2014/main" id="{149C5242-7A87-6614-0017-A078B9D50B56}"/>
              </a:ext>
            </a:extLst>
          </p:cNvPr>
          <p:cNvSpPr>
            <a:spLocks noGrp="1"/>
          </p:cNvSpPr>
          <p:nvPr>
            <p:ph idx="1"/>
          </p:nvPr>
        </p:nvSpPr>
        <p:spPr>
          <a:xfrm>
            <a:off x="457200" y="1628800"/>
            <a:ext cx="8229600" cy="4848200"/>
          </a:xfrm>
        </p:spPr>
        <p:txBody>
          <a:bodyPr>
            <a:normAutofit/>
          </a:bodyPr>
          <a:lstStyle/>
          <a:p>
            <a:r>
              <a:rPr lang="hr-HR" dirty="0">
                <a:effectLst/>
                <a:latin typeface="Calibri" panose="020F0502020204030204" pitchFamily="34" charset="0"/>
                <a:ea typeface="Times New Roman" panose="02020603050405020304" pitchFamily="18" charset="0"/>
              </a:rPr>
              <a:t>Novčana nagrada za radne rezultate i drugi oblici dodatnog nagrađivanja radnika (dodatna plaća, dodatak uz mjesečnu plaću i sl.) – široki obuhvat</a:t>
            </a:r>
          </a:p>
          <a:p>
            <a:r>
              <a:rPr lang="hr-HR" dirty="0">
                <a:latin typeface="Calibri" panose="020F0502020204030204" pitchFamily="34" charset="0"/>
              </a:rPr>
              <a:t>Ograničen je neoporezivi iznos po radniku na godišnjoj razini </a:t>
            </a:r>
          </a:p>
          <a:p>
            <a:r>
              <a:rPr lang="hr-HR" dirty="0">
                <a:latin typeface="Calibri" panose="020F0502020204030204" pitchFamily="34" charset="0"/>
              </a:rPr>
              <a:t>Poslodavac je obvezan obaviti uvid u podatke Porezne uprave o možebitno iskorištenom neoporezivom iznosu godišnje neoporezive prigodne nagrade</a:t>
            </a:r>
          </a:p>
          <a:p>
            <a:r>
              <a:rPr lang="hr-HR" dirty="0"/>
              <a:t>Obveza isplate na tekući račun (nije dozvoljena isplata u gotovu novcu)</a:t>
            </a:r>
          </a:p>
          <a:p>
            <a:r>
              <a:rPr lang="hr-HR" dirty="0"/>
              <a:t>Ako radnik ima otvoren zaštićeni račun – isplata neoporezivog iznosa na zaštićeni račun</a:t>
            </a:r>
          </a:p>
          <a:p>
            <a:r>
              <a:rPr lang="hr-HR" dirty="0"/>
              <a:t>Nije dozvoljeno omogućiti je kao primitak u naravi </a:t>
            </a:r>
          </a:p>
          <a:p>
            <a:endParaRPr lang="hr-HR" dirty="0"/>
          </a:p>
        </p:txBody>
      </p:sp>
    </p:spTree>
    <p:extLst>
      <p:ext uri="{BB962C8B-B14F-4D97-AF65-F5344CB8AC3E}">
        <p14:creationId xmlns:p14="http://schemas.microsoft.com/office/powerpoint/2010/main" val="278000153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D9635-D5D3-4E2E-A528-58AE0D0087D2}"/>
              </a:ext>
            </a:extLst>
          </p:cNvPr>
          <p:cNvSpPr>
            <a:spLocks noGrp="1"/>
          </p:cNvSpPr>
          <p:nvPr>
            <p:ph type="title"/>
          </p:nvPr>
        </p:nvSpPr>
        <p:spPr>
          <a:xfrm>
            <a:off x="457200" y="533400"/>
            <a:ext cx="8229600" cy="1167408"/>
          </a:xfrm>
        </p:spPr>
        <p:txBody>
          <a:bodyPr>
            <a:noAutofit/>
          </a:bodyPr>
          <a:lstStyle/>
          <a:p>
            <a:pPr algn="ctr"/>
            <a:r>
              <a:rPr lang="hr-HR" sz="3600" dirty="0"/>
              <a:t>Nagrada za ostvarene rezultate rada</a:t>
            </a:r>
          </a:p>
        </p:txBody>
      </p:sp>
      <p:sp>
        <p:nvSpPr>
          <p:cNvPr id="3" name="Content Placeholder 2">
            <a:extLst>
              <a:ext uri="{FF2B5EF4-FFF2-40B4-BE49-F238E27FC236}">
                <a16:creationId xmlns:a16="http://schemas.microsoft.com/office/drawing/2014/main" id="{BAFBBD9C-9FDF-4D4D-B268-32B47A934AA9}"/>
              </a:ext>
            </a:extLst>
          </p:cNvPr>
          <p:cNvSpPr>
            <a:spLocks noGrp="1"/>
          </p:cNvSpPr>
          <p:nvPr>
            <p:ph idx="1"/>
          </p:nvPr>
        </p:nvSpPr>
        <p:spPr>
          <a:xfrm>
            <a:off x="475092" y="1700808"/>
            <a:ext cx="8229600" cy="4776192"/>
          </a:xfrm>
        </p:spPr>
        <p:txBody>
          <a:bodyPr/>
          <a:lstStyle/>
          <a:p>
            <a:pPr marL="0" indent="0">
              <a:buNone/>
            </a:pPr>
            <a:r>
              <a:rPr lang="hr-HR" dirty="0"/>
              <a:t>KOD POSLODAVCA:</a:t>
            </a:r>
          </a:p>
          <a:p>
            <a:r>
              <a:rPr lang="hr-HR" dirty="0"/>
              <a:t>Poslodavac određuje kriterije po kojima će radnicima isplatiti neoporezivu nagradu za ostvarene rezultate</a:t>
            </a:r>
          </a:p>
          <a:p>
            <a:r>
              <a:rPr lang="hr-HR" dirty="0"/>
              <a:t>Ako se isplaćuje kao stalni mjesečni primitak – kako utječe na:</a:t>
            </a:r>
          </a:p>
          <a:p>
            <a:pPr marL="914400" indent="-396875">
              <a:buFont typeface="Wingdings" panose="05000000000000000000" pitchFamily="2" charset="2"/>
              <a:buChar char="ü"/>
            </a:pPr>
            <a:r>
              <a:rPr lang="hr-HR" dirty="0"/>
              <a:t>visinu naknade plaće za godišnji odmor </a:t>
            </a:r>
          </a:p>
          <a:p>
            <a:pPr marL="914400" indent="-396875">
              <a:buFont typeface="Wingdings" panose="05000000000000000000" pitchFamily="2" charset="2"/>
              <a:buChar char="ü"/>
            </a:pPr>
            <a:r>
              <a:rPr lang="hr-HR" dirty="0"/>
              <a:t>određivanje dijela primitaka na kojima se provodi ovrha na plaći</a:t>
            </a:r>
          </a:p>
          <a:p>
            <a:pPr marL="914400" indent="-396875">
              <a:buFont typeface="Wingdings" panose="05000000000000000000" pitchFamily="2" charset="2"/>
              <a:buChar char="ü"/>
            </a:pPr>
            <a:r>
              <a:rPr lang="hr-HR" dirty="0"/>
              <a:t>možebitnu namjeru otkazivanja radnog odnosa zbog skrivljenog ponašanja radnika</a:t>
            </a:r>
          </a:p>
          <a:p>
            <a:pPr marL="0" indent="0">
              <a:buNone/>
            </a:pPr>
            <a:endParaRPr lang="hr-HR" dirty="0"/>
          </a:p>
        </p:txBody>
      </p:sp>
    </p:spTree>
    <p:extLst>
      <p:ext uri="{BB962C8B-B14F-4D97-AF65-F5344CB8AC3E}">
        <p14:creationId xmlns:p14="http://schemas.microsoft.com/office/powerpoint/2010/main" val="362570190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83792-A1C3-4459-8FA9-1489B4C31EAD}"/>
              </a:ext>
            </a:extLst>
          </p:cNvPr>
          <p:cNvSpPr>
            <a:spLocks noGrp="1"/>
          </p:cNvSpPr>
          <p:nvPr>
            <p:ph type="title"/>
          </p:nvPr>
        </p:nvSpPr>
        <p:spPr>
          <a:xfrm>
            <a:off x="179512" y="116632"/>
            <a:ext cx="8784976" cy="936104"/>
          </a:xfrm>
        </p:spPr>
        <p:txBody>
          <a:bodyPr>
            <a:normAutofit/>
          </a:bodyPr>
          <a:lstStyle/>
          <a:p>
            <a:pPr algn="ctr"/>
            <a:r>
              <a:rPr lang="hr-HR" sz="3600" dirty="0"/>
              <a:t>Neoporezive godišnje nagrade u obrascu </a:t>
            </a:r>
            <a:r>
              <a:rPr lang="hr-HR" sz="3200" dirty="0"/>
              <a:t>JOPPD</a:t>
            </a:r>
          </a:p>
        </p:txBody>
      </p:sp>
      <p:graphicFrame>
        <p:nvGraphicFramePr>
          <p:cNvPr id="5" name="Content Placeholder 4">
            <a:extLst>
              <a:ext uri="{FF2B5EF4-FFF2-40B4-BE49-F238E27FC236}">
                <a16:creationId xmlns:a16="http://schemas.microsoft.com/office/drawing/2014/main" id="{1F6A422A-ECAF-432B-9804-653F50718732}"/>
              </a:ext>
            </a:extLst>
          </p:cNvPr>
          <p:cNvGraphicFramePr>
            <a:graphicFrameLocks noGrp="1"/>
          </p:cNvGraphicFramePr>
          <p:nvPr>
            <p:ph idx="1"/>
            <p:extLst>
              <p:ext uri="{D42A27DB-BD31-4B8C-83A1-F6EECF244321}">
                <p14:modId xmlns:p14="http://schemas.microsoft.com/office/powerpoint/2010/main" val="1228716108"/>
              </p:ext>
            </p:extLst>
          </p:nvPr>
        </p:nvGraphicFramePr>
        <p:xfrm>
          <a:off x="457200" y="1196751"/>
          <a:ext cx="8291265" cy="5601539"/>
        </p:xfrm>
        <a:graphic>
          <a:graphicData uri="http://schemas.openxmlformats.org/drawingml/2006/table">
            <a:tbl>
              <a:tblPr firstRow="1" bandRow="1">
                <a:tableStyleId>{5940675A-B579-460E-94D1-54222C63F5DA}</a:tableStyleId>
              </a:tblPr>
              <a:tblGrid>
                <a:gridCol w="2670296">
                  <a:extLst>
                    <a:ext uri="{9D8B030D-6E8A-4147-A177-3AD203B41FA5}">
                      <a16:colId xmlns:a16="http://schemas.microsoft.com/office/drawing/2014/main" val="2895816010"/>
                    </a:ext>
                  </a:extLst>
                </a:gridCol>
                <a:gridCol w="3644903">
                  <a:extLst>
                    <a:ext uri="{9D8B030D-6E8A-4147-A177-3AD203B41FA5}">
                      <a16:colId xmlns:a16="http://schemas.microsoft.com/office/drawing/2014/main" val="543767818"/>
                    </a:ext>
                  </a:extLst>
                </a:gridCol>
                <a:gridCol w="1976066">
                  <a:extLst>
                    <a:ext uri="{9D8B030D-6E8A-4147-A177-3AD203B41FA5}">
                      <a16:colId xmlns:a16="http://schemas.microsoft.com/office/drawing/2014/main" val="1415781460"/>
                    </a:ext>
                  </a:extLst>
                </a:gridCol>
              </a:tblGrid>
              <a:tr h="876038">
                <a:tc>
                  <a:txBody>
                    <a:bodyPr/>
                    <a:lstStyle/>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Vrsta primitka</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ctr">
                        <a:spcAft>
                          <a:spcPts val="0"/>
                        </a:spcAft>
                        <a:tabLst>
                          <a:tab pos="2263140" algn="l"/>
                        </a:tabLs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Uvjeti neoporezive isplate</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ctr">
                        <a:spcAft>
                          <a:spcPts val="0"/>
                        </a:spcAft>
                        <a:tabLst>
                          <a:tab pos="2263140" algn="l"/>
                        </a:tabLs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radniku</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ctr">
                        <a:spcAft>
                          <a:spcPts val="0"/>
                        </a:spcAft>
                        <a:tabLst>
                          <a:tab pos="2263140" algn="l"/>
                        </a:tabLs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Oznaka neoporezivog primitka</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3192086153"/>
                  </a:ext>
                </a:extLst>
              </a:tr>
              <a:tr h="1382088">
                <a:tc>
                  <a:txBody>
                    <a:bodyPr/>
                    <a:lstStyle/>
                    <a:p>
                      <a:pPr>
                        <a:spcAft>
                          <a:spcPts val="0"/>
                        </a:spcAft>
                      </a:pPr>
                      <a:r>
                        <a:rPr lang="hr-HR" sz="20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DAR DJETETU RADNIKA</a:t>
                      </a:r>
                    </a:p>
                  </a:txBody>
                  <a:tcPr marL="68580" marR="68580" marT="0" marB="0"/>
                </a:tc>
                <a:tc>
                  <a:txBody>
                    <a:bodyPr/>
                    <a:lstStyle/>
                    <a:p>
                      <a:pPr marL="342900" lvl="0" indent="-342900">
                        <a:spcAft>
                          <a:spcPts val="0"/>
                        </a:spcAft>
                        <a:buFont typeface="Times New Roman" panose="02020603050405020304" pitchFamily="18" charset="0"/>
                        <a:buChar char="-"/>
                        <a:tabLst>
                          <a:tab pos="160020" algn="l"/>
                        </a:tabLst>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u novcu ili u naravi</a:t>
                      </a:r>
                    </a:p>
                    <a:p>
                      <a:pPr marL="342900" lvl="0" indent="-342900">
                        <a:spcAft>
                          <a:spcPts val="0"/>
                        </a:spcAft>
                        <a:buFont typeface="Times New Roman" panose="02020603050405020304" pitchFamily="18" charset="0"/>
                        <a:buChar char="-"/>
                        <a:tabLst>
                          <a:tab pos="160020" algn="l"/>
                        </a:tabLst>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na zaštićeni račun</a:t>
                      </a:r>
                    </a:p>
                    <a:p>
                      <a:pPr marL="342900" lvl="0" indent="-342900">
                        <a:spcAft>
                          <a:spcPts val="0"/>
                        </a:spcAft>
                        <a:buFont typeface="Times New Roman" panose="02020603050405020304" pitchFamily="18" charset="0"/>
                        <a:buChar char="-"/>
                        <a:tabLst>
                          <a:tab pos="160020" algn="l"/>
                        </a:tabLst>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za dijete koje je u godini darivanja mlađe od 15 ili je u toj godini navršilo 15 godina</a:t>
                      </a:r>
                    </a:p>
                  </a:txBody>
                  <a:tcPr marL="68580" marR="68580" marT="0" marB="0"/>
                </a:tc>
                <a:tc>
                  <a:txBody>
                    <a:bodyPr/>
                    <a:lstStyle/>
                    <a:p>
                      <a:pPr algn="ctr">
                        <a:spcAft>
                          <a:spcPts val="0"/>
                        </a:spcAft>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p>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21</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4152432615"/>
                  </a:ext>
                </a:extLst>
              </a:tr>
              <a:tr h="1105670">
                <a:tc>
                  <a:txBody>
                    <a:bodyPr/>
                    <a:lstStyle/>
                    <a:p>
                      <a:pPr>
                        <a:spcAft>
                          <a:spcPts val="0"/>
                        </a:spcAft>
                      </a:pPr>
                      <a:r>
                        <a:rPr lang="hr-HR" sz="2000" b="0" dirty="0">
                          <a:solidFill>
                            <a:srgbClr val="002060"/>
                          </a:solidFill>
                          <a:effectLst/>
                          <a:latin typeface="Calibri" panose="020F0502020204030204" pitchFamily="34" charset="0"/>
                          <a:cs typeface="Calibri" panose="020F0502020204030204" pitchFamily="34" charset="0"/>
                        </a:rPr>
                        <a:t>PRIGODNA</a:t>
                      </a:r>
                    </a:p>
                    <a:p>
                      <a:pPr>
                        <a:spcAft>
                          <a:spcPts val="0"/>
                        </a:spcAft>
                      </a:pPr>
                      <a:r>
                        <a:rPr lang="hr-HR" sz="20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GODIŠNJA NAGRADA</a:t>
                      </a:r>
                    </a:p>
                  </a:txBody>
                  <a:tcPr marL="68580" marR="68580" marT="0" marB="0"/>
                </a:tc>
                <a:tc>
                  <a:txBody>
                    <a:bodyPr/>
                    <a:lstStyle/>
                    <a:p>
                      <a:pPr marL="342900" lvl="0" indent="-342900">
                        <a:spcAft>
                          <a:spcPts val="0"/>
                        </a:spcAft>
                        <a:buFont typeface="Times New Roman" panose="02020603050405020304" pitchFamily="18" charset="0"/>
                        <a:buChar cha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u novcu ili u naravi</a:t>
                      </a:r>
                    </a:p>
                    <a:p>
                      <a:pPr marL="342900" marR="0" lvl="0" indent="-342900" algn="l" defTabSz="914400"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na zaštićeni račun</a:t>
                      </a:r>
                    </a:p>
                    <a:p>
                      <a:pPr marL="342900" lvl="0" indent="-342900">
                        <a:spcAft>
                          <a:spcPts val="0"/>
                        </a:spcAft>
                        <a:buFont typeface="Times New Roman" panose="02020603050405020304" pitchFamily="18" charset="0"/>
                        <a:buChar cha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jednokratna isplata ili u više navrata godišnje</a:t>
                      </a:r>
                    </a:p>
                  </a:txBody>
                  <a:tcPr marL="68580" marR="68580" marT="0" marB="0"/>
                </a:tc>
                <a:tc>
                  <a:txBody>
                    <a:bodyPr/>
                    <a:lstStyle/>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22</a:t>
                      </a:r>
                    </a:p>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61</a:t>
                      </a: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739483590"/>
                  </a:ext>
                </a:extLst>
              </a:tr>
              <a:tr h="1168050">
                <a:tc>
                  <a:txBody>
                    <a:bodyPr/>
                    <a:lstStyle/>
                    <a:p>
                      <a:pPr>
                        <a:spcAft>
                          <a:spcPts val="0"/>
                        </a:spcAft>
                      </a:pPr>
                      <a:r>
                        <a:rPr lang="hr-HR" sz="20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NAGRADA ZA OSTVARENE RADNE REZULTATE</a:t>
                      </a:r>
                    </a:p>
                  </a:txBody>
                  <a:tcPr marL="68580" marR="68580" marT="0" marB="0"/>
                </a:tc>
                <a:tc>
                  <a:txBody>
                    <a:bodyPr/>
                    <a:lstStyle/>
                    <a:p>
                      <a:pPr marL="342900" lvl="0" indent="-342900">
                        <a:spcAft>
                          <a:spcPts val="0"/>
                        </a:spcAft>
                        <a:buFont typeface="Times New Roman" panose="02020603050405020304" pitchFamily="18" charset="0"/>
                        <a:buChar cha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u novcu</a:t>
                      </a:r>
                    </a:p>
                    <a:p>
                      <a:pPr marL="342900" marR="0" lvl="0" indent="-342900" algn="l" defTabSz="914400"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na zaštićeni račun </a:t>
                      </a:r>
                    </a:p>
                    <a:p>
                      <a:pPr marL="342900" lvl="0" indent="-342900">
                        <a:spcAft>
                          <a:spcPts val="0"/>
                        </a:spcAft>
                        <a:buFont typeface="Times New Roman" panose="02020603050405020304" pitchFamily="18" charset="0"/>
                        <a:buChar cha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jednokratna isplata ili u više navrata godišnje</a:t>
                      </a:r>
                    </a:p>
                  </a:txBody>
                  <a:tcPr marL="68580" marR="68580" marT="0" marB="0"/>
                </a:tc>
                <a:tc>
                  <a:txBody>
                    <a:bodyPr/>
                    <a:lstStyle/>
                    <a:p>
                      <a:pPr algn="ctr">
                        <a:spcAft>
                          <a:spcPts val="0"/>
                        </a:spcAft>
                      </a:pPr>
                      <a:endPar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63</a:t>
                      </a:r>
                    </a:p>
                  </a:txBody>
                  <a:tcPr marL="68580" marR="68580" marT="0" marB="0" anchor="ctr"/>
                </a:tc>
                <a:extLst>
                  <a:ext uri="{0D108BD9-81ED-4DB2-BD59-A6C34878D82A}">
                    <a16:rowId xmlns:a16="http://schemas.microsoft.com/office/drawing/2014/main" val="1918982319"/>
                  </a:ext>
                </a:extLst>
              </a:tr>
              <a:tr h="724739">
                <a:tc>
                  <a:txBody>
                    <a:bodyPr/>
                    <a:lstStyle/>
                    <a:p>
                      <a:pPr>
                        <a:spcAft>
                          <a:spcPts val="0"/>
                        </a:spcAft>
                      </a:pPr>
                      <a:r>
                        <a:rPr lang="hr-HR" sz="20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DAR U NARAVI</a:t>
                      </a:r>
                    </a:p>
                  </a:txBody>
                  <a:tcPr marL="68580" marR="68580" marT="0" marB="0"/>
                </a:tc>
                <a:tc>
                  <a:txBody>
                    <a:bodyPr/>
                    <a:lstStyle/>
                    <a:p>
                      <a:pPr marL="342900" lvl="0" indent="-342900">
                        <a:spcAft>
                          <a:spcPts val="0"/>
                        </a:spcAft>
                        <a:buFont typeface="Times New Roman" panose="02020603050405020304" pitchFamily="18" charset="0"/>
                        <a:buChar char="-"/>
                      </a:pPr>
                      <a:r>
                        <a:rPr lang="hr-HR" sz="20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u dobrima ili uslugama</a:t>
                      </a:r>
                    </a:p>
                  </a:txBody>
                  <a:tcPr marL="68580" marR="68580" marT="0" marB="0"/>
                </a:tc>
                <a:tc>
                  <a:txBody>
                    <a:bodyPr/>
                    <a:lstStyle/>
                    <a:p>
                      <a:pPr algn="ctr">
                        <a:spcAft>
                          <a:spcPts val="0"/>
                        </a:spcAft>
                      </a:pPr>
                      <a:r>
                        <a:rPr lang="hr-HR" sz="20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ne iskazuje se</a:t>
                      </a:r>
                    </a:p>
                  </a:txBody>
                  <a:tcPr marL="68580" marR="68580" marT="0" marB="0" anchor="ctr"/>
                </a:tc>
                <a:extLst>
                  <a:ext uri="{0D108BD9-81ED-4DB2-BD59-A6C34878D82A}">
                    <a16:rowId xmlns:a16="http://schemas.microsoft.com/office/drawing/2014/main" val="2506486130"/>
                  </a:ext>
                </a:extLst>
              </a:tr>
            </a:tbl>
          </a:graphicData>
        </a:graphic>
      </p:graphicFrame>
    </p:spTree>
    <p:extLst>
      <p:ext uri="{BB962C8B-B14F-4D97-AF65-F5344CB8AC3E}">
        <p14:creationId xmlns:p14="http://schemas.microsoft.com/office/powerpoint/2010/main" val="338788485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2933F5-05D7-489A-BBB0-DDAC48C173E1}"/>
              </a:ext>
            </a:extLst>
          </p:cNvPr>
          <p:cNvSpPr>
            <a:spLocks noGrp="1"/>
          </p:cNvSpPr>
          <p:nvPr>
            <p:ph type="title"/>
          </p:nvPr>
        </p:nvSpPr>
        <p:spPr>
          <a:xfrm>
            <a:off x="467545" y="332656"/>
            <a:ext cx="8280920" cy="936104"/>
          </a:xfrm>
        </p:spPr>
        <p:txBody>
          <a:bodyPr>
            <a:normAutofit fontScale="90000"/>
          </a:bodyPr>
          <a:lstStyle/>
          <a:p>
            <a:pPr algn="ctr"/>
            <a:r>
              <a:rPr lang="hr-HR" dirty="0"/>
              <a:t>Rokovi dostavljanja obrasca JOPPD za neke neoporezive primitke</a:t>
            </a:r>
          </a:p>
        </p:txBody>
      </p:sp>
      <p:graphicFrame>
        <p:nvGraphicFramePr>
          <p:cNvPr id="4" name="Tablica 4">
            <a:extLst>
              <a:ext uri="{FF2B5EF4-FFF2-40B4-BE49-F238E27FC236}">
                <a16:creationId xmlns:a16="http://schemas.microsoft.com/office/drawing/2014/main" id="{7A03240E-D641-463D-8D52-15F3D11338DB}"/>
              </a:ext>
            </a:extLst>
          </p:cNvPr>
          <p:cNvGraphicFramePr>
            <a:graphicFrameLocks noGrp="1"/>
          </p:cNvGraphicFramePr>
          <p:nvPr>
            <p:ph idx="1"/>
            <p:extLst>
              <p:ext uri="{D42A27DB-BD31-4B8C-83A1-F6EECF244321}">
                <p14:modId xmlns:p14="http://schemas.microsoft.com/office/powerpoint/2010/main" val="1005575828"/>
              </p:ext>
            </p:extLst>
          </p:nvPr>
        </p:nvGraphicFramePr>
        <p:xfrm>
          <a:off x="467545" y="1412777"/>
          <a:ext cx="8424935" cy="4797111"/>
        </p:xfrm>
        <a:graphic>
          <a:graphicData uri="http://schemas.openxmlformats.org/drawingml/2006/table">
            <a:tbl>
              <a:tblPr firstRow="1" bandRow="1">
                <a:tableStyleId>{5940675A-B579-460E-94D1-54222C63F5DA}</a:tableStyleId>
              </a:tblPr>
              <a:tblGrid>
                <a:gridCol w="2640212">
                  <a:extLst>
                    <a:ext uri="{9D8B030D-6E8A-4147-A177-3AD203B41FA5}">
                      <a16:colId xmlns:a16="http://schemas.microsoft.com/office/drawing/2014/main" val="1357216367"/>
                    </a:ext>
                  </a:extLst>
                </a:gridCol>
                <a:gridCol w="4207071">
                  <a:extLst>
                    <a:ext uri="{9D8B030D-6E8A-4147-A177-3AD203B41FA5}">
                      <a16:colId xmlns:a16="http://schemas.microsoft.com/office/drawing/2014/main" val="2642027248"/>
                    </a:ext>
                  </a:extLst>
                </a:gridCol>
                <a:gridCol w="1577652">
                  <a:extLst>
                    <a:ext uri="{9D8B030D-6E8A-4147-A177-3AD203B41FA5}">
                      <a16:colId xmlns:a16="http://schemas.microsoft.com/office/drawing/2014/main" val="1250036260"/>
                    </a:ext>
                  </a:extLst>
                </a:gridCol>
              </a:tblGrid>
              <a:tr h="810435">
                <a:tc>
                  <a:txBody>
                    <a:bodyPr/>
                    <a:lstStyle/>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Vrsta primitka</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 </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nchor="ctr"/>
                </a:tc>
                <a:tc>
                  <a:txBody>
                    <a:bodyPr/>
                    <a:lstStyle/>
                    <a:p>
                      <a:pPr algn="ctr"/>
                      <a:r>
                        <a:rPr lang="hr-HR" sz="1800" b="1" dirty="0">
                          <a:effectLst/>
                          <a:latin typeface="Calibri" panose="020F0502020204030204" pitchFamily="34" charset="0"/>
                          <a:cs typeface="Calibri" panose="020F0502020204030204" pitchFamily="34" charset="0"/>
                        </a:rPr>
                        <a:t>Kada treba Poreznoj upravi dostaviti obrazac JOPPD</a:t>
                      </a:r>
                    </a:p>
                  </a:txBody>
                  <a:tcPr marL="51438" marR="51438" marT="0" marB="0" anchor="ctr"/>
                </a:tc>
                <a:tc>
                  <a:txBody>
                    <a:bodyPr/>
                    <a:lstStyle/>
                    <a:p>
                      <a:pPr algn="ctr">
                        <a:tabLst>
                          <a:tab pos="2263140" algn="l"/>
                        </a:tabLst>
                      </a:pPr>
                      <a:r>
                        <a:rPr lang="hr-HR" sz="1800" b="1" dirty="0">
                          <a:effectLst/>
                          <a:latin typeface="Calibri" panose="020F0502020204030204" pitchFamily="34" charset="0"/>
                          <a:ea typeface="Times New Roman" panose="02020603050405020304" pitchFamily="18" charset="0"/>
                          <a:cs typeface="Calibri" panose="020F0502020204030204" pitchFamily="34" charset="0"/>
                        </a:rPr>
                        <a:t>Oznaka neoporezivog primitka</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nchor="ctr"/>
                </a:tc>
                <a:extLst>
                  <a:ext uri="{0D108BD9-81ED-4DB2-BD59-A6C34878D82A}">
                    <a16:rowId xmlns:a16="http://schemas.microsoft.com/office/drawing/2014/main" val="2794745778"/>
                  </a:ext>
                </a:extLst>
              </a:tr>
              <a:tr h="540290">
                <a:tc>
                  <a:txBody>
                    <a:bodyPr/>
                    <a:lstStyle/>
                    <a:p>
                      <a:r>
                        <a:rPr lang="hr-HR" sz="1800" b="1" dirty="0">
                          <a:effectLst/>
                          <a:latin typeface="Calibri" panose="020F0502020204030204" pitchFamily="34" charset="0"/>
                          <a:ea typeface="Times New Roman" panose="02020603050405020304" pitchFamily="18" charset="0"/>
                          <a:cs typeface="Calibri" panose="020F0502020204030204" pitchFamily="34" charset="0"/>
                        </a:rPr>
                        <a:t>Paušalna novčana naknada za prehranu</a:t>
                      </a:r>
                    </a:p>
                  </a:txBody>
                  <a:tcPr marL="51438" marR="5143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effectLst/>
                          <a:latin typeface="Calibri" panose="020F0502020204030204" pitchFamily="34" charset="0"/>
                          <a:ea typeface="Times New Roman" panose="02020603050405020304" pitchFamily="18" charset="0"/>
                          <a:cs typeface="Calibri" panose="020F0502020204030204" pitchFamily="34" charset="0"/>
                        </a:rPr>
                        <a:t>Na dan isplate primitka ili sljedeći radni dan, s oznakom datuma isplate</a:t>
                      </a:r>
                    </a:p>
                  </a:txBody>
                  <a:tcPr marL="51438" marR="51438" marT="0" marB="0" anchor="ctr"/>
                </a:tc>
                <a:tc>
                  <a:txBody>
                    <a:bodyPr/>
                    <a:lstStyle/>
                    <a:p>
                      <a:pPr algn="ct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65</a:t>
                      </a:r>
                    </a:p>
                  </a:txBody>
                  <a:tcPr marL="51438" marR="51438" marT="0" marB="0"/>
                </a:tc>
                <a:extLst>
                  <a:ext uri="{0D108BD9-81ED-4DB2-BD59-A6C34878D82A}">
                    <a16:rowId xmlns:a16="http://schemas.microsoft.com/office/drawing/2014/main" val="3386183070"/>
                  </a:ext>
                </a:extLst>
              </a:tr>
              <a:tr h="716631">
                <a:tc>
                  <a:txBody>
                    <a:bodyPr/>
                    <a:lstStyle/>
                    <a:p>
                      <a:r>
                        <a:rPr lang="hr-HR" sz="1800" b="1" dirty="0">
                          <a:effectLst/>
                          <a:latin typeface="Calibri" panose="020F0502020204030204" pitchFamily="34" charset="0"/>
                          <a:ea typeface="Times New Roman" panose="02020603050405020304" pitchFamily="18" charset="0"/>
                          <a:cs typeface="Calibri" panose="020F0502020204030204" pitchFamily="34" charset="0"/>
                        </a:rPr>
                        <a:t>Prehrana na temelju vjerodostojnih isprava</a:t>
                      </a:r>
                    </a:p>
                  </a:txBody>
                  <a:tcPr marL="51438" marR="5143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effectLst/>
                          <a:latin typeface="Calibri" panose="020F0502020204030204" pitchFamily="34" charset="0"/>
                          <a:ea typeface="Times New Roman" panose="02020603050405020304" pitchFamily="18" charset="0"/>
                          <a:cs typeface="Calibri" panose="020F0502020204030204" pitchFamily="34" charset="0"/>
                        </a:rPr>
                        <a:t>Do 15. u mjesecu za primitke ostvarene u prethodnom mjesecu</a:t>
                      </a:r>
                    </a:p>
                  </a:txBody>
                  <a:tcPr marL="51438" marR="51438" marT="0" marB="0" anchor="ctr"/>
                </a:tc>
                <a:tc>
                  <a:txBody>
                    <a:bodyPr/>
                    <a:lstStyle/>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66</a:t>
                      </a:r>
                    </a:p>
                  </a:txBody>
                  <a:tcPr marL="51438" marR="51438" marT="0" marB="0" anchor="ctr"/>
                </a:tc>
                <a:extLst>
                  <a:ext uri="{0D108BD9-81ED-4DB2-BD59-A6C34878D82A}">
                    <a16:rowId xmlns:a16="http://schemas.microsoft.com/office/drawing/2014/main" val="3065083326"/>
                  </a:ext>
                </a:extLst>
              </a:tr>
              <a:tr h="540290">
                <a:tc>
                  <a:txBody>
                    <a:bodyPr/>
                    <a:lstStyle/>
                    <a:p>
                      <a:r>
                        <a:rPr lang="hr-HR" sz="1800" b="1" dirty="0">
                          <a:effectLst/>
                          <a:latin typeface="Calibri" panose="020F0502020204030204" pitchFamily="34" charset="0"/>
                          <a:cs typeface="Calibri" panose="020F0502020204030204" pitchFamily="34" charset="0"/>
                        </a:rPr>
                        <a:t>Prigodna</a:t>
                      </a:r>
                    </a:p>
                    <a:p>
                      <a:r>
                        <a:rPr lang="hr-HR" sz="1800" b="1" dirty="0">
                          <a:effectLst/>
                          <a:latin typeface="Calibri" panose="020F0502020204030204" pitchFamily="34" charset="0"/>
                          <a:ea typeface="Times New Roman" panose="02020603050405020304" pitchFamily="18" charset="0"/>
                          <a:cs typeface="Calibri" panose="020F0502020204030204" pitchFamily="34" charset="0"/>
                        </a:rPr>
                        <a:t>godišnja nagrada</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nchor="ctr"/>
                </a:tc>
                <a:tc>
                  <a:txBody>
                    <a:bodyPr/>
                    <a:lstStyle/>
                    <a:p>
                      <a:pPr algn="l"/>
                      <a:r>
                        <a:rPr lang="hr-HR" sz="1800" dirty="0">
                          <a:effectLst/>
                          <a:latin typeface="Calibri" panose="020F0502020204030204" pitchFamily="34" charset="0"/>
                          <a:ea typeface="Times New Roman" panose="02020603050405020304" pitchFamily="18" charset="0"/>
                          <a:cs typeface="Calibri" panose="020F0502020204030204" pitchFamily="34" charset="0"/>
                        </a:rPr>
                        <a:t>Na dan isplate primitka ili sljedeći radni dan, s oznakom datuma isplate</a:t>
                      </a:r>
                    </a:p>
                  </a:txBody>
                  <a:tcPr marL="51438" marR="51438" marT="0" marB="0" anchor="ctr"/>
                </a:tc>
                <a:tc>
                  <a:txBody>
                    <a:bodyPr/>
                    <a:lstStyle/>
                    <a:p>
                      <a:pPr marL="160020" algn="ctr"/>
                      <a:r>
                        <a:rPr lang="hr-HR" sz="1800" dirty="0">
                          <a:effectLst/>
                          <a:latin typeface="Calibri" panose="020F0502020204030204" pitchFamily="34" charset="0"/>
                          <a:ea typeface="Times New Roman" panose="02020603050405020304" pitchFamily="18" charset="0"/>
                          <a:cs typeface="Calibri" panose="020F0502020204030204" pitchFamily="34" charset="0"/>
                        </a:rPr>
                        <a:t> </a:t>
                      </a:r>
                    </a:p>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22</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tc>
                <a:extLst>
                  <a:ext uri="{0D108BD9-81ED-4DB2-BD59-A6C34878D82A}">
                    <a16:rowId xmlns:a16="http://schemas.microsoft.com/office/drawing/2014/main" val="2856408014"/>
                  </a:ext>
                </a:extLst>
              </a:tr>
              <a:tr h="659523">
                <a:tc>
                  <a:txBody>
                    <a:bodyPr/>
                    <a:lstStyle/>
                    <a:p>
                      <a:r>
                        <a:rPr lang="hr-HR" sz="1800" b="1" dirty="0">
                          <a:effectLst/>
                          <a:latin typeface="Calibri" panose="020F0502020204030204" pitchFamily="34" charset="0"/>
                          <a:cs typeface="Calibri" panose="020F0502020204030204" pitchFamily="34" charset="0"/>
                        </a:rPr>
                        <a:t>Novčana nagrada za ostvarene rezultate rada</a:t>
                      </a:r>
                    </a:p>
                  </a:txBody>
                  <a:tcPr marL="51438" marR="5143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effectLst/>
                          <a:latin typeface="Calibri" panose="020F0502020204030204" pitchFamily="34" charset="0"/>
                          <a:ea typeface="Times New Roman" panose="02020603050405020304" pitchFamily="18" charset="0"/>
                          <a:cs typeface="Calibri" panose="020F0502020204030204" pitchFamily="34" charset="0"/>
                        </a:rPr>
                        <a:t>Na dan isplate primitka ili sljedeći radni dan, s oznakom datuma isplate</a:t>
                      </a:r>
                    </a:p>
                    <a:p>
                      <a:pPr algn="l"/>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nchor="ctr"/>
                </a:tc>
                <a:tc>
                  <a:txBody>
                    <a:bodyPr/>
                    <a:lstStyle/>
                    <a:p>
                      <a:pPr marL="160020" algn="ctr"/>
                      <a:r>
                        <a:rPr lang="hr-HR" sz="1800" dirty="0">
                          <a:effectLst/>
                          <a:latin typeface="Calibri" panose="020F0502020204030204" pitchFamily="34" charset="0"/>
                          <a:ea typeface="Times New Roman" panose="02020603050405020304" pitchFamily="18" charset="0"/>
                          <a:cs typeface="Calibri" panose="020F0502020204030204" pitchFamily="34" charset="0"/>
                        </a:rPr>
                        <a:t> </a:t>
                      </a:r>
                    </a:p>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63</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tc>
                <a:extLst>
                  <a:ext uri="{0D108BD9-81ED-4DB2-BD59-A6C34878D82A}">
                    <a16:rowId xmlns:a16="http://schemas.microsoft.com/office/drawing/2014/main" val="2671386189"/>
                  </a:ext>
                </a:extLst>
              </a:tr>
              <a:tr h="78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b="1" dirty="0">
                          <a:effectLst/>
                          <a:latin typeface="Calibri" panose="020F0502020204030204" pitchFamily="34" charset="0"/>
                          <a:ea typeface="Times New Roman" panose="02020603050405020304" pitchFamily="18" charset="0"/>
                          <a:cs typeface="Calibri" panose="020F0502020204030204" pitchFamily="34" charset="0"/>
                        </a:rPr>
                        <a:t>Dar djetetu radnika</a:t>
                      </a:r>
                    </a:p>
                  </a:txBody>
                  <a:tcPr marL="51438" marR="5143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effectLst/>
                          <a:latin typeface="Calibri" panose="020F0502020204030204" pitchFamily="34" charset="0"/>
                          <a:ea typeface="Times New Roman" panose="02020603050405020304" pitchFamily="18" charset="0"/>
                          <a:cs typeface="Calibri" panose="020F0502020204030204" pitchFamily="34" charset="0"/>
                        </a:rPr>
                        <a:t>Do 15. 15. u mjesecu za primitke ostvarene u prethodnom mjesecu</a:t>
                      </a:r>
                    </a:p>
                  </a:txBody>
                  <a:tcPr marL="51438" marR="51438" marT="0" marB="0" anchor="ctr"/>
                </a:tc>
                <a:tc>
                  <a:txBody>
                    <a:bodyPr/>
                    <a:lstStyle/>
                    <a:p>
                      <a:pPr algn="ctr"/>
                      <a:r>
                        <a:rPr lang="hr-HR" sz="1800" b="1" dirty="0">
                          <a:effectLst/>
                          <a:latin typeface="Calibri" panose="020F0502020204030204" pitchFamily="34" charset="0"/>
                          <a:ea typeface="Times New Roman" panose="02020603050405020304" pitchFamily="18" charset="0"/>
                          <a:cs typeface="Calibri" panose="020F0502020204030204" pitchFamily="34" charset="0"/>
                        </a:rPr>
                        <a:t> 21</a:t>
                      </a:r>
                    </a:p>
                  </a:txBody>
                  <a:tcPr marL="51438" marR="51438" marT="0" marB="0" anchor="ctr"/>
                </a:tc>
                <a:extLst>
                  <a:ext uri="{0D108BD9-81ED-4DB2-BD59-A6C34878D82A}">
                    <a16:rowId xmlns:a16="http://schemas.microsoft.com/office/drawing/2014/main" val="1633206256"/>
                  </a:ext>
                </a:extLst>
              </a:tr>
              <a:tr h="5402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b="1" dirty="0">
                          <a:effectLst/>
                          <a:latin typeface="Calibri" panose="020F0502020204030204" pitchFamily="34" charset="0"/>
                          <a:ea typeface="Times New Roman" panose="02020603050405020304" pitchFamily="18" charset="0"/>
                          <a:cs typeface="Calibri" panose="020F0502020204030204" pitchFamily="34" charset="0"/>
                        </a:rPr>
                        <a:t>Dar u naravi</a:t>
                      </a:r>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dirty="0">
                          <a:effectLst/>
                          <a:latin typeface="Calibri" panose="020F0502020204030204" pitchFamily="34" charset="0"/>
                          <a:ea typeface="Times New Roman" panose="02020603050405020304" pitchFamily="18" charset="0"/>
                          <a:cs typeface="Calibri" panose="020F0502020204030204" pitchFamily="34" charset="0"/>
                        </a:rPr>
                        <a:t>Ne iskazuje se</a:t>
                      </a:r>
                    </a:p>
                    <a:p>
                      <a:pPr algn="l"/>
                      <a:endParaRPr lang="hr-HR"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51438" marR="51438" marT="0" marB="0"/>
                </a:tc>
                <a:tc>
                  <a:txBody>
                    <a:bodyPr/>
                    <a:lstStyle/>
                    <a:p>
                      <a:pPr algn="ctr"/>
                      <a:r>
                        <a:rPr lang="hr-HR" sz="1800" dirty="0">
                          <a:effectLst/>
                          <a:latin typeface="Calibri" panose="020F0502020204030204" pitchFamily="34" charset="0"/>
                          <a:ea typeface="Times New Roman" panose="02020603050405020304" pitchFamily="18" charset="0"/>
                          <a:cs typeface="Calibri" panose="020F0502020204030204" pitchFamily="34" charset="0"/>
                        </a:rPr>
                        <a:t>-</a:t>
                      </a:r>
                    </a:p>
                  </a:txBody>
                  <a:tcPr marL="51438" marR="51438" marT="0" marB="0" anchor="ctr"/>
                </a:tc>
                <a:extLst>
                  <a:ext uri="{0D108BD9-81ED-4DB2-BD59-A6C34878D82A}">
                    <a16:rowId xmlns:a16="http://schemas.microsoft.com/office/drawing/2014/main" val="119900854"/>
                  </a:ext>
                </a:extLst>
              </a:tr>
            </a:tbl>
          </a:graphicData>
        </a:graphic>
      </p:graphicFrame>
    </p:spTree>
    <p:extLst>
      <p:ext uri="{BB962C8B-B14F-4D97-AF65-F5344CB8AC3E}">
        <p14:creationId xmlns:p14="http://schemas.microsoft.com/office/powerpoint/2010/main" val="45800722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1783-655C-4FD4-9A06-1EA36373BE6B}"/>
              </a:ext>
            </a:extLst>
          </p:cNvPr>
          <p:cNvSpPr>
            <a:spLocks noGrp="1"/>
          </p:cNvSpPr>
          <p:nvPr>
            <p:ph type="title"/>
          </p:nvPr>
        </p:nvSpPr>
        <p:spPr/>
        <p:txBody>
          <a:bodyPr>
            <a:normAutofit fontScale="90000"/>
          </a:bodyPr>
          <a:lstStyle/>
          <a:p>
            <a:pPr algn="ctr"/>
            <a:r>
              <a:rPr lang="hr-HR" dirty="0"/>
              <a:t>Otpremnina za odlazak u mirovinu </a:t>
            </a:r>
            <a:br>
              <a:rPr lang="hr-HR" sz="3600" dirty="0"/>
            </a:br>
            <a:r>
              <a:rPr lang="hr-HR" sz="3100" dirty="0"/>
              <a:t>Oznaka u obrascu JOPPD – pod 15.1. – šifra </a:t>
            </a:r>
            <a:r>
              <a:rPr lang="hr-HR" sz="3100" b="1" dirty="0"/>
              <a:t>26</a:t>
            </a:r>
          </a:p>
        </p:txBody>
      </p:sp>
      <p:sp>
        <p:nvSpPr>
          <p:cNvPr id="3" name="Content Placeholder 2">
            <a:extLst>
              <a:ext uri="{FF2B5EF4-FFF2-40B4-BE49-F238E27FC236}">
                <a16:creationId xmlns:a16="http://schemas.microsoft.com/office/drawing/2014/main" id="{40704400-E0EC-42F8-BD8D-E6F0058E550A}"/>
              </a:ext>
            </a:extLst>
          </p:cNvPr>
          <p:cNvSpPr>
            <a:spLocks noGrp="1"/>
          </p:cNvSpPr>
          <p:nvPr>
            <p:ph idx="1"/>
          </p:nvPr>
        </p:nvSpPr>
        <p:spPr>
          <a:xfrm>
            <a:off x="457200" y="1772816"/>
            <a:ext cx="8229600" cy="4704184"/>
          </a:xfrm>
        </p:spPr>
        <p:txBody>
          <a:bodyPr>
            <a:normAutofit/>
          </a:bodyPr>
          <a:lstStyle/>
          <a:p>
            <a:pPr marL="457200" indent="-339725"/>
            <a:r>
              <a:rPr lang="hr-HR" dirty="0"/>
              <a:t>Neoporezivi iznos od 1. listopada 2022. povećan s 8.000,00 na </a:t>
            </a:r>
            <a:r>
              <a:rPr lang="hr-HR" b="1" dirty="0"/>
              <a:t>10.000,00 kn</a:t>
            </a:r>
          </a:p>
          <a:p>
            <a:pPr marL="457200" indent="-339725"/>
            <a:r>
              <a:rPr lang="hr-HR" dirty="0"/>
              <a:t>Poslodavac koji je do 30. rujna 2022. određenom radniku isplatio otpremninu 8.000,00 kn neoporezivo, može istom radniku do kraja 2022. isplatiti još 2.000,00 kn neoporezivog primitak po toj osnovi </a:t>
            </a:r>
          </a:p>
          <a:p>
            <a:pPr marL="457200" indent="-339725"/>
            <a:r>
              <a:rPr lang="hr-HR" dirty="0"/>
              <a:t>Korištenje neoporezivog iznosa – prema datumu isplate, a ne prema datumu prestanka radnog odnosa</a:t>
            </a:r>
          </a:p>
          <a:p>
            <a:pPr marL="0" indent="0">
              <a:buNone/>
            </a:pPr>
            <a:endParaRPr lang="hr-HR" dirty="0"/>
          </a:p>
        </p:txBody>
      </p:sp>
    </p:spTree>
    <p:extLst>
      <p:ext uri="{BB962C8B-B14F-4D97-AF65-F5344CB8AC3E}">
        <p14:creationId xmlns:p14="http://schemas.microsoft.com/office/powerpoint/2010/main" val="44301147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0F9B-82C6-1FFC-CFDC-DCD4565FFC35}"/>
              </a:ext>
            </a:extLst>
          </p:cNvPr>
          <p:cNvSpPr>
            <a:spLocks noGrp="1"/>
          </p:cNvSpPr>
          <p:nvPr>
            <p:ph type="title"/>
          </p:nvPr>
        </p:nvSpPr>
        <p:spPr/>
        <p:txBody>
          <a:bodyPr>
            <a:normAutofit fontScale="90000"/>
          </a:bodyPr>
          <a:lstStyle/>
          <a:p>
            <a:pPr algn="ctr"/>
            <a:r>
              <a:rPr lang="hr-HR" dirty="0"/>
              <a:t>Prestanak radnog odnosa – uvjet za isplatu otpremnine za odlazak u mirovinu</a:t>
            </a:r>
          </a:p>
        </p:txBody>
      </p:sp>
      <p:sp>
        <p:nvSpPr>
          <p:cNvPr id="3" name="Content Placeholder 2">
            <a:extLst>
              <a:ext uri="{FF2B5EF4-FFF2-40B4-BE49-F238E27FC236}">
                <a16:creationId xmlns:a16="http://schemas.microsoft.com/office/drawing/2014/main" id="{BD4085C8-FFB6-028E-3CA5-737771295D4D}"/>
              </a:ext>
            </a:extLst>
          </p:cNvPr>
          <p:cNvSpPr>
            <a:spLocks noGrp="1"/>
          </p:cNvSpPr>
          <p:nvPr>
            <p:ph idx="1"/>
          </p:nvPr>
        </p:nvSpPr>
        <p:spPr>
          <a:xfrm>
            <a:off x="457200" y="1844824"/>
            <a:ext cx="8229600" cy="4632176"/>
          </a:xfrm>
        </p:spPr>
        <p:txBody>
          <a:bodyPr/>
          <a:lstStyle/>
          <a:p>
            <a:pPr>
              <a:buNone/>
              <a:defRPr/>
            </a:pPr>
            <a:r>
              <a:rPr lang="hr-HR" dirty="0">
                <a:cs typeface="Arial" pitchFamily="34" charset="0"/>
              </a:rPr>
              <a:t>Prestanak radnog odnosa u sljedećim slučajevima:</a:t>
            </a:r>
          </a:p>
          <a:p>
            <a:pPr marL="514350" indent="-514350">
              <a:buFontTx/>
              <a:buAutoNum type="arabicPeriod"/>
              <a:defRPr/>
            </a:pPr>
            <a:r>
              <a:rPr lang="hr-HR" sz="2400" dirty="0">
                <a:cs typeface="Arial" pitchFamily="34" charset="0"/>
              </a:rPr>
              <a:t>Sporazumni raskid radnog odnosa zbog odlaska u mirovinu</a:t>
            </a:r>
          </a:p>
          <a:p>
            <a:pPr marL="514350" indent="-514350">
              <a:buFontTx/>
              <a:buAutoNum type="arabicPeriod"/>
              <a:defRPr/>
            </a:pPr>
            <a:r>
              <a:rPr lang="hr-HR" sz="2400" dirty="0">
                <a:cs typeface="Arial" pitchFamily="34" charset="0"/>
              </a:rPr>
              <a:t>Prestanak radog odnosa radnika koji je navršio 65 godina i  najmanje 15 godina mirovinskog staža (prestanak radnog odnosa po sili zakona)</a:t>
            </a:r>
          </a:p>
          <a:p>
            <a:pPr marL="514350" indent="-514350">
              <a:buFontTx/>
              <a:buAutoNum type="arabicPeriod"/>
              <a:defRPr/>
            </a:pPr>
            <a:r>
              <a:rPr lang="hr-HR" sz="2400" dirty="0">
                <a:cs typeface="Arial" pitchFamily="34" charset="0"/>
              </a:rPr>
              <a:t>Potpuni gubitak radne sposobnost (prema ranijem Zakonu o mirovinskom osiguranju: opća nesposobnost za rad)</a:t>
            </a:r>
          </a:p>
          <a:p>
            <a:pPr marL="0" indent="0">
              <a:buNone/>
            </a:pPr>
            <a:endParaRPr lang="hr-HR" dirty="0"/>
          </a:p>
        </p:txBody>
      </p:sp>
    </p:spTree>
    <p:extLst>
      <p:ext uri="{BB962C8B-B14F-4D97-AF65-F5344CB8AC3E}">
        <p14:creationId xmlns:p14="http://schemas.microsoft.com/office/powerpoint/2010/main" val="53654867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E6DB-68D0-8BB8-F55C-4C88B8687353}"/>
              </a:ext>
            </a:extLst>
          </p:cNvPr>
          <p:cNvSpPr>
            <a:spLocks noGrp="1"/>
          </p:cNvSpPr>
          <p:nvPr>
            <p:ph type="title"/>
          </p:nvPr>
        </p:nvSpPr>
        <p:spPr/>
        <p:txBody>
          <a:bodyPr>
            <a:normAutofit fontScale="90000"/>
          </a:bodyPr>
          <a:lstStyle/>
          <a:p>
            <a:pPr algn="ctr"/>
            <a:r>
              <a:rPr lang="hr-HR" dirty="0"/>
              <a:t>Otpremnina za odlazak u mirovinu u javnim službama </a:t>
            </a:r>
          </a:p>
        </p:txBody>
      </p:sp>
      <p:sp>
        <p:nvSpPr>
          <p:cNvPr id="3" name="Content Placeholder 2">
            <a:extLst>
              <a:ext uri="{FF2B5EF4-FFF2-40B4-BE49-F238E27FC236}">
                <a16:creationId xmlns:a16="http://schemas.microsoft.com/office/drawing/2014/main" id="{5CDF95A9-7D39-0F0C-2BF7-279C5FC3DCFE}"/>
              </a:ext>
            </a:extLst>
          </p:cNvPr>
          <p:cNvSpPr>
            <a:spLocks noGrp="1"/>
          </p:cNvSpPr>
          <p:nvPr>
            <p:ph idx="1"/>
          </p:nvPr>
        </p:nvSpPr>
        <p:spPr/>
        <p:txBody>
          <a:bodyPr>
            <a:normAutofit lnSpcReduction="10000"/>
          </a:bodyPr>
          <a:lstStyle/>
          <a:p>
            <a:pPr>
              <a:buNone/>
            </a:pPr>
            <a:r>
              <a:rPr lang="hr-HR" altLang="sr-Latn-RS" b="1" dirty="0">
                <a:cs typeface="Arial" panose="020B0604020202020204" pitchFamily="34" charset="0"/>
              </a:rPr>
              <a:t>U državnim i javnim službama </a:t>
            </a:r>
            <a:r>
              <a:rPr lang="hr-HR" altLang="sr-Latn-RS" dirty="0">
                <a:cs typeface="Arial" panose="020B0604020202020204" pitchFamily="34" charset="0"/>
              </a:rPr>
              <a:t>– otpremnina za mirovinu iznosi 2 osnovice za određivanje osnovne plaće važeće na zadnji dan radnog odnosa, i to se smatra neto svotom otpremnine</a:t>
            </a:r>
          </a:p>
          <a:p>
            <a:pPr>
              <a:buNone/>
            </a:pPr>
            <a:r>
              <a:rPr lang="hr-HR" altLang="sr-Latn-RS" i="1" u="sng" dirty="0">
                <a:cs typeface="Arial" panose="020B0604020202020204" pitchFamily="34" charset="0"/>
              </a:rPr>
              <a:t>Primjer:</a:t>
            </a:r>
          </a:p>
          <a:p>
            <a:pPr>
              <a:buNone/>
            </a:pPr>
            <a:r>
              <a:rPr lang="hr-HR" altLang="sr-Latn-RS" dirty="0">
                <a:cs typeface="Arial" panose="020B0604020202020204" pitchFamily="34" charset="0"/>
              </a:rPr>
              <a:t>Prestanka radnog odnosa 31.12.2022.</a:t>
            </a:r>
          </a:p>
          <a:p>
            <a:pPr>
              <a:buNone/>
            </a:pPr>
            <a:r>
              <a:rPr lang="hr-HR" altLang="sr-Latn-RS" dirty="0">
                <a:cs typeface="Arial" panose="020B0604020202020204" pitchFamily="34" charset="0"/>
              </a:rPr>
              <a:t>    2 x </a:t>
            </a:r>
            <a:r>
              <a:rPr lang="hr-HR" i="0" u="none" strike="noStrike" dirty="0">
                <a:effectLst/>
                <a:latin typeface="Minion Pro Cond"/>
              </a:rPr>
              <a:t>6.663,47</a:t>
            </a:r>
            <a:r>
              <a:rPr lang="hr-HR" b="1" i="0" u="none" strike="noStrike" dirty="0">
                <a:solidFill>
                  <a:srgbClr val="231F20"/>
                </a:solidFill>
                <a:effectLst/>
                <a:latin typeface="Minion Pro Cond"/>
              </a:rPr>
              <a:t> </a:t>
            </a:r>
            <a:r>
              <a:rPr lang="hr-HR" dirty="0"/>
              <a:t>kn </a:t>
            </a:r>
            <a:r>
              <a:rPr lang="hr-HR" altLang="sr-Latn-RS" dirty="0">
                <a:cs typeface="Arial" panose="020B0604020202020204" pitchFamily="34" charset="0"/>
              </a:rPr>
              <a:t>=  13.326,94 kn</a:t>
            </a:r>
          </a:p>
          <a:p>
            <a:pPr>
              <a:buNone/>
            </a:pPr>
            <a:r>
              <a:rPr lang="hr-HR" altLang="sr-Latn-RS" dirty="0">
                <a:cs typeface="Arial" panose="020B0604020202020204" pitchFamily="34" charset="0"/>
              </a:rPr>
              <a:t>Prestanak radnog odnosa 1. siječnja 2023.</a:t>
            </a:r>
          </a:p>
          <a:p>
            <a:pPr>
              <a:buNone/>
            </a:pPr>
            <a:r>
              <a:rPr lang="hr-HR" altLang="sr-Latn-RS" dirty="0">
                <a:cs typeface="Arial" panose="020B0604020202020204" pitchFamily="34" charset="0"/>
              </a:rPr>
              <a:t>    2 x </a:t>
            </a:r>
            <a:r>
              <a:rPr lang="hr-HR" b="0" i="0" dirty="0">
                <a:effectLst/>
                <a:latin typeface="Minion Pro Cond"/>
              </a:rPr>
              <a:t>884,39 eura = 1.768,78 eura</a:t>
            </a:r>
            <a:endParaRPr lang="hr-HR" altLang="sr-Latn-RS" dirty="0">
              <a:cs typeface="Arial" panose="020B0604020202020204" pitchFamily="34" charset="0"/>
            </a:endParaRPr>
          </a:p>
          <a:p>
            <a:pPr marL="0" indent="0">
              <a:buNone/>
            </a:pPr>
            <a:r>
              <a:rPr lang="hr-HR" altLang="sr-Latn-RS" b="1" dirty="0">
                <a:cs typeface="Arial" panose="020B0604020202020204" pitchFamily="34" charset="0"/>
              </a:rPr>
              <a:t>NEOPOREZIVI IZNOS: </a:t>
            </a:r>
          </a:p>
          <a:p>
            <a:pPr marL="0" indent="0">
              <a:buNone/>
            </a:pPr>
            <a:r>
              <a:rPr lang="hr-HR" altLang="sr-Latn-RS" dirty="0">
                <a:cs typeface="Arial" panose="020B0604020202020204" pitchFamily="34" charset="0"/>
              </a:rPr>
              <a:t> – 10.000,00 kn</a:t>
            </a:r>
          </a:p>
          <a:p>
            <a:pPr marL="0" indent="0">
              <a:buNone/>
            </a:pPr>
            <a:r>
              <a:rPr lang="hr-HR" altLang="sr-Latn-RS" b="1" dirty="0">
                <a:cs typeface="Arial" panose="020B0604020202020204" pitchFamily="34" charset="0"/>
              </a:rPr>
              <a:t>RAZLIKA IZNAD NEOPOREZIVOG IZNOSA:</a:t>
            </a:r>
          </a:p>
          <a:p>
            <a:pPr marL="0" indent="0">
              <a:buNone/>
            </a:pPr>
            <a:r>
              <a:rPr lang="hr-HR" altLang="sr-Latn-RS" b="1" dirty="0">
                <a:cs typeface="Arial" panose="020B0604020202020204" pitchFamily="34" charset="0"/>
              </a:rPr>
              <a:t>- </a:t>
            </a:r>
            <a:r>
              <a:rPr lang="hr-HR" altLang="sr-Latn-RS" dirty="0">
                <a:cs typeface="Arial" panose="020B0604020202020204" pitchFamily="34" charset="0"/>
              </a:rPr>
              <a:t>Plaća u poreznom smislu</a:t>
            </a:r>
          </a:p>
          <a:p>
            <a:endParaRPr lang="hr-HR" dirty="0"/>
          </a:p>
        </p:txBody>
      </p:sp>
    </p:spTree>
    <p:extLst>
      <p:ext uri="{BB962C8B-B14F-4D97-AF65-F5344CB8AC3E}">
        <p14:creationId xmlns:p14="http://schemas.microsoft.com/office/powerpoint/2010/main" val="305962969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21FDE-8A48-3619-EF3D-64BA76853672}"/>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41E22883-4633-B6CF-742D-210A39180CD4}"/>
              </a:ext>
            </a:extLst>
          </p:cNvPr>
          <p:cNvSpPr>
            <a:spLocks noGrp="1"/>
          </p:cNvSpPr>
          <p:nvPr>
            <p:ph idx="1"/>
          </p:nvPr>
        </p:nvSpPr>
        <p:spPr/>
        <p:txBody>
          <a:bodyPr>
            <a:normAutofit/>
          </a:bodyPr>
          <a:lstStyle/>
          <a:p>
            <a:pPr marL="0" indent="0" algn="ctr">
              <a:buNone/>
            </a:pPr>
            <a:endParaRPr lang="hr-HR" sz="4000" dirty="0"/>
          </a:p>
          <a:p>
            <a:pPr marL="0" indent="0" algn="ctr">
              <a:buNone/>
            </a:pPr>
            <a:r>
              <a:rPr lang="hr-HR" sz="4000" dirty="0"/>
              <a:t>DODATAK I. TEMELJNOM KOLEKTIVNOM UGOVORU ZA JAVNE SLUŽBE</a:t>
            </a:r>
          </a:p>
          <a:p>
            <a:pPr marL="0" indent="0" algn="ctr">
              <a:buNone/>
            </a:pPr>
            <a:r>
              <a:rPr lang="hr-HR" dirty="0"/>
              <a:t>(Nar. nov., br. 127/22.)</a:t>
            </a:r>
            <a:endParaRPr lang="hr-HR" sz="4000" dirty="0"/>
          </a:p>
          <a:p>
            <a:pPr marL="542925" indent="-542925" algn="just">
              <a:buFont typeface="Wingdings" panose="05000000000000000000" pitchFamily="2" charset="2"/>
              <a:buChar char="q"/>
            </a:pPr>
            <a:r>
              <a:rPr lang="hr-HR" dirty="0"/>
              <a:t>sklopljen 31. listopada 2022.</a:t>
            </a:r>
          </a:p>
          <a:p>
            <a:pPr marL="542925" indent="-542925" algn="just">
              <a:buFont typeface="Wingdings" panose="05000000000000000000" pitchFamily="2" charset="2"/>
              <a:buChar char="q"/>
            </a:pPr>
            <a:r>
              <a:rPr lang="hr-HR" dirty="0"/>
              <a:t>primjena od 1. listopada 2022.</a:t>
            </a:r>
          </a:p>
        </p:txBody>
      </p:sp>
    </p:spTree>
    <p:extLst>
      <p:ext uri="{BB962C8B-B14F-4D97-AF65-F5344CB8AC3E}">
        <p14:creationId xmlns:p14="http://schemas.microsoft.com/office/powerpoint/2010/main" val="334010625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D6A-118C-A98E-B9AD-7CC653365360}"/>
              </a:ext>
            </a:extLst>
          </p:cNvPr>
          <p:cNvSpPr>
            <a:spLocks noGrp="1"/>
          </p:cNvSpPr>
          <p:nvPr>
            <p:ph type="title"/>
          </p:nvPr>
        </p:nvSpPr>
        <p:spPr/>
        <p:txBody>
          <a:bodyPr>
            <a:normAutofit fontScale="90000"/>
          </a:bodyPr>
          <a:lstStyle/>
          <a:p>
            <a:pPr algn="ctr"/>
            <a:r>
              <a:rPr lang="hr-HR" dirty="0"/>
              <a:t>Način isplate neoporezive i oporezive otpremnine</a:t>
            </a:r>
          </a:p>
        </p:txBody>
      </p:sp>
      <p:sp>
        <p:nvSpPr>
          <p:cNvPr id="3" name="Content Placeholder 2">
            <a:extLst>
              <a:ext uri="{FF2B5EF4-FFF2-40B4-BE49-F238E27FC236}">
                <a16:creationId xmlns:a16="http://schemas.microsoft.com/office/drawing/2014/main" id="{99FFEA65-83DE-478D-2AE1-1599CB855258}"/>
              </a:ext>
            </a:extLst>
          </p:cNvPr>
          <p:cNvSpPr>
            <a:spLocks noGrp="1"/>
          </p:cNvSpPr>
          <p:nvPr>
            <p:ph idx="1"/>
          </p:nvPr>
        </p:nvSpPr>
        <p:spPr>
          <a:xfrm>
            <a:off x="457200" y="1844824"/>
            <a:ext cx="8229600" cy="4632176"/>
          </a:xfrm>
        </p:spPr>
        <p:txBody>
          <a:bodyPr/>
          <a:lstStyle/>
          <a:p>
            <a:r>
              <a:rPr lang="hr-HR" dirty="0"/>
              <a:t>NEOPOREZIVI IZNOS OTPREMNINE:</a:t>
            </a:r>
          </a:p>
          <a:p>
            <a:pPr marL="784225" indent="-342900">
              <a:buFont typeface="Wingdings" panose="05000000000000000000" pitchFamily="2" charset="2"/>
              <a:buChar char="Ø"/>
            </a:pPr>
            <a:r>
              <a:rPr lang="hr-HR" dirty="0"/>
              <a:t>Nije dozvoljena isplata na račun zaštićen od ovrhe</a:t>
            </a:r>
          </a:p>
          <a:p>
            <a:pPr marL="784225" indent="-342900">
              <a:buFont typeface="Wingdings" panose="05000000000000000000" pitchFamily="2" charset="2"/>
              <a:buChar char="Ø"/>
            </a:pPr>
            <a:r>
              <a:rPr lang="hr-HR" dirty="0"/>
              <a:t>Dozvoljena je isplata u gotovu novcu (čl. 92. Pravilnika o porezu na dohodak)</a:t>
            </a:r>
          </a:p>
          <a:p>
            <a:r>
              <a:rPr lang="hr-HR" dirty="0"/>
              <a:t>OPOREZIVI IZNOS OTPREMNINE:</a:t>
            </a:r>
          </a:p>
          <a:p>
            <a:pPr marL="441325" indent="0">
              <a:buFont typeface="Wingdings" panose="05000000000000000000" pitchFamily="2" charset="2"/>
              <a:buChar char="Ø"/>
            </a:pPr>
            <a:r>
              <a:rPr lang="hr-HR" dirty="0"/>
              <a:t> Obveza isplate na tekući račun</a:t>
            </a:r>
          </a:p>
          <a:p>
            <a:pPr marL="441325" indent="0">
              <a:buFont typeface="Wingdings" panose="05000000000000000000" pitchFamily="2" charset="2"/>
              <a:buChar char="Ø"/>
            </a:pPr>
            <a:r>
              <a:rPr lang="hr-HR" dirty="0"/>
              <a:t> Nije dozvoljeno dio otpremnine isplatiti na zaštićeni račun</a:t>
            </a:r>
          </a:p>
        </p:txBody>
      </p:sp>
    </p:spTree>
    <p:extLst>
      <p:ext uri="{BB962C8B-B14F-4D97-AF65-F5344CB8AC3E}">
        <p14:creationId xmlns:p14="http://schemas.microsoft.com/office/powerpoint/2010/main" val="164616814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54E19-67BF-CD11-512B-43A73975B0BB}"/>
              </a:ext>
            </a:extLst>
          </p:cNvPr>
          <p:cNvSpPr>
            <a:spLocks noGrp="1"/>
          </p:cNvSpPr>
          <p:nvPr>
            <p:ph type="title"/>
          </p:nvPr>
        </p:nvSpPr>
        <p:spPr/>
        <p:txBody>
          <a:bodyPr>
            <a:normAutofit fontScale="90000"/>
          </a:bodyPr>
          <a:lstStyle/>
          <a:p>
            <a:pPr algn="ctr"/>
            <a:r>
              <a:rPr lang="hr-HR" dirty="0"/>
              <a:t>Neoporeziva naknada za korištenje privatnog automobila u službene svrhe</a:t>
            </a:r>
          </a:p>
        </p:txBody>
      </p:sp>
      <p:sp>
        <p:nvSpPr>
          <p:cNvPr id="3" name="Content Placeholder 2">
            <a:extLst>
              <a:ext uri="{FF2B5EF4-FFF2-40B4-BE49-F238E27FC236}">
                <a16:creationId xmlns:a16="http://schemas.microsoft.com/office/drawing/2014/main" id="{A6139917-7C04-A0B2-A25E-F9D9F709C0EE}"/>
              </a:ext>
            </a:extLst>
          </p:cNvPr>
          <p:cNvSpPr>
            <a:spLocks noGrp="1"/>
          </p:cNvSpPr>
          <p:nvPr>
            <p:ph idx="1"/>
          </p:nvPr>
        </p:nvSpPr>
        <p:spPr>
          <a:xfrm>
            <a:off x="457200" y="1700808"/>
            <a:ext cx="8229600" cy="4776192"/>
          </a:xfrm>
        </p:spPr>
        <p:txBody>
          <a:bodyPr/>
          <a:lstStyle/>
          <a:p>
            <a:r>
              <a:rPr lang="hr-HR" dirty="0">
                <a:effectLst/>
                <a:latin typeface="Calibri" panose="020F0502020204030204" pitchFamily="34" charset="0"/>
                <a:ea typeface="Calibri" panose="020F0502020204030204" pitchFamily="34" charset="0"/>
              </a:rPr>
              <a:t>Neoporezivi iznos u visini do </a:t>
            </a:r>
            <a:r>
              <a:rPr lang="hr-HR" b="1" dirty="0">
                <a:effectLst/>
                <a:latin typeface="Calibri" panose="020F0502020204030204" pitchFamily="34" charset="0"/>
                <a:ea typeface="Calibri" panose="020F0502020204030204" pitchFamily="34" charset="0"/>
              </a:rPr>
              <a:t>3,00 kn </a:t>
            </a:r>
            <a:r>
              <a:rPr lang="hr-HR" dirty="0">
                <a:effectLst/>
                <a:latin typeface="Calibri" panose="020F0502020204030204" pitchFamily="34" charset="0"/>
                <a:ea typeface="Calibri" panose="020F0502020204030204" pitchFamily="34" charset="0"/>
              </a:rPr>
              <a:t>po prijeđenom kilometru</a:t>
            </a:r>
          </a:p>
          <a:p>
            <a:r>
              <a:rPr lang="hr-HR" dirty="0">
                <a:latin typeface="Calibri" panose="020F0502020204030204" pitchFamily="34" charset="0"/>
                <a:ea typeface="Calibri" panose="020F0502020204030204" pitchFamily="34" charset="0"/>
              </a:rPr>
              <a:t>P</a:t>
            </a:r>
            <a:r>
              <a:rPr lang="hr-HR" dirty="0">
                <a:effectLst/>
                <a:latin typeface="Calibri" panose="020F0502020204030204" pitchFamily="34" charset="0"/>
                <a:ea typeface="Calibri" panose="020F0502020204030204" pitchFamily="34" charset="0"/>
              </a:rPr>
              <a:t>rimjenjuje se pri isplati naknade </a:t>
            </a:r>
            <a:r>
              <a:rPr lang="hr-HR" b="1" dirty="0">
                <a:effectLst/>
                <a:latin typeface="Calibri" panose="020F0502020204030204" pitchFamily="34" charset="0"/>
                <a:ea typeface="Calibri" panose="020F0502020204030204" pitchFamily="34" charset="0"/>
              </a:rPr>
              <a:t>za relacije prijeđene od 1. listopada 2022. godine</a:t>
            </a:r>
            <a:r>
              <a:rPr lang="hr-HR" dirty="0">
                <a:effectLst/>
                <a:latin typeface="Calibri" panose="020F0502020204030204" pitchFamily="34" charset="0"/>
                <a:ea typeface="Calibri" panose="020F0502020204030204" pitchFamily="34" charset="0"/>
              </a:rPr>
              <a:t>, i to u slučaju:</a:t>
            </a:r>
          </a:p>
          <a:p>
            <a:pPr marL="742950" indent="-285750" algn="just">
              <a:buFont typeface="Wingdings" panose="05000000000000000000" pitchFamily="2" charset="2"/>
              <a:buChar char="Ø"/>
            </a:pPr>
            <a:r>
              <a:rPr lang="hr-HR" dirty="0">
                <a:effectLst/>
                <a:latin typeface="Calibri" panose="020F0502020204030204" pitchFamily="34" charset="0"/>
                <a:ea typeface="Calibri" panose="020F0502020204030204" pitchFamily="34" charset="0"/>
              </a:rPr>
              <a:t> kad se privatni automobil koristi za službena putovanja</a:t>
            </a:r>
          </a:p>
          <a:p>
            <a:pPr marL="742950" indent="-285750" algn="just">
              <a:buFont typeface="Wingdings" panose="05000000000000000000" pitchFamily="2" charset="2"/>
              <a:buChar char="Ø"/>
            </a:pPr>
            <a:r>
              <a:rPr lang="hr-HR" dirty="0">
                <a:effectLst/>
                <a:latin typeface="Calibri" panose="020F0502020204030204" pitchFamily="34" charset="0"/>
                <a:ea typeface="Calibri" panose="020F0502020204030204" pitchFamily="34" charset="0"/>
              </a:rPr>
              <a:t> kad se privatni automobil koristi za vožnju u mjestu (</a:t>
            </a:r>
            <a:r>
              <a:rPr lang="hr-HR" dirty="0" err="1">
                <a:effectLst/>
                <a:latin typeface="Calibri" panose="020F0502020204030204" pitchFamily="34" charset="0"/>
                <a:ea typeface="Calibri" panose="020F0502020204030204" pitchFamily="34" charset="0"/>
              </a:rPr>
              <a:t>locco</a:t>
            </a:r>
            <a:r>
              <a:rPr lang="hr-HR" dirty="0">
                <a:effectLst/>
                <a:latin typeface="Calibri" panose="020F0502020204030204" pitchFamily="34" charset="0"/>
                <a:ea typeface="Calibri" panose="020F0502020204030204" pitchFamily="34" charset="0"/>
              </a:rPr>
              <a:t> vožnja).</a:t>
            </a:r>
          </a:p>
          <a:p>
            <a:r>
              <a:rPr lang="hr-HR" dirty="0"/>
              <a:t>Uvjet neoporezive isplate: propisan je obvezan sadržaj podataka na putnom nalogu odnosno obvezne evidencije o korištenju privatnog osobnog automobila za službene potrebe</a:t>
            </a:r>
          </a:p>
          <a:p>
            <a:r>
              <a:rPr lang="hr-HR" dirty="0"/>
              <a:t>Pravo zaposlenih u javnim službama = 3,00 kn po km</a:t>
            </a:r>
          </a:p>
        </p:txBody>
      </p:sp>
    </p:spTree>
    <p:extLst>
      <p:ext uri="{BB962C8B-B14F-4D97-AF65-F5344CB8AC3E}">
        <p14:creationId xmlns:p14="http://schemas.microsoft.com/office/powerpoint/2010/main" val="26084002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43DE-BED5-2AF0-0BDC-1D249F4F8D47}"/>
              </a:ext>
            </a:extLst>
          </p:cNvPr>
          <p:cNvSpPr>
            <a:spLocks noGrp="1"/>
          </p:cNvSpPr>
          <p:nvPr>
            <p:ph type="title"/>
          </p:nvPr>
        </p:nvSpPr>
        <p:spPr/>
        <p:txBody>
          <a:bodyPr>
            <a:normAutofit fontScale="90000"/>
          </a:bodyPr>
          <a:lstStyle/>
          <a:p>
            <a:pPr algn="ctr"/>
            <a:r>
              <a:rPr lang="hr-HR" dirty="0"/>
              <a:t>Naknada za korištenje privatnog automobila u obrascu JOPPD i način isplate</a:t>
            </a:r>
          </a:p>
        </p:txBody>
      </p:sp>
      <p:graphicFrame>
        <p:nvGraphicFramePr>
          <p:cNvPr id="4" name="Table 4">
            <a:extLst>
              <a:ext uri="{FF2B5EF4-FFF2-40B4-BE49-F238E27FC236}">
                <a16:creationId xmlns:a16="http://schemas.microsoft.com/office/drawing/2014/main" id="{AC2BFAA5-C972-C533-DD5C-876C3A2C6A7D}"/>
              </a:ext>
            </a:extLst>
          </p:cNvPr>
          <p:cNvGraphicFramePr>
            <a:graphicFrameLocks noGrp="1"/>
          </p:cNvGraphicFramePr>
          <p:nvPr>
            <p:ph idx="1"/>
            <p:extLst>
              <p:ext uri="{D42A27DB-BD31-4B8C-83A1-F6EECF244321}">
                <p14:modId xmlns:p14="http://schemas.microsoft.com/office/powerpoint/2010/main" val="2619168521"/>
              </p:ext>
            </p:extLst>
          </p:nvPr>
        </p:nvGraphicFramePr>
        <p:xfrm>
          <a:off x="457200" y="1844824"/>
          <a:ext cx="8435280" cy="4544549"/>
        </p:xfrm>
        <a:graphic>
          <a:graphicData uri="http://schemas.openxmlformats.org/drawingml/2006/table">
            <a:tbl>
              <a:tblPr firstRow="1" bandRow="1">
                <a:tableStyleId>{5940675A-B579-460E-94D1-54222C63F5DA}</a:tableStyleId>
              </a:tblPr>
              <a:tblGrid>
                <a:gridCol w="2242592">
                  <a:extLst>
                    <a:ext uri="{9D8B030D-6E8A-4147-A177-3AD203B41FA5}">
                      <a16:colId xmlns:a16="http://schemas.microsoft.com/office/drawing/2014/main" val="3321790098"/>
                    </a:ext>
                  </a:extLst>
                </a:gridCol>
                <a:gridCol w="3380928">
                  <a:extLst>
                    <a:ext uri="{9D8B030D-6E8A-4147-A177-3AD203B41FA5}">
                      <a16:colId xmlns:a16="http://schemas.microsoft.com/office/drawing/2014/main" val="4000256567"/>
                    </a:ext>
                  </a:extLst>
                </a:gridCol>
                <a:gridCol w="2811760">
                  <a:extLst>
                    <a:ext uri="{9D8B030D-6E8A-4147-A177-3AD203B41FA5}">
                      <a16:colId xmlns:a16="http://schemas.microsoft.com/office/drawing/2014/main" val="3815168564"/>
                    </a:ext>
                  </a:extLst>
                </a:gridCol>
              </a:tblGrid>
              <a:tr h="1080120">
                <a:tc>
                  <a:txBody>
                    <a:bodyPr/>
                    <a:lstStyle/>
                    <a:p>
                      <a:pPr algn="ctr"/>
                      <a:r>
                        <a:rPr lang="hr-HR" sz="2200" b="1" dirty="0"/>
                        <a:t>Korištenje privatnog osobnog automobila</a:t>
                      </a:r>
                    </a:p>
                  </a:txBody>
                  <a:tcPr anchor="ctr"/>
                </a:tc>
                <a:tc>
                  <a:txBody>
                    <a:bodyPr/>
                    <a:lstStyle/>
                    <a:p>
                      <a:pPr algn="ctr"/>
                      <a:r>
                        <a:rPr lang="hr-HR" sz="2200" b="1" dirty="0"/>
                        <a:t>Šifra u obrascu JOPPD, </a:t>
                      </a:r>
                    </a:p>
                    <a:p>
                      <a:pPr algn="ctr"/>
                      <a:r>
                        <a:rPr lang="hr-HR" sz="2200" b="1" dirty="0"/>
                        <a:t>pod 15.1. na str. B</a:t>
                      </a:r>
                    </a:p>
                  </a:txBody>
                  <a:tcPr anchor="ctr"/>
                </a:tc>
                <a:tc>
                  <a:txBody>
                    <a:bodyPr/>
                    <a:lstStyle/>
                    <a:p>
                      <a:pPr algn="ctr"/>
                      <a:r>
                        <a:rPr lang="hr-HR" sz="2200" b="1" dirty="0"/>
                        <a:t>Način isplate</a:t>
                      </a:r>
                    </a:p>
                  </a:txBody>
                  <a:tcPr anchor="ctr"/>
                </a:tc>
                <a:extLst>
                  <a:ext uri="{0D108BD9-81ED-4DB2-BD59-A6C34878D82A}">
                    <a16:rowId xmlns:a16="http://schemas.microsoft.com/office/drawing/2014/main" val="6771250"/>
                  </a:ext>
                </a:extLst>
              </a:tr>
              <a:tr h="1344149">
                <a:tc>
                  <a:txBody>
                    <a:bodyPr/>
                    <a:lstStyle/>
                    <a:p>
                      <a:r>
                        <a:rPr lang="hr-HR" sz="2200" dirty="0"/>
                        <a:t>Za službena putovanja</a:t>
                      </a:r>
                    </a:p>
                  </a:txBody>
                  <a:tcPr/>
                </a:tc>
                <a:tc>
                  <a:txBody>
                    <a:bodyPr/>
                    <a:lstStyle/>
                    <a:p>
                      <a:pPr marL="285750" indent="-285750">
                        <a:buFontTx/>
                        <a:buChar char="-"/>
                      </a:pPr>
                      <a:r>
                        <a:rPr lang="hr-HR" sz="2200" dirty="0"/>
                        <a:t>za zaposlene – šifra </a:t>
                      </a:r>
                      <a:r>
                        <a:rPr lang="hr-HR" sz="2200" b="1" dirty="0"/>
                        <a:t>17</a:t>
                      </a:r>
                    </a:p>
                    <a:p>
                      <a:pPr marL="285750" indent="-285750">
                        <a:buFontTx/>
                        <a:buChar char="-"/>
                      </a:pPr>
                      <a:r>
                        <a:rPr lang="hr-HR" sz="2200" dirty="0"/>
                        <a:t>za osobe koje nisu zaposlene (isplatitelj neprofitna organizacija) – šifra </a:t>
                      </a:r>
                      <a:r>
                        <a:rPr lang="hr-HR" sz="2200" b="1" dirty="0"/>
                        <a:t>52</a:t>
                      </a:r>
                    </a:p>
                  </a:txBody>
                  <a:tcPr/>
                </a:tc>
                <a:tc>
                  <a:txBody>
                    <a:bodyPr/>
                    <a:lstStyle/>
                    <a:p>
                      <a:pPr marL="285750" indent="-285750">
                        <a:buFontTx/>
                        <a:buChar char="-"/>
                      </a:pPr>
                      <a:r>
                        <a:rPr lang="hr-HR" sz="2200" dirty="0"/>
                        <a:t>na tekući račun</a:t>
                      </a:r>
                    </a:p>
                    <a:p>
                      <a:pPr marL="285750" indent="-285750">
                        <a:buFontTx/>
                        <a:buChar char="-"/>
                      </a:pPr>
                      <a:r>
                        <a:rPr lang="hr-HR" sz="2200" dirty="0"/>
                        <a:t>na zaštićeni račun</a:t>
                      </a:r>
                    </a:p>
                    <a:p>
                      <a:pPr marL="285750" indent="-285750">
                        <a:buFontTx/>
                        <a:buChar char="-"/>
                      </a:pPr>
                      <a:r>
                        <a:rPr lang="hr-HR" sz="2200" dirty="0"/>
                        <a:t>u gotovu novcu</a:t>
                      </a:r>
                    </a:p>
                  </a:txBody>
                  <a:tcPr/>
                </a:tc>
                <a:extLst>
                  <a:ext uri="{0D108BD9-81ED-4DB2-BD59-A6C34878D82A}">
                    <a16:rowId xmlns:a16="http://schemas.microsoft.com/office/drawing/2014/main" val="1701151924"/>
                  </a:ext>
                </a:extLst>
              </a:tr>
              <a:tr h="1344149">
                <a:tc>
                  <a:txBody>
                    <a:bodyPr/>
                    <a:lstStyle/>
                    <a:p>
                      <a:r>
                        <a:rPr lang="hr-HR" sz="2200" dirty="0"/>
                        <a:t>Za </a:t>
                      </a:r>
                      <a:r>
                        <a:rPr lang="hr-HR" sz="2200" dirty="0" err="1"/>
                        <a:t>locco</a:t>
                      </a:r>
                      <a:r>
                        <a:rPr lang="hr-HR" sz="2200" dirty="0"/>
                        <a:t> vožnju</a:t>
                      </a:r>
                    </a:p>
                  </a:txBody>
                  <a:tcPr/>
                </a:tc>
                <a:tc>
                  <a:txBody>
                    <a:bodyPr/>
                    <a:lstStyle/>
                    <a:p>
                      <a:pPr algn="ctr"/>
                      <a:r>
                        <a:rPr lang="hr-HR" sz="2200" dirty="0"/>
                        <a:t>šifra </a:t>
                      </a:r>
                      <a:r>
                        <a:rPr lang="hr-HR" sz="2200" b="1" dirty="0"/>
                        <a:t>18</a:t>
                      </a:r>
                    </a:p>
                  </a:txBody>
                  <a:tcPr/>
                </a:tc>
                <a:tc>
                  <a:txBody>
                    <a:bodyPr/>
                    <a:lstStyle/>
                    <a:p>
                      <a:pPr marL="285750" indent="-285750">
                        <a:buFontTx/>
                        <a:buChar char="-"/>
                      </a:pPr>
                      <a:r>
                        <a:rPr lang="hr-HR" sz="2200" dirty="0"/>
                        <a:t>na tekući račun</a:t>
                      </a:r>
                    </a:p>
                    <a:p>
                      <a:pPr marL="285750" indent="-285750">
                        <a:buFontTx/>
                        <a:buChar char="-"/>
                      </a:pPr>
                      <a:r>
                        <a:rPr lang="hr-HR" sz="2200" dirty="0"/>
                        <a:t>u gotovu novcu</a:t>
                      </a:r>
                    </a:p>
                    <a:p>
                      <a:endParaRPr lang="hr-HR" sz="2200" dirty="0"/>
                    </a:p>
                  </a:txBody>
                  <a:tcPr/>
                </a:tc>
                <a:extLst>
                  <a:ext uri="{0D108BD9-81ED-4DB2-BD59-A6C34878D82A}">
                    <a16:rowId xmlns:a16="http://schemas.microsoft.com/office/drawing/2014/main" val="1893864236"/>
                  </a:ext>
                </a:extLst>
              </a:tr>
            </a:tbl>
          </a:graphicData>
        </a:graphic>
      </p:graphicFrame>
    </p:spTree>
    <p:extLst>
      <p:ext uri="{BB962C8B-B14F-4D97-AF65-F5344CB8AC3E}">
        <p14:creationId xmlns:p14="http://schemas.microsoft.com/office/powerpoint/2010/main" val="308797889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7191-EB52-93DB-C58C-C384921728F8}"/>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A0C96514-8BE1-106D-1A88-9D38D8734336}"/>
              </a:ext>
            </a:extLst>
          </p:cNvPr>
          <p:cNvSpPr>
            <a:spLocks noGrp="1"/>
          </p:cNvSpPr>
          <p:nvPr>
            <p:ph idx="1"/>
          </p:nvPr>
        </p:nvSpPr>
        <p:spPr/>
        <p:txBody>
          <a:bodyPr>
            <a:normAutofit/>
          </a:bodyPr>
          <a:lstStyle/>
          <a:p>
            <a:pPr marL="0" indent="0" algn="ctr">
              <a:buNone/>
            </a:pPr>
            <a:r>
              <a:rPr lang="hr-HR" sz="4400" dirty="0"/>
              <a:t>GODIŠNJI OBRAČUN POREZA NA DOHODAK PRI ISPLATI ZADNJE PLAĆE U 2022. GODINI</a:t>
            </a:r>
          </a:p>
        </p:txBody>
      </p:sp>
    </p:spTree>
    <p:extLst>
      <p:ext uri="{BB962C8B-B14F-4D97-AF65-F5344CB8AC3E}">
        <p14:creationId xmlns:p14="http://schemas.microsoft.com/office/powerpoint/2010/main" val="195190756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600" dirty="0"/>
              <a:t>Godišnji obračun poreza na dohodak koji sastavlja poslodavac</a:t>
            </a:r>
          </a:p>
        </p:txBody>
      </p:sp>
      <p:sp>
        <p:nvSpPr>
          <p:cNvPr id="3" name="Content Placeholder 2"/>
          <p:cNvSpPr>
            <a:spLocks noGrp="1"/>
          </p:cNvSpPr>
          <p:nvPr>
            <p:ph idx="1"/>
          </p:nvPr>
        </p:nvSpPr>
        <p:spPr>
          <a:xfrm>
            <a:off x="457200" y="1988840"/>
            <a:ext cx="8229600" cy="4488160"/>
          </a:xfrm>
        </p:spPr>
        <p:txBody>
          <a:bodyPr/>
          <a:lstStyle/>
          <a:p>
            <a:pPr>
              <a:lnSpc>
                <a:spcPct val="90000"/>
              </a:lnSpc>
              <a:buNone/>
            </a:pPr>
            <a:r>
              <a:rPr lang="hr-HR" sz="2000" dirty="0"/>
              <a:t>PROPISI:</a:t>
            </a:r>
          </a:p>
          <a:p>
            <a:pPr marL="715963" lvl="1" indent="-441325" algn="just">
              <a:lnSpc>
                <a:spcPct val="110000"/>
              </a:lnSpc>
              <a:buClr>
                <a:srgbClr val="FF0000"/>
              </a:buClr>
              <a:buFont typeface="Wingdings" pitchFamily="2" charset="2"/>
              <a:buChar char="Ø"/>
            </a:pPr>
            <a:r>
              <a:rPr lang="hr-HR" dirty="0"/>
              <a:t>Čl. 47. Zakona o porezu na dohodak </a:t>
            </a:r>
          </a:p>
          <a:p>
            <a:pPr marL="715963" lvl="1" indent="-441325" algn="just">
              <a:lnSpc>
                <a:spcPct val="110000"/>
              </a:lnSpc>
              <a:buClr>
                <a:srgbClr val="FF0000"/>
              </a:buClr>
              <a:buFont typeface="Wingdings" pitchFamily="2" charset="2"/>
              <a:buChar char="Ø"/>
            </a:pPr>
            <a:r>
              <a:rPr lang="hr-HR" dirty="0"/>
              <a:t>Čl. 25. Pravilnika o porezu na dohodak</a:t>
            </a:r>
          </a:p>
          <a:p>
            <a:pPr marL="0" lvl="1" indent="0" algn="just">
              <a:lnSpc>
                <a:spcPct val="110000"/>
              </a:lnSpc>
              <a:buClr>
                <a:srgbClr val="FF0000"/>
              </a:buClr>
              <a:buNone/>
            </a:pPr>
            <a:r>
              <a:rPr lang="hr-HR" sz="2400" dirty="0"/>
              <a:t>OBVEZA POSLODAVCA:</a:t>
            </a:r>
            <a:endParaRPr lang="hr-HR" sz="2800" dirty="0"/>
          </a:p>
          <a:p>
            <a:pPr marL="457200" indent="-457200">
              <a:lnSpc>
                <a:spcPct val="90000"/>
              </a:lnSpc>
              <a:buFont typeface="+mj-lt"/>
              <a:buAutoNum type="arabicPeriod"/>
            </a:pPr>
            <a:r>
              <a:rPr lang="hr-HR" dirty="0"/>
              <a:t>u slučaju neredovitih isplata plaće</a:t>
            </a:r>
          </a:p>
          <a:p>
            <a:pPr marL="457200" indent="-457200">
              <a:lnSpc>
                <a:spcPct val="90000"/>
              </a:lnSpc>
              <a:buFont typeface="+mj-lt"/>
              <a:buAutoNum type="arabicPeriod"/>
            </a:pPr>
            <a:r>
              <a:rPr lang="hr-HR" dirty="0"/>
              <a:t>u slučaju </a:t>
            </a:r>
            <a:r>
              <a:rPr lang="hr-HR" b="1" dirty="0"/>
              <a:t>redovite isplate plaća</a:t>
            </a:r>
            <a:r>
              <a:rPr lang="hr-HR" dirty="0"/>
              <a:t>, ako su radnici tijekom godine ostvarivali naknadu  za </a:t>
            </a:r>
            <a:r>
              <a:rPr lang="hr-HR" dirty="0" err="1"/>
              <a:t>rodiljni</a:t>
            </a:r>
            <a:r>
              <a:rPr lang="hr-HR" dirty="0"/>
              <a:t> i roditeljski dopust, te naknadu za bolovanje na teret sredstava obveznih osiguranja</a:t>
            </a:r>
          </a:p>
          <a:p>
            <a:pPr marL="457200" indent="-457200">
              <a:lnSpc>
                <a:spcPct val="90000"/>
              </a:lnSpc>
              <a:buFont typeface="+mj-lt"/>
              <a:buAutoNum type="arabicPeriod"/>
            </a:pPr>
            <a:r>
              <a:rPr lang="hr-HR" dirty="0"/>
              <a:t>u svim ostalim slučajevima kada je </a:t>
            </a:r>
            <a:r>
              <a:rPr lang="hr-HR" b="1" dirty="0"/>
              <a:t>porezno opterećenje </a:t>
            </a:r>
            <a:r>
              <a:rPr lang="hr-HR" dirty="0"/>
              <a:t>tijekom godine </a:t>
            </a:r>
            <a:r>
              <a:rPr lang="hr-HR" b="1" dirty="0"/>
              <a:t>bilo neravnomjerno</a:t>
            </a:r>
            <a:r>
              <a:rPr lang="hr-HR" dirty="0"/>
              <a:t> (npr. isplate oporezivih iznosa nagrada, naknada i potpora i dr.)</a:t>
            </a:r>
          </a:p>
          <a:p>
            <a:endParaRPr lang="hr-HR" dirty="0"/>
          </a:p>
        </p:txBody>
      </p:sp>
    </p:spTree>
    <p:extLst>
      <p:ext uri="{BB962C8B-B14F-4D97-AF65-F5344CB8AC3E}">
        <p14:creationId xmlns:p14="http://schemas.microsoft.com/office/powerpoint/2010/main" val="278015687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Autofit/>
          </a:bodyPr>
          <a:lstStyle/>
          <a:p>
            <a:pPr algn="ctr"/>
            <a:r>
              <a:rPr lang="hr-HR" sz="3600" dirty="0"/>
              <a:t>Obveza sastavljanja godišnjeg obračuna poreza</a:t>
            </a:r>
            <a:endParaRPr lang="en-US" sz="3600" dirty="0"/>
          </a:p>
        </p:txBody>
      </p:sp>
      <p:sp>
        <p:nvSpPr>
          <p:cNvPr id="98307" name="Rectangle 3"/>
          <p:cNvSpPr>
            <a:spLocks noGrp="1" noChangeArrowheads="1"/>
          </p:cNvSpPr>
          <p:nvPr>
            <p:ph type="body" idx="1"/>
          </p:nvPr>
        </p:nvSpPr>
        <p:spPr>
          <a:xfrm>
            <a:off x="467544" y="1772816"/>
            <a:ext cx="8280920" cy="4353347"/>
          </a:xfrm>
        </p:spPr>
        <p:txBody>
          <a:bodyPr>
            <a:normAutofit lnSpcReduction="10000"/>
          </a:bodyPr>
          <a:lstStyle/>
          <a:p>
            <a:pPr marL="0" indent="0">
              <a:buNone/>
            </a:pPr>
            <a:r>
              <a:rPr lang="hr-HR" b="1" dirty="0"/>
              <a:t>Razlozi</a:t>
            </a:r>
            <a:r>
              <a:rPr lang="hr-HR" dirty="0"/>
              <a:t> sastavljanja godišnjeg obračuna poreza iz plaće:</a:t>
            </a:r>
          </a:p>
          <a:p>
            <a:pPr>
              <a:buFont typeface="Wingdings" panose="05000000000000000000" pitchFamily="2" charset="2"/>
              <a:buChar char="ü"/>
            </a:pPr>
            <a:r>
              <a:rPr lang="hr-HR" dirty="0"/>
              <a:t> ostvarivanje prava na godišnji osobni odbitak</a:t>
            </a:r>
          </a:p>
          <a:p>
            <a:pPr marL="268288" indent="-268288">
              <a:buFont typeface="Wingdings" panose="05000000000000000000" pitchFamily="2" charset="2"/>
              <a:buChar char="ü"/>
            </a:pPr>
            <a:r>
              <a:rPr lang="hr-HR" dirty="0"/>
              <a:t>ostvarivanje prava na ravnomjerno oporezivanje plaće na godišnjoj razni</a:t>
            </a:r>
          </a:p>
          <a:p>
            <a:pPr>
              <a:buFontTx/>
              <a:buNone/>
            </a:pPr>
            <a:r>
              <a:rPr lang="hr-HR" b="1" dirty="0"/>
              <a:t>Nije dozvoljeno </a:t>
            </a:r>
            <a:r>
              <a:rPr lang="hr-HR" dirty="0"/>
              <a:t>sastavljati godišnji obračun:</a:t>
            </a:r>
          </a:p>
          <a:p>
            <a:pPr>
              <a:lnSpc>
                <a:spcPct val="90000"/>
              </a:lnSpc>
            </a:pPr>
            <a:r>
              <a:rPr lang="hr-HR" dirty="0"/>
              <a:t>za zaposlene koji su tijekom godine mijenjali prebivalište između općina i gradova koji imaju propisanu obvezu plaćanja prireza</a:t>
            </a:r>
          </a:p>
          <a:p>
            <a:pPr>
              <a:lnSpc>
                <a:spcPct val="90000"/>
              </a:lnSpc>
            </a:pPr>
            <a:r>
              <a:rPr lang="hr-HR" dirty="0"/>
              <a:t>za zaposlene koji nisu u cijeloj kalendarskoj godini bili u radnom odnosu kod poslodavca koji im isplaćuje zadnju plaću u godini </a:t>
            </a:r>
          </a:p>
          <a:p>
            <a:pPr>
              <a:lnSpc>
                <a:spcPct val="90000"/>
              </a:lnSpc>
            </a:pPr>
            <a:r>
              <a:rPr lang="hr-HR" dirty="0"/>
              <a:t>ove osobe mogu neiskorištena porezna prava ostvariti u posebnom postupku utvrđivanja godišnjeg poreza na dohodak</a:t>
            </a:r>
            <a:endParaRPr lang="en-US" dirty="0"/>
          </a:p>
          <a:p>
            <a:pPr>
              <a:buFontTx/>
              <a:buNone/>
            </a:pPr>
            <a:endParaRPr lang="hr-HR" dirty="0"/>
          </a:p>
        </p:txBody>
      </p:sp>
    </p:spTree>
    <p:extLst>
      <p:ext uri="{BB962C8B-B14F-4D97-AF65-F5344CB8AC3E}">
        <p14:creationId xmlns:p14="http://schemas.microsoft.com/office/powerpoint/2010/main" val="293879874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600" dirty="0"/>
              <a:t>Godišnji obračun poreza pri isplati zadnje plaće u godini treba sastaviti i za:</a:t>
            </a:r>
          </a:p>
        </p:txBody>
      </p:sp>
      <p:sp>
        <p:nvSpPr>
          <p:cNvPr id="3" name="Content Placeholder 2"/>
          <p:cNvSpPr>
            <a:spLocks noGrp="1"/>
          </p:cNvSpPr>
          <p:nvPr>
            <p:ph idx="1"/>
          </p:nvPr>
        </p:nvSpPr>
        <p:spPr>
          <a:xfrm>
            <a:off x="457200" y="1700808"/>
            <a:ext cx="8229600" cy="5157192"/>
          </a:xfrm>
        </p:spPr>
        <p:txBody>
          <a:bodyPr>
            <a:normAutofit fontScale="85000" lnSpcReduction="10000"/>
          </a:bodyPr>
          <a:lstStyle/>
          <a:p>
            <a:r>
              <a:rPr lang="hr-HR" dirty="0"/>
              <a:t>radnika kojemu poslodavac </a:t>
            </a:r>
            <a:r>
              <a:rPr lang="hr-HR" b="1" dirty="0"/>
              <a:t>ne isplaćuje plaću u prosincu </a:t>
            </a:r>
            <a:r>
              <a:rPr lang="hr-HR" dirty="0"/>
              <a:t>(npr. za radnika kojemu se ne isplaćuje plaća, jer ostvaruje pravo na naknadu plaće na teret HZZO-a…)</a:t>
            </a:r>
          </a:p>
          <a:p>
            <a:r>
              <a:rPr lang="hr-HR" dirty="0"/>
              <a:t>radnika koji tijekom godine nije mijenjao prebivalište, a u općini/gradu njegova prebivališta/boravišta  je </a:t>
            </a:r>
            <a:r>
              <a:rPr lang="hr-HR" b="1" dirty="0"/>
              <a:t>izmijenjena stopa prireza</a:t>
            </a:r>
            <a:r>
              <a:rPr lang="hr-HR" dirty="0"/>
              <a:t> ili je uvedena obveza plaćanja prireza – u tom se slučaju primjenjuje prosječna godišnja stopa prireza koja se izračunava kao ponderirana aritmetička sredina (u 2022. nije bilo općina i gradova koji su mijenjali stope prireza)</a:t>
            </a:r>
          </a:p>
          <a:p>
            <a:pPr marL="0" indent="0">
              <a:buNone/>
            </a:pPr>
            <a:r>
              <a:rPr lang="hr-HR" u="sng" dirty="0"/>
              <a:t>Zakon ne isključuje ni radnike za koje je moguće da ostvare povrat poreza, a tu svotu moraju sljedeće godine platiti po rješenju PU, pa nastaju problemi u praksi:</a:t>
            </a:r>
          </a:p>
          <a:p>
            <a:pPr marL="542925" indent="-279400"/>
            <a:r>
              <a:rPr lang="hr-HR" dirty="0"/>
              <a:t>radnik zaposlen s nepunim radnim vremenom kod dva ili više poslodavaca</a:t>
            </a:r>
          </a:p>
          <a:p>
            <a:pPr marL="542925" indent="-279400"/>
            <a:r>
              <a:rPr lang="hr-HR" dirty="0"/>
              <a:t>zaposleni korisnik mirovine</a:t>
            </a:r>
          </a:p>
          <a:p>
            <a:pPr marL="542925" indent="-279400"/>
            <a:r>
              <a:rPr lang="hr-HR" dirty="0"/>
              <a:t>radnik koji je u radnom odnosu do 1.1. tekuće godine, pa mu je isplaćeno 11  mjesečnih plaća </a:t>
            </a:r>
          </a:p>
          <a:p>
            <a:pPr marL="0" indent="0">
              <a:buNone/>
            </a:pPr>
            <a:r>
              <a:rPr lang="hr-HR" dirty="0"/>
              <a:t>   </a:t>
            </a:r>
          </a:p>
        </p:txBody>
      </p:sp>
    </p:spTree>
    <p:extLst>
      <p:ext uri="{BB962C8B-B14F-4D97-AF65-F5344CB8AC3E}">
        <p14:creationId xmlns:p14="http://schemas.microsoft.com/office/powerpoint/2010/main" val="125055263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600" dirty="0"/>
              <a:t>Obuhvat primitaka u godišnjem obračunu poreza pri zadnjoj isplati plaće </a:t>
            </a:r>
          </a:p>
        </p:txBody>
      </p:sp>
      <p:sp>
        <p:nvSpPr>
          <p:cNvPr id="3" name="Content Placeholder 2"/>
          <p:cNvSpPr>
            <a:spLocks noGrp="1"/>
          </p:cNvSpPr>
          <p:nvPr>
            <p:ph idx="1"/>
          </p:nvPr>
        </p:nvSpPr>
        <p:spPr>
          <a:xfrm>
            <a:off x="457200" y="1916832"/>
            <a:ext cx="8229600" cy="4560168"/>
          </a:xfrm>
        </p:spPr>
        <p:txBody>
          <a:bodyPr/>
          <a:lstStyle/>
          <a:p>
            <a:pPr marL="0" indent="0">
              <a:buNone/>
            </a:pPr>
            <a:r>
              <a:rPr lang="hr-HR" dirty="0"/>
              <a:t>UKLJUČUJU SE:</a:t>
            </a:r>
          </a:p>
          <a:p>
            <a:r>
              <a:rPr lang="hr-HR" dirty="0"/>
              <a:t>Svi primici isplaćeni radniku u 2022. po osnovi radnog odnosa koji se u </a:t>
            </a:r>
            <a:r>
              <a:rPr lang="hr-HR" b="1" dirty="0"/>
              <a:t>poreznom smislu smatraju plaćom</a:t>
            </a:r>
            <a:r>
              <a:rPr lang="hr-HR" dirty="0"/>
              <a:t>, neovisno o tome pod kojim su nazivom isplaćeni </a:t>
            </a:r>
          </a:p>
          <a:p>
            <a:r>
              <a:rPr lang="hr-HR" dirty="0"/>
              <a:t>Primici isplaćeni za rad po ugovoru o djelu koji se u poreznom smislu smatraju plaćom (dohotkom od nesamostalnog rada)</a:t>
            </a:r>
          </a:p>
          <a:p>
            <a:pPr marL="0" indent="0">
              <a:buNone/>
            </a:pPr>
            <a:r>
              <a:rPr lang="hr-HR" b="1" u="sng" dirty="0"/>
              <a:t>NE</a:t>
            </a:r>
            <a:r>
              <a:rPr lang="hr-HR" dirty="0"/>
              <a:t> UKLJUČUJU SE:</a:t>
            </a:r>
          </a:p>
          <a:p>
            <a:r>
              <a:rPr lang="hr-HR" dirty="0"/>
              <a:t>Primici po osnovi plaće isplaćene u 2022. po sudskim presudama za koje su pri obračunu poreza primjenjivani porezni propisi iz prethodnih poreznih razdoblja (oporezivanje prema čl. 25. st. 6. Zakona o porezu na dohodak)</a:t>
            </a:r>
          </a:p>
        </p:txBody>
      </p:sp>
    </p:spTree>
    <p:extLst>
      <p:ext uri="{BB962C8B-B14F-4D97-AF65-F5344CB8AC3E}">
        <p14:creationId xmlns:p14="http://schemas.microsoft.com/office/powerpoint/2010/main" val="326570326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224136"/>
          </a:xfrm>
        </p:spPr>
        <p:txBody>
          <a:bodyPr>
            <a:normAutofit fontScale="90000"/>
          </a:bodyPr>
          <a:lstStyle/>
          <a:p>
            <a:pPr algn="ctr"/>
            <a:br>
              <a:rPr lang="hr-HR" sz="3600" dirty="0"/>
            </a:br>
            <a:r>
              <a:rPr lang="hr-HR" dirty="0"/>
              <a:t>Tarifa za godišnji obračun poreza pri isplati zadnje plaće u godini</a:t>
            </a:r>
            <a:br>
              <a:rPr lang="hr-HR" sz="3600" dirty="0"/>
            </a:br>
            <a:endParaRPr lang="hr-HR" sz="3600" dirty="0"/>
          </a:p>
        </p:txBody>
      </p:sp>
      <p:graphicFrame>
        <p:nvGraphicFramePr>
          <p:cNvPr id="4" name="Content Placeholder 3"/>
          <p:cNvGraphicFramePr>
            <a:graphicFrameLocks noGrp="1"/>
          </p:cNvGraphicFramePr>
          <p:nvPr>
            <p:ph idx="1"/>
          </p:nvPr>
        </p:nvGraphicFramePr>
        <p:xfrm>
          <a:off x="457200" y="2060848"/>
          <a:ext cx="8229600" cy="3666716"/>
        </p:xfrm>
        <a:graphic>
          <a:graphicData uri="http://schemas.openxmlformats.org/drawingml/2006/table">
            <a:tbl>
              <a:tblPr firstRow="1" bandRow="1">
                <a:tableStyleId>{5940675A-B579-460E-94D1-54222C63F5DA}</a:tableStyleId>
              </a:tblPr>
              <a:tblGrid>
                <a:gridCol w="5626968">
                  <a:extLst>
                    <a:ext uri="{9D8B030D-6E8A-4147-A177-3AD203B41FA5}">
                      <a16:colId xmlns:a16="http://schemas.microsoft.com/office/drawing/2014/main" val="18038564"/>
                    </a:ext>
                  </a:extLst>
                </a:gridCol>
                <a:gridCol w="2602632">
                  <a:extLst>
                    <a:ext uri="{9D8B030D-6E8A-4147-A177-3AD203B41FA5}">
                      <a16:colId xmlns:a16="http://schemas.microsoft.com/office/drawing/2014/main" val="4077032594"/>
                    </a:ext>
                  </a:extLst>
                </a:gridCol>
              </a:tblGrid>
              <a:tr h="1056118">
                <a:tc>
                  <a:txBody>
                    <a:bodyPr/>
                    <a:lstStyle/>
                    <a:p>
                      <a:pPr algn="ctr"/>
                      <a:r>
                        <a:rPr lang="hr-HR" sz="2400" dirty="0"/>
                        <a:t>GODIŠNJA POREZNA OSNOVICA</a:t>
                      </a:r>
                    </a:p>
                  </a:txBody>
                  <a:tcPr/>
                </a:tc>
                <a:tc>
                  <a:txBody>
                    <a:bodyPr/>
                    <a:lstStyle/>
                    <a:p>
                      <a:pPr algn="ctr"/>
                      <a:r>
                        <a:rPr lang="hr-HR" sz="2400" dirty="0"/>
                        <a:t>STOPA</a:t>
                      </a:r>
                    </a:p>
                  </a:txBody>
                  <a:tcPr/>
                </a:tc>
                <a:extLst>
                  <a:ext uri="{0D108BD9-81ED-4DB2-BD59-A6C34878D82A}">
                    <a16:rowId xmlns:a16="http://schemas.microsoft.com/office/drawing/2014/main" val="17950910"/>
                  </a:ext>
                </a:extLst>
              </a:tr>
              <a:tr h="1554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hr-HR" sz="24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hr-HR" sz="2400" kern="1200" dirty="0">
                          <a:solidFill>
                            <a:schemeClr val="tx1"/>
                          </a:solidFill>
                          <a:effectLst/>
                          <a:latin typeface="+mn-lt"/>
                          <a:ea typeface="+mn-ea"/>
                          <a:cs typeface="+mn-cs"/>
                        </a:rPr>
                        <a:t>do 360.000,00 kuna</a:t>
                      </a:r>
                      <a:endParaRPr lang="hr-HR" sz="24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r-HR" sz="2400" dirty="0"/>
                    </a:p>
                  </a:txBody>
                  <a:tcPr/>
                </a:tc>
                <a:tc>
                  <a:txBody>
                    <a:bodyPr/>
                    <a:lstStyle/>
                    <a:p>
                      <a:pPr algn="ctr"/>
                      <a:endParaRPr lang="hr-HR" sz="2400" dirty="0"/>
                    </a:p>
                    <a:p>
                      <a:pPr algn="ctr"/>
                      <a:r>
                        <a:rPr lang="hr-HR" sz="2400" b="1" dirty="0"/>
                        <a:t>20%</a:t>
                      </a:r>
                    </a:p>
                  </a:txBody>
                  <a:tcPr/>
                </a:tc>
                <a:extLst>
                  <a:ext uri="{0D108BD9-81ED-4DB2-BD59-A6C34878D82A}">
                    <a16:rowId xmlns:a16="http://schemas.microsoft.com/office/drawing/2014/main" val="4029652000"/>
                  </a:ext>
                </a:extLst>
              </a:tr>
              <a:tr h="1056118">
                <a:tc>
                  <a:txBody>
                    <a:bodyPr/>
                    <a:lstStyle/>
                    <a:p>
                      <a:pPr algn="ctr"/>
                      <a:r>
                        <a:rPr lang="hr-HR" sz="2400" kern="1200" dirty="0">
                          <a:solidFill>
                            <a:schemeClr val="tx1"/>
                          </a:solidFill>
                          <a:effectLst/>
                          <a:latin typeface="+mn-lt"/>
                          <a:ea typeface="+mn-ea"/>
                          <a:cs typeface="+mn-cs"/>
                        </a:rPr>
                        <a:t>dio porezne osnovice koji prelazi 360.000,00 kuna </a:t>
                      </a:r>
                      <a:endParaRPr lang="hr-HR" sz="2400" dirty="0"/>
                    </a:p>
                  </a:txBody>
                  <a:tcPr/>
                </a:tc>
                <a:tc>
                  <a:txBody>
                    <a:bodyPr/>
                    <a:lstStyle/>
                    <a:p>
                      <a:pPr algn="ctr"/>
                      <a:r>
                        <a:rPr lang="hr-HR" sz="2400" b="1" kern="1200" dirty="0">
                          <a:solidFill>
                            <a:schemeClr val="tx1"/>
                          </a:solidFill>
                          <a:effectLst/>
                          <a:latin typeface="+mn-lt"/>
                          <a:ea typeface="+mn-ea"/>
                          <a:cs typeface="+mn-cs"/>
                        </a:rPr>
                        <a:t>30% </a:t>
                      </a:r>
                      <a:endParaRPr lang="hr-HR" sz="2400" b="1" dirty="0"/>
                    </a:p>
                  </a:txBody>
                  <a:tcPr/>
                </a:tc>
                <a:extLst>
                  <a:ext uri="{0D108BD9-81ED-4DB2-BD59-A6C34878D82A}">
                    <a16:rowId xmlns:a16="http://schemas.microsoft.com/office/drawing/2014/main" val="2267231645"/>
                  </a:ext>
                </a:extLst>
              </a:tr>
            </a:tbl>
          </a:graphicData>
        </a:graphic>
      </p:graphicFrame>
    </p:spTree>
    <p:extLst>
      <p:ext uri="{BB962C8B-B14F-4D97-AF65-F5344CB8AC3E}">
        <p14:creationId xmlns:p14="http://schemas.microsoft.com/office/powerpoint/2010/main" val="294412248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600" dirty="0"/>
              <a:t>Iskazivanje godišnjeg obračuna poreza u obrascu JOPPD</a:t>
            </a:r>
          </a:p>
        </p:txBody>
      </p:sp>
      <p:sp>
        <p:nvSpPr>
          <p:cNvPr id="3" name="Content Placeholder 2"/>
          <p:cNvSpPr>
            <a:spLocks noGrp="1"/>
          </p:cNvSpPr>
          <p:nvPr>
            <p:ph idx="1"/>
          </p:nvPr>
        </p:nvSpPr>
        <p:spPr>
          <a:xfrm>
            <a:off x="457200" y="1700808"/>
            <a:ext cx="8229600" cy="4776192"/>
          </a:xfrm>
        </p:spPr>
        <p:txBody>
          <a:bodyPr/>
          <a:lstStyle/>
          <a:p>
            <a:r>
              <a:rPr lang="hr-HR" b="1" dirty="0"/>
              <a:t>Stranica B:</a:t>
            </a:r>
          </a:p>
          <a:p>
            <a:pPr>
              <a:buFontTx/>
              <a:buChar char="-"/>
            </a:pPr>
            <a:r>
              <a:rPr lang="hr-HR" dirty="0"/>
              <a:t>prvi red – mjesečna plaća, ako se isplaćuje (u pravilu plaća za studeni) – iskazuje se obračunani porez i prirez u iznosu kao da nije  sastavljen godišnji obračun</a:t>
            </a:r>
          </a:p>
          <a:p>
            <a:pPr>
              <a:buFontTx/>
              <a:buChar char="-"/>
            </a:pPr>
            <a:r>
              <a:rPr lang="hr-HR" dirty="0"/>
              <a:t>drugi red – (ili prvi, ako se radniku ne isplaćuje plaća); pod 6.2. šifra </a:t>
            </a:r>
            <a:r>
              <a:rPr lang="hr-HR" b="1" dirty="0"/>
              <a:t>0406</a:t>
            </a:r>
            <a:r>
              <a:rPr lang="hr-HR" dirty="0"/>
              <a:t> – učinci godišnjeg obračuna u koji je uključena i zadnja plaća iskazana u prethodnom retku (podatak o osobnom odbitku, o poreznoj osnovici i svota poreza i prireza može biti iskazana s predznakom – „minus”)</a:t>
            </a:r>
          </a:p>
          <a:p>
            <a:r>
              <a:rPr lang="hr-HR" b="1" dirty="0"/>
              <a:t>Stranica A:</a:t>
            </a:r>
          </a:p>
          <a:p>
            <a:pPr>
              <a:buFontTx/>
              <a:buChar char="-"/>
            </a:pPr>
            <a:r>
              <a:rPr lang="hr-HR" dirty="0"/>
              <a:t>pod V. – zbroj sa stranice B, tj. prebijeni rezultat (može biti iskazana s predznakom minus)</a:t>
            </a:r>
          </a:p>
          <a:p>
            <a:pPr>
              <a:buFontTx/>
              <a:buChar char="-"/>
            </a:pPr>
            <a:endParaRPr lang="hr-HR" dirty="0"/>
          </a:p>
        </p:txBody>
      </p:sp>
    </p:spTree>
    <p:extLst>
      <p:ext uri="{BB962C8B-B14F-4D97-AF65-F5344CB8AC3E}">
        <p14:creationId xmlns:p14="http://schemas.microsoft.com/office/powerpoint/2010/main" val="240957381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0612-C0E3-FFFD-5FAB-01C2F7CDEE88}"/>
              </a:ext>
            </a:extLst>
          </p:cNvPr>
          <p:cNvSpPr>
            <a:spLocks noGrp="1"/>
          </p:cNvSpPr>
          <p:nvPr>
            <p:ph type="title"/>
          </p:nvPr>
        </p:nvSpPr>
        <p:spPr/>
        <p:txBody>
          <a:bodyPr>
            <a:normAutofit fontScale="90000"/>
          </a:bodyPr>
          <a:lstStyle/>
          <a:p>
            <a:pPr algn="ctr"/>
            <a:r>
              <a:rPr lang="hr-HR" dirty="0"/>
              <a:t>Osnovica za određivanje visine osnovne plaće</a:t>
            </a:r>
          </a:p>
        </p:txBody>
      </p:sp>
      <p:sp>
        <p:nvSpPr>
          <p:cNvPr id="3" name="Content Placeholder 2">
            <a:extLst>
              <a:ext uri="{FF2B5EF4-FFF2-40B4-BE49-F238E27FC236}">
                <a16:creationId xmlns:a16="http://schemas.microsoft.com/office/drawing/2014/main" id="{4078ECC5-206C-07B9-A68C-5EDEB6B802C6}"/>
              </a:ext>
            </a:extLst>
          </p:cNvPr>
          <p:cNvSpPr>
            <a:spLocks noGrp="1"/>
          </p:cNvSpPr>
          <p:nvPr>
            <p:ph idx="1"/>
          </p:nvPr>
        </p:nvSpPr>
        <p:spPr/>
        <p:txBody>
          <a:bodyPr/>
          <a:lstStyle/>
          <a:p>
            <a:pPr fontAlgn="base"/>
            <a:r>
              <a:rPr lang="hr-HR" b="1" i="0" u="none" strike="noStrike" dirty="0">
                <a:solidFill>
                  <a:srgbClr val="231F20"/>
                </a:solidFill>
                <a:effectLst/>
                <a:latin typeface="Minion Pro Cond"/>
              </a:rPr>
              <a:t>6.663,47 kuna </a:t>
            </a:r>
            <a:r>
              <a:rPr lang="hr-HR" b="0" i="0" u="none" strike="noStrike" dirty="0">
                <a:solidFill>
                  <a:srgbClr val="231F20"/>
                </a:solidFill>
                <a:effectLst/>
                <a:latin typeface="Minion Pro Cond"/>
              </a:rPr>
              <a:t>bruto od 1. listopada 2022. godine do 31. prosinca 2022. godine – počevši od plaće za listopad</a:t>
            </a:r>
          </a:p>
          <a:p>
            <a:pPr fontAlgn="base"/>
            <a:r>
              <a:rPr lang="hr-HR" b="0" i="0" u="none" strike="noStrike" dirty="0">
                <a:solidFill>
                  <a:srgbClr val="231F20"/>
                </a:solidFill>
                <a:effectLst/>
                <a:latin typeface="Minion Pro Cond"/>
              </a:rPr>
              <a:t> </a:t>
            </a:r>
            <a:r>
              <a:rPr lang="hr-HR" b="1" i="0" u="none" strike="noStrike" dirty="0">
                <a:solidFill>
                  <a:srgbClr val="231F20"/>
                </a:solidFill>
                <a:effectLst/>
                <a:latin typeface="Minion Pro Cond"/>
              </a:rPr>
              <a:t>884,39 eura </a:t>
            </a:r>
            <a:r>
              <a:rPr lang="hr-HR" b="0" i="0" u="none" strike="noStrike" dirty="0">
                <a:solidFill>
                  <a:srgbClr val="231F20"/>
                </a:solidFill>
                <a:effectLst/>
                <a:latin typeface="Minion Pro Cond"/>
              </a:rPr>
              <a:t>bruto od 1. siječnja 2023. godine do 31. ožujka 2023. godine – počevši od plaće za siječanj</a:t>
            </a:r>
          </a:p>
          <a:p>
            <a:pPr algn="l" fontAlgn="base"/>
            <a:r>
              <a:rPr lang="hr-HR" b="1" i="0" u="none" strike="noStrike" dirty="0">
                <a:solidFill>
                  <a:srgbClr val="231F20"/>
                </a:solidFill>
                <a:effectLst/>
                <a:latin typeface="Minion Pro Cond"/>
              </a:rPr>
              <a:t>902,08 eura bruto </a:t>
            </a:r>
            <a:r>
              <a:rPr lang="hr-HR" b="0" i="0" u="none" strike="noStrike" dirty="0">
                <a:solidFill>
                  <a:srgbClr val="231F20"/>
                </a:solidFill>
                <a:effectLst/>
                <a:latin typeface="Minion Pro Cond"/>
              </a:rPr>
              <a:t>od 1. travnja 2023. godine pa nadalje – počevši od plaće za travanj</a:t>
            </a:r>
          </a:p>
          <a:p>
            <a:endParaRPr lang="hr-HR" dirty="0"/>
          </a:p>
        </p:txBody>
      </p:sp>
    </p:spTree>
    <p:extLst>
      <p:ext uri="{BB962C8B-B14F-4D97-AF65-F5344CB8AC3E}">
        <p14:creationId xmlns:p14="http://schemas.microsoft.com/office/powerpoint/2010/main" val="241097439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1009-2761-4409-AC8C-5946754F7B52}"/>
              </a:ext>
            </a:extLst>
          </p:cNvPr>
          <p:cNvSpPr>
            <a:spLocks noGrp="1"/>
          </p:cNvSpPr>
          <p:nvPr>
            <p:ph type="title"/>
          </p:nvPr>
        </p:nvSpPr>
        <p:spPr/>
        <p:txBody>
          <a:bodyPr>
            <a:normAutofit fontScale="90000"/>
          </a:bodyPr>
          <a:lstStyle/>
          <a:p>
            <a:pPr algn="ctr"/>
            <a:r>
              <a:rPr lang="hr-HR" dirty="0"/>
              <a:t>Postupanje s preplaćenim porezom na dohodak</a:t>
            </a:r>
          </a:p>
        </p:txBody>
      </p:sp>
      <p:sp>
        <p:nvSpPr>
          <p:cNvPr id="3" name="Content Placeholder 2">
            <a:extLst>
              <a:ext uri="{FF2B5EF4-FFF2-40B4-BE49-F238E27FC236}">
                <a16:creationId xmlns:a16="http://schemas.microsoft.com/office/drawing/2014/main" id="{7ED393B6-A0F9-417F-9F2F-57AE5D8C98B5}"/>
              </a:ext>
            </a:extLst>
          </p:cNvPr>
          <p:cNvSpPr>
            <a:spLocks noGrp="1"/>
          </p:cNvSpPr>
          <p:nvPr>
            <p:ph idx="1"/>
          </p:nvPr>
        </p:nvSpPr>
        <p:spPr/>
        <p:txBody>
          <a:bodyPr>
            <a:normAutofit fontScale="92500"/>
          </a:bodyPr>
          <a:lstStyle/>
          <a:p>
            <a:r>
              <a:rPr lang="hr-HR" dirty="0"/>
              <a:t>Prebijaju se obveze na plaći za zadnji mjesec (zadnja isplata u godini) s preplaćenim porezom na dohodak</a:t>
            </a:r>
          </a:p>
          <a:p>
            <a:r>
              <a:rPr lang="hr-HR" dirty="0"/>
              <a:t>Prebijaju se obveze poreza za radnike s prebivalištem u istoj  općini/gradu </a:t>
            </a:r>
          </a:p>
          <a:p>
            <a:r>
              <a:rPr lang="hr-HR" dirty="0"/>
              <a:t>Iznose koji se ne mogu prebiti, poslodavac potražuje od PU</a:t>
            </a:r>
          </a:p>
          <a:p>
            <a:r>
              <a:rPr lang="hr-HR" dirty="0"/>
              <a:t>Poslodavac može iznose poreza za koje nije bilo moguće prebijanje:</a:t>
            </a:r>
          </a:p>
          <a:p>
            <a:pPr marL="623888" indent="-361950">
              <a:buFont typeface="+mj-lt"/>
              <a:buAutoNum type="arabicPeriod"/>
            </a:pPr>
            <a:r>
              <a:rPr lang="hr-HR" dirty="0"/>
              <a:t>isplatiti radniku iz svojih sredstava, ali nema takvu zakonsku obvezu</a:t>
            </a:r>
          </a:p>
          <a:p>
            <a:pPr marL="623888" indent="-361950">
              <a:buFont typeface="+mj-lt"/>
              <a:buAutoNum type="arabicPeriod"/>
            </a:pPr>
            <a:r>
              <a:rPr lang="hr-HR" dirty="0"/>
              <a:t>radniku vratiti preplaćeni porez nakon što mu PU doznači preplaćene svote (povratom se smatra i prijeboj s drugim obvezama)</a:t>
            </a:r>
          </a:p>
          <a:p>
            <a:r>
              <a:rPr lang="hr-HR" dirty="0"/>
              <a:t>Iznose preplaćenog poreza nije dozvoljeno uplatiti na radnikov zaštićeni račun</a:t>
            </a:r>
          </a:p>
        </p:txBody>
      </p:sp>
    </p:spTree>
    <p:extLst>
      <p:ext uri="{BB962C8B-B14F-4D97-AF65-F5344CB8AC3E}">
        <p14:creationId xmlns:p14="http://schemas.microsoft.com/office/powerpoint/2010/main" val="416094174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Autofit/>
          </a:bodyPr>
          <a:lstStyle/>
          <a:p>
            <a:pPr algn="ctr"/>
            <a:r>
              <a:rPr lang="hr-HR" sz="3600" dirty="0"/>
              <a:t>Sastavljanje godišnjeg obračuna nakon isplate plaće za mjesec studeni</a:t>
            </a:r>
          </a:p>
        </p:txBody>
      </p:sp>
      <p:sp>
        <p:nvSpPr>
          <p:cNvPr id="3" name="Content Placeholder 2"/>
          <p:cNvSpPr>
            <a:spLocks noGrp="1"/>
          </p:cNvSpPr>
          <p:nvPr>
            <p:ph idx="1"/>
          </p:nvPr>
        </p:nvSpPr>
        <p:spPr>
          <a:xfrm>
            <a:off x="457200" y="1772816"/>
            <a:ext cx="8229600" cy="4704184"/>
          </a:xfrm>
        </p:spPr>
        <p:txBody>
          <a:bodyPr>
            <a:normAutofit fontScale="92500" lnSpcReduction="10000"/>
          </a:bodyPr>
          <a:lstStyle/>
          <a:p>
            <a:r>
              <a:rPr lang="hr-HR" dirty="0"/>
              <a:t>Ukoliko se nakon isplate zadnje mjesečne plaće (u pravilu plaća za studeni koja se isplaćuje u prvoj polovini prosinca) do kraja prosinca 2021. radniku isplaćuje primitak koji se u poreznom smislu smatra plaćom (npr. plaća u naravi ostvarena tijekom prosinca)</a:t>
            </a:r>
          </a:p>
          <a:p>
            <a:pPr marL="0" indent="0">
              <a:buNone/>
            </a:pPr>
            <a:endParaRPr lang="hr-HR" dirty="0"/>
          </a:p>
          <a:p>
            <a:pPr marL="0" indent="0">
              <a:buNone/>
            </a:pPr>
            <a:r>
              <a:rPr lang="hr-HR" dirty="0"/>
              <a:t>poslodavac može:</a:t>
            </a:r>
          </a:p>
          <a:p>
            <a:pPr marL="457200" indent="-457200">
              <a:buAutoNum type="arabicPeriod"/>
            </a:pPr>
            <a:r>
              <a:rPr lang="hr-HR" dirty="0"/>
              <a:t>isključiti toga radnika iz godišnjeg obračuna poreza koji sastavlja pri isplati plaće za studeni i obračun sastaviti pri isplati toga oporezivog primitka </a:t>
            </a:r>
            <a:r>
              <a:rPr lang="hr-HR" dirty="0">
                <a:solidFill>
                  <a:srgbClr val="FF0000"/>
                </a:solidFill>
              </a:rPr>
              <a:t>ili</a:t>
            </a:r>
          </a:p>
          <a:p>
            <a:pPr marL="457200" indent="-457200">
              <a:buAutoNum type="arabicPeriod"/>
            </a:pPr>
            <a:r>
              <a:rPr lang="hr-HR" dirty="0"/>
              <a:t>i za toga radnika sastaviti godišnji obračun pri isplati plaće za studeni, a zatim ponovno pri isplati novog primitka sastaviti novi godišnji obračun poreza na dohodak i prireza, s kumulativnim učinkom ukupno isplaćenih primitaka u 2022. godini (tzv. </a:t>
            </a:r>
            <a:r>
              <a:rPr lang="hr-HR" dirty="0" err="1"/>
              <a:t>reobračun</a:t>
            </a:r>
            <a:r>
              <a:rPr lang="hr-HR" dirty="0"/>
              <a:t> ili drugi godišnji obračun)</a:t>
            </a:r>
          </a:p>
        </p:txBody>
      </p:sp>
      <p:sp>
        <p:nvSpPr>
          <p:cNvPr id="5" name="Down Arrow 4"/>
          <p:cNvSpPr/>
          <p:nvPr/>
        </p:nvSpPr>
        <p:spPr>
          <a:xfrm>
            <a:off x="4357666" y="3212976"/>
            <a:ext cx="144016" cy="432048"/>
          </a:xfrm>
          <a:prstGeom prst="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43852760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7F51-1917-44A8-8D1B-B0E755E8F670}"/>
              </a:ext>
            </a:extLst>
          </p:cNvPr>
          <p:cNvSpPr>
            <a:spLocks noGrp="1"/>
          </p:cNvSpPr>
          <p:nvPr>
            <p:ph type="title"/>
          </p:nvPr>
        </p:nvSpPr>
        <p:spPr>
          <a:xfrm>
            <a:off x="457200" y="533400"/>
            <a:ext cx="8229600" cy="1239416"/>
          </a:xfrm>
        </p:spPr>
        <p:txBody>
          <a:bodyPr>
            <a:noAutofit/>
          </a:bodyPr>
          <a:lstStyle/>
          <a:p>
            <a:pPr algn="ctr"/>
            <a:r>
              <a:rPr lang="hr-HR" sz="3600" dirty="0"/>
              <a:t>Obrazac JOPPD u slučaju </a:t>
            </a:r>
            <a:r>
              <a:rPr lang="hr-HR" sz="3600" dirty="0" err="1"/>
              <a:t>reobračuna</a:t>
            </a:r>
            <a:r>
              <a:rPr lang="hr-HR" sz="3600" dirty="0"/>
              <a:t> poreza na dohodak </a:t>
            </a:r>
            <a:r>
              <a:rPr lang="hr-HR" sz="2800" dirty="0"/>
              <a:t>(nova isplata nakon godišnjeg obračuna)</a:t>
            </a:r>
          </a:p>
        </p:txBody>
      </p:sp>
      <p:sp>
        <p:nvSpPr>
          <p:cNvPr id="3" name="Content Placeholder 2">
            <a:extLst>
              <a:ext uri="{FF2B5EF4-FFF2-40B4-BE49-F238E27FC236}">
                <a16:creationId xmlns:a16="http://schemas.microsoft.com/office/drawing/2014/main" id="{B36E45D4-96E4-45BF-8DFF-81DCAFCB47F4}"/>
              </a:ext>
            </a:extLst>
          </p:cNvPr>
          <p:cNvSpPr>
            <a:spLocks noGrp="1"/>
          </p:cNvSpPr>
          <p:nvPr>
            <p:ph idx="1"/>
          </p:nvPr>
        </p:nvSpPr>
        <p:spPr>
          <a:xfrm>
            <a:off x="457200" y="1988840"/>
            <a:ext cx="8229600" cy="4824536"/>
          </a:xfrm>
        </p:spPr>
        <p:txBody>
          <a:bodyPr>
            <a:normAutofit fontScale="92500" lnSpcReduction="10000"/>
          </a:bodyPr>
          <a:lstStyle/>
          <a:p>
            <a:pPr marL="0" indent="0" algn="ctr">
              <a:buNone/>
            </a:pPr>
            <a:r>
              <a:rPr lang="hr-HR" dirty="0"/>
              <a:t>Čl. 83. st. 13. Pravilnika o porezu na dohodak:</a:t>
            </a:r>
          </a:p>
          <a:p>
            <a:r>
              <a:rPr lang="hr-HR" dirty="0"/>
              <a:t>Ako je na izvornom obrascu JOPPD iskazan povrat po godišnjem obračunu poreza na dohodak od nesamostalnog rada,</a:t>
            </a:r>
          </a:p>
          <a:p>
            <a:r>
              <a:rPr lang="hr-HR" dirty="0"/>
              <a:t>a nakon toga uslijedi</a:t>
            </a:r>
            <a:r>
              <a:rPr lang="hr-HR" u="sng" dirty="0"/>
              <a:t> nova isplata primitka </a:t>
            </a:r>
            <a:r>
              <a:rPr lang="hr-HR" dirty="0"/>
              <a:t>za koju isplatitelj u trenutku godišnjeg obračuna nije znao ili nije mogao znati</a:t>
            </a:r>
          </a:p>
          <a:p>
            <a:r>
              <a:rPr lang="hr-HR" b="1" dirty="0"/>
              <a:t>novi godišnji obračun </a:t>
            </a:r>
            <a:r>
              <a:rPr lang="hr-HR" dirty="0"/>
              <a:t>(</a:t>
            </a:r>
            <a:r>
              <a:rPr lang="hr-HR" dirty="0" err="1"/>
              <a:t>reobračun</a:t>
            </a:r>
            <a:r>
              <a:rPr lang="hr-HR" dirty="0"/>
              <a:t> godišnjeg obračuna) iskazuje se u</a:t>
            </a:r>
          </a:p>
          <a:p>
            <a:r>
              <a:rPr lang="hr-HR" b="1" dirty="0"/>
              <a:t>novom obrascu JOPPD </a:t>
            </a:r>
            <a:r>
              <a:rPr lang="hr-HR" dirty="0"/>
              <a:t>s oznakom </a:t>
            </a:r>
            <a:r>
              <a:rPr lang="hr-HR" b="1" dirty="0"/>
              <a:t>vrste izvješća </a:t>
            </a:r>
            <a:r>
              <a:rPr lang="hr-HR" dirty="0"/>
              <a:t>1 na dan nove isplate, pri čemu se</a:t>
            </a:r>
          </a:p>
          <a:p>
            <a:r>
              <a:rPr lang="hr-HR" dirty="0"/>
              <a:t>u obrascu JOPPD iskazuje razlika između iznosa povrata/uplate po godišnjem obračunu iskazanog u prethodnom Obrascu JOPPD i iznosa koji je izračunan u novom godišnjem obračunu u kojemu je uzet u obzir i naknadno isplaćeni primitak</a:t>
            </a:r>
          </a:p>
          <a:p>
            <a:pPr marL="0" indent="0">
              <a:buNone/>
            </a:pPr>
            <a:br>
              <a:rPr lang="hr-HR" dirty="0"/>
            </a:br>
            <a:endParaRPr lang="hr-HR" dirty="0"/>
          </a:p>
        </p:txBody>
      </p:sp>
    </p:spTree>
    <p:extLst>
      <p:ext uri="{BB962C8B-B14F-4D97-AF65-F5344CB8AC3E}">
        <p14:creationId xmlns:p14="http://schemas.microsoft.com/office/powerpoint/2010/main" val="208769978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3600" dirty="0"/>
              <a:t>Ispravljanje podatka u obrascu JOPPD o iznosu povrata poreza iz plaće</a:t>
            </a:r>
          </a:p>
        </p:txBody>
      </p:sp>
      <p:sp>
        <p:nvSpPr>
          <p:cNvPr id="3" name="Content Placeholder 2"/>
          <p:cNvSpPr>
            <a:spLocks noGrp="1"/>
          </p:cNvSpPr>
          <p:nvPr>
            <p:ph idx="1"/>
          </p:nvPr>
        </p:nvSpPr>
        <p:spPr>
          <a:xfrm>
            <a:off x="251520" y="1700808"/>
            <a:ext cx="8568952" cy="4776192"/>
          </a:xfrm>
        </p:spPr>
        <p:txBody>
          <a:bodyPr>
            <a:normAutofit/>
          </a:bodyPr>
          <a:lstStyle/>
          <a:p>
            <a:pPr marL="0" lvl="0" indent="0">
              <a:buNone/>
            </a:pPr>
            <a:r>
              <a:rPr lang="hr-HR" dirty="0"/>
              <a:t>Pogreška se ispravlja na sljedeći način (čl. 83. st. 11., 12. Pravilnika o porezu na dohodak):</a:t>
            </a:r>
          </a:p>
          <a:p>
            <a:pPr marL="715963" lvl="0" indent="-357188"/>
            <a:r>
              <a:rPr lang="hr-HR" dirty="0"/>
              <a:t>ako se utvrdi da treba iskazati </a:t>
            </a:r>
            <a:r>
              <a:rPr lang="hr-HR" b="1" dirty="0"/>
              <a:t>manji iznos za povrat</a:t>
            </a:r>
            <a:r>
              <a:rPr lang="hr-HR" dirty="0"/>
              <a:t>, ispravak nije dozvoljen, već se dostavlja dopuna izvornog obrasca JOPPD (vrsta izvješća 3) u kojem se iskazuje iznos za koji se treba umanjiti svota povrata iskazana u izvornom obrascu JOPPD, tako da se razlika iskaže s </a:t>
            </a:r>
            <a:r>
              <a:rPr lang="hr-HR" u="sng" dirty="0"/>
              <a:t>pozitivnim predz</a:t>
            </a:r>
            <a:r>
              <a:rPr lang="hr-HR" dirty="0"/>
              <a:t>nakom</a:t>
            </a:r>
          </a:p>
          <a:p>
            <a:pPr marL="715963" lvl="0" indent="-357188"/>
            <a:r>
              <a:rPr lang="hr-HR" dirty="0"/>
              <a:t>ako se utvrdi da treba iskazati </a:t>
            </a:r>
            <a:r>
              <a:rPr lang="hr-HR" b="1" dirty="0"/>
              <a:t>veći iznos za povrat</a:t>
            </a:r>
            <a:r>
              <a:rPr lang="hr-HR" dirty="0"/>
              <a:t>, ispravak nije dozvoljen, već se dostavlja dopuna izvornog obrasca JOPPD (vrsta izvješća 3) u kojem se iskazuje razlika za povrat (razlika koja uvećava povrat poreza, iskazuje se s </a:t>
            </a:r>
            <a:r>
              <a:rPr lang="hr-HR" u="sng" dirty="0"/>
              <a:t>negativnim predznakom</a:t>
            </a:r>
            <a:r>
              <a:rPr lang="hr-HR" dirty="0"/>
              <a:t>)</a:t>
            </a:r>
          </a:p>
          <a:p>
            <a:endParaRPr lang="hr-HR" dirty="0"/>
          </a:p>
        </p:txBody>
      </p:sp>
    </p:spTree>
    <p:extLst>
      <p:ext uri="{BB962C8B-B14F-4D97-AF65-F5344CB8AC3E}">
        <p14:creationId xmlns:p14="http://schemas.microsoft.com/office/powerpoint/2010/main" val="56602754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66255-C58D-4652-A3CE-45061162389A}"/>
              </a:ext>
            </a:extLst>
          </p:cNvPr>
          <p:cNvSpPr>
            <a:spLocks noGrp="1"/>
          </p:cNvSpPr>
          <p:nvPr>
            <p:ph type="title"/>
          </p:nvPr>
        </p:nvSpPr>
        <p:spPr>
          <a:xfrm>
            <a:off x="457200" y="236984"/>
            <a:ext cx="8229600" cy="1247800"/>
          </a:xfrm>
        </p:spPr>
        <p:txBody>
          <a:bodyPr>
            <a:normAutofit/>
          </a:bodyPr>
          <a:lstStyle/>
          <a:p>
            <a:pPr algn="ctr"/>
            <a:r>
              <a:rPr lang="hr-HR" sz="3200" dirty="0"/>
              <a:t>Ispravljanje godišnjeg obračunu poreza u obrascu JOPPD  - ako podatak treba ispraviti na </a:t>
            </a:r>
            <a:r>
              <a:rPr lang="hr-HR" sz="3200" b="1" u="sng" dirty="0"/>
              <a:t>manje</a:t>
            </a:r>
          </a:p>
        </p:txBody>
      </p:sp>
      <p:sp>
        <p:nvSpPr>
          <p:cNvPr id="3" name="Content Placeholder 2">
            <a:extLst>
              <a:ext uri="{FF2B5EF4-FFF2-40B4-BE49-F238E27FC236}">
                <a16:creationId xmlns:a16="http://schemas.microsoft.com/office/drawing/2014/main" id="{8D427897-4455-42FE-8AC0-BF38DF79B776}"/>
              </a:ext>
            </a:extLst>
          </p:cNvPr>
          <p:cNvSpPr>
            <a:spLocks noGrp="1"/>
          </p:cNvSpPr>
          <p:nvPr>
            <p:ph idx="1"/>
          </p:nvPr>
        </p:nvSpPr>
        <p:spPr>
          <a:xfrm>
            <a:off x="411600" y="1484784"/>
            <a:ext cx="8712968" cy="5136232"/>
          </a:xfrm>
        </p:spPr>
        <p:txBody>
          <a:bodyPr>
            <a:normAutofit/>
          </a:bodyPr>
          <a:lstStyle/>
          <a:p>
            <a:pPr marL="0" indent="0">
              <a:buNone/>
            </a:pPr>
            <a:r>
              <a:rPr lang="hr-HR" i="1" u="sng" dirty="0"/>
              <a:t>Primjer:</a:t>
            </a:r>
          </a:p>
          <a:p>
            <a:r>
              <a:rPr lang="hr-HR" dirty="0"/>
              <a:t>u izvornom obrascu JOPPD za određenog radnika iskazan je povrat poreza na dohodak u iznosu 600,00 kn; u retku u kojemu je </a:t>
            </a:r>
            <a:r>
              <a:rPr lang="hr-HR" b="1" dirty="0"/>
              <a:t>šifra</a:t>
            </a:r>
            <a:r>
              <a:rPr lang="hr-HR" dirty="0"/>
              <a:t> </a:t>
            </a:r>
            <a:r>
              <a:rPr lang="hr-HR" b="1" dirty="0"/>
              <a:t>vrste primitka 0406 </a:t>
            </a:r>
            <a:r>
              <a:rPr lang="hr-HR" dirty="0"/>
              <a:t>(šifra pod 6.2.) podaci su:</a:t>
            </a:r>
          </a:p>
          <a:p>
            <a:pPr marL="893763" indent="-355600">
              <a:buFontTx/>
              <a:buChar char="-"/>
            </a:pPr>
            <a:r>
              <a:rPr lang="hr-HR" dirty="0"/>
              <a:t>pod 14.1. je upisano - 600,00 (s negativnim predznakom)</a:t>
            </a:r>
          </a:p>
          <a:p>
            <a:pPr marL="893763" indent="-355600">
              <a:buFontTx/>
              <a:buChar char="-"/>
            </a:pPr>
            <a:r>
              <a:rPr lang="hr-HR" dirty="0"/>
              <a:t>pod 16.2. je upisano 600,00 (s pozitivnim predznakom)</a:t>
            </a:r>
          </a:p>
          <a:p>
            <a:r>
              <a:rPr lang="hr-HR" dirty="0"/>
              <a:t>naknadno se utvrdi da povrat poreza treba iznositi 500,00 kn, tj. za 100,00 kn manje</a:t>
            </a:r>
          </a:p>
          <a:p>
            <a:r>
              <a:rPr lang="hr-HR" dirty="0"/>
              <a:t>u dopuni obrasca JOPPD (vrsta izvješća 3) za istog radnika se pod novim rednim brojem, </a:t>
            </a:r>
            <a:r>
              <a:rPr lang="hr-HR" b="1" dirty="0"/>
              <a:t>pod šifrom vrste primitka 0406 </a:t>
            </a:r>
            <a:r>
              <a:rPr lang="hr-HR" dirty="0"/>
              <a:t>iskazuje:</a:t>
            </a:r>
          </a:p>
          <a:p>
            <a:pPr marL="893763" indent="-355600">
              <a:buFontTx/>
              <a:buChar char="-"/>
            </a:pPr>
            <a:r>
              <a:rPr lang="hr-HR" dirty="0"/>
              <a:t>pod 14.1. iskazuje se 100,00 (s pozitivnim predznakom)</a:t>
            </a:r>
          </a:p>
          <a:p>
            <a:pPr marL="893763" indent="-355600">
              <a:buFontTx/>
              <a:buChar char="-"/>
            </a:pPr>
            <a:r>
              <a:rPr lang="hr-HR" dirty="0"/>
              <a:t>pod 16.2. iskazuje se -100,00 (s negativnim predznakom) </a:t>
            </a:r>
          </a:p>
          <a:p>
            <a:pPr marL="0" indent="0">
              <a:spcBef>
                <a:spcPts val="300"/>
              </a:spcBef>
              <a:buNone/>
            </a:pPr>
            <a:endParaRPr lang="hr-HR" dirty="0"/>
          </a:p>
        </p:txBody>
      </p:sp>
    </p:spTree>
    <p:extLst>
      <p:ext uri="{BB962C8B-B14F-4D97-AF65-F5344CB8AC3E}">
        <p14:creationId xmlns:p14="http://schemas.microsoft.com/office/powerpoint/2010/main" val="242316416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14D8007-48D0-48CB-9ED3-24D0FEEC9A8F}"/>
              </a:ext>
            </a:extLst>
          </p:cNvPr>
          <p:cNvSpPr>
            <a:spLocks noGrp="1"/>
          </p:cNvSpPr>
          <p:nvPr>
            <p:ph type="title"/>
          </p:nvPr>
        </p:nvSpPr>
        <p:spPr>
          <a:xfrm>
            <a:off x="457200" y="260648"/>
            <a:ext cx="8229600" cy="1263352"/>
          </a:xfrm>
        </p:spPr>
        <p:txBody>
          <a:bodyPr>
            <a:noAutofit/>
          </a:bodyPr>
          <a:lstStyle/>
          <a:p>
            <a:pPr algn="ctr"/>
            <a:r>
              <a:rPr lang="hr-HR" sz="3200" dirty="0"/>
              <a:t>Ispravljanje godišnjeg obračunu poreza u obrascu JOPPD  - ako podatak treba ispraviti </a:t>
            </a:r>
            <a:r>
              <a:rPr lang="hr-HR" sz="3200" b="1" u="sng" dirty="0"/>
              <a:t>na više</a:t>
            </a:r>
          </a:p>
        </p:txBody>
      </p:sp>
      <p:sp>
        <p:nvSpPr>
          <p:cNvPr id="3" name="Rezervirano mjesto sadržaja 2">
            <a:extLst>
              <a:ext uri="{FF2B5EF4-FFF2-40B4-BE49-F238E27FC236}">
                <a16:creationId xmlns:a16="http://schemas.microsoft.com/office/drawing/2014/main" id="{BE1563F8-D8E4-4994-97A7-F4FD43B4CAF0}"/>
              </a:ext>
            </a:extLst>
          </p:cNvPr>
          <p:cNvSpPr>
            <a:spLocks noGrp="1"/>
          </p:cNvSpPr>
          <p:nvPr>
            <p:ph idx="1"/>
          </p:nvPr>
        </p:nvSpPr>
        <p:spPr>
          <a:xfrm>
            <a:off x="457200" y="1412776"/>
            <a:ext cx="8229600" cy="5064224"/>
          </a:xfrm>
        </p:spPr>
        <p:txBody>
          <a:bodyPr>
            <a:normAutofit lnSpcReduction="10000"/>
          </a:bodyPr>
          <a:lstStyle/>
          <a:p>
            <a:pPr marL="0" indent="0">
              <a:buNone/>
            </a:pPr>
            <a:r>
              <a:rPr lang="hr-HR" i="1" u="sng" dirty="0"/>
              <a:t>Primjer:</a:t>
            </a:r>
            <a:endParaRPr lang="hr-HR" dirty="0"/>
          </a:p>
          <a:p>
            <a:r>
              <a:rPr lang="hr-HR" dirty="0"/>
              <a:t>u izvornom obrascu JOPPD za određenog radnika iskazan je povrat poreza na dohodak u iznosu 600,00 kn; u retku u kojemu je </a:t>
            </a:r>
            <a:r>
              <a:rPr lang="hr-HR" b="1" dirty="0"/>
              <a:t>šifra vrste primitka 0406 </a:t>
            </a:r>
            <a:r>
              <a:rPr lang="hr-HR" dirty="0"/>
              <a:t>(šifra pod 6.2.) podaci su:</a:t>
            </a:r>
          </a:p>
          <a:p>
            <a:pPr marL="893763" indent="-355600">
              <a:buFontTx/>
              <a:buChar char="-"/>
            </a:pPr>
            <a:r>
              <a:rPr lang="hr-HR" dirty="0"/>
              <a:t>pod 14.1. upisano je - 600,00 (s negativnim predznakom)</a:t>
            </a:r>
          </a:p>
          <a:p>
            <a:pPr marL="893763" indent="-355600">
              <a:buFontTx/>
              <a:buChar char="-"/>
            </a:pPr>
            <a:r>
              <a:rPr lang="hr-HR" dirty="0"/>
              <a:t>16.2. upisano je 600,00 (s pozitivnim predznakom)</a:t>
            </a:r>
          </a:p>
          <a:p>
            <a:r>
              <a:rPr lang="hr-HR" dirty="0"/>
              <a:t>naknadno se utvrdi da povrat treba iznositi 800,00 kn, tj. za 200,00 kn više</a:t>
            </a:r>
          </a:p>
          <a:p>
            <a:r>
              <a:rPr lang="hr-HR" dirty="0"/>
              <a:t>u dopuni obrasca JOPPD (vrsta izvješća 3) za istog radnika se pod sljedećim rednim brojem, pod </a:t>
            </a:r>
            <a:r>
              <a:rPr lang="hr-HR" b="1" dirty="0"/>
              <a:t>šifrom vrste primitka 0406 </a:t>
            </a:r>
            <a:r>
              <a:rPr lang="hr-HR" dirty="0"/>
              <a:t>iskazuje:</a:t>
            </a:r>
          </a:p>
          <a:p>
            <a:pPr marL="893763" indent="-355600">
              <a:buFontTx/>
              <a:buChar char="-"/>
            </a:pPr>
            <a:r>
              <a:rPr lang="hr-HR" dirty="0"/>
              <a:t>pod 14.1. iskazuje se - 200,00 (s negativnim  predznakom)</a:t>
            </a:r>
          </a:p>
          <a:p>
            <a:pPr marL="893763" indent="-355600">
              <a:buFontTx/>
              <a:buChar char="-"/>
            </a:pPr>
            <a:r>
              <a:rPr lang="hr-HR" dirty="0"/>
              <a:t>pod 16.2. iskazuje se 200,00 (s pozitivnim predznakom) </a:t>
            </a:r>
          </a:p>
          <a:p>
            <a:endParaRPr lang="hr-HR" dirty="0"/>
          </a:p>
        </p:txBody>
      </p:sp>
    </p:spTree>
    <p:extLst>
      <p:ext uri="{BB962C8B-B14F-4D97-AF65-F5344CB8AC3E}">
        <p14:creationId xmlns:p14="http://schemas.microsoft.com/office/powerpoint/2010/main" val="245131454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A4F37-C38C-1F44-ECC2-F7B509C81E10}"/>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42EBFBE2-320B-1055-D600-CD9A75934D31}"/>
              </a:ext>
            </a:extLst>
          </p:cNvPr>
          <p:cNvSpPr>
            <a:spLocks noGrp="1"/>
          </p:cNvSpPr>
          <p:nvPr>
            <p:ph idx="1"/>
          </p:nvPr>
        </p:nvSpPr>
        <p:spPr/>
        <p:txBody>
          <a:bodyPr>
            <a:normAutofit/>
          </a:bodyPr>
          <a:lstStyle/>
          <a:p>
            <a:pPr marL="0" indent="0" algn="ctr">
              <a:buNone/>
            </a:pPr>
            <a:r>
              <a:rPr lang="hr-HR" sz="4400" dirty="0"/>
              <a:t>IZMJENE I DOPUNE ZAKONA O POREZU NA DOHODAK OD 1. SIJEČNJA 2023.</a:t>
            </a:r>
          </a:p>
          <a:p>
            <a:pPr marL="0" indent="0" algn="ctr">
              <a:buNone/>
            </a:pPr>
            <a:r>
              <a:rPr lang="hr-HR" sz="2800" dirty="0"/>
              <a:t>(u postupku donošenja)</a:t>
            </a:r>
          </a:p>
          <a:p>
            <a:pPr algn="ctr">
              <a:buFontTx/>
              <a:buChar char="-"/>
            </a:pPr>
            <a:endParaRPr lang="hr-HR" sz="4400" dirty="0"/>
          </a:p>
        </p:txBody>
      </p:sp>
    </p:spTree>
    <p:extLst>
      <p:ext uri="{BB962C8B-B14F-4D97-AF65-F5344CB8AC3E}">
        <p14:creationId xmlns:p14="http://schemas.microsoft.com/office/powerpoint/2010/main" val="35937638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7F904-9DEC-2E21-4D6A-A171EB415D5A}"/>
              </a:ext>
            </a:extLst>
          </p:cNvPr>
          <p:cNvSpPr>
            <a:spLocks noGrp="1"/>
          </p:cNvSpPr>
          <p:nvPr>
            <p:ph type="title"/>
          </p:nvPr>
        </p:nvSpPr>
        <p:spPr/>
        <p:txBody>
          <a:bodyPr>
            <a:normAutofit fontScale="90000"/>
          </a:bodyPr>
          <a:lstStyle/>
          <a:p>
            <a:pPr algn="ctr"/>
            <a:r>
              <a:rPr lang="hr-HR" dirty="0"/>
              <a:t>Promjena državne valute od 1. siječnja 2023. – učinci na zakonske promjene</a:t>
            </a:r>
          </a:p>
        </p:txBody>
      </p:sp>
      <p:sp>
        <p:nvSpPr>
          <p:cNvPr id="3" name="Content Placeholder 2">
            <a:extLst>
              <a:ext uri="{FF2B5EF4-FFF2-40B4-BE49-F238E27FC236}">
                <a16:creationId xmlns:a16="http://schemas.microsoft.com/office/drawing/2014/main" id="{84A3F0A7-3ACD-919A-2C67-20A4743EE436}"/>
              </a:ext>
            </a:extLst>
          </p:cNvPr>
          <p:cNvSpPr>
            <a:spLocks noGrp="1"/>
          </p:cNvSpPr>
          <p:nvPr>
            <p:ph idx="1"/>
          </p:nvPr>
        </p:nvSpPr>
        <p:spPr>
          <a:xfrm>
            <a:off x="457200" y="1700808"/>
            <a:ext cx="8229600" cy="4776192"/>
          </a:xfrm>
        </p:spPr>
        <p:txBody>
          <a:bodyPr>
            <a:normAutofit/>
          </a:bodyPr>
          <a:lstStyle/>
          <a:p>
            <a:r>
              <a:rPr lang="hr-HR" dirty="0"/>
              <a:t>Zakon o uvođenju eura kao službene valute RH (Nar. nov., br. 57/22. i 88/22.) – od 1. siječnja 2023. euro postaje službena valuta </a:t>
            </a:r>
          </a:p>
          <a:p>
            <a:r>
              <a:rPr lang="hr-HR" dirty="0"/>
              <a:t>Zbog uvođenja eura, izmijenjeno je ili je u postupku izmjena 77 zakona, od čega je 7 poreznih zakona</a:t>
            </a:r>
          </a:p>
          <a:p>
            <a:r>
              <a:rPr lang="hr-HR" dirty="0"/>
              <a:t>Među njima:</a:t>
            </a:r>
          </a:p>
          <a:p>
            <a:pPr marL="623888" indent="-361950">
              <a:buFont typeface="Wingdings" panose="05000000000000000000" pitchFamily="2" charset="2"/>
              <a:buChar char="Ø"/>
            </a:pPr>
            <a:r>
              <a:rPr lang="hr-HR" dirty="0"/>
              <a:t>Zakon o izmjenama i dopunama Zakona o porezu na dohodak – upućen u Sabor RH; drugo čitanje</a:t>
            </a:r>
          </a:p>
          <a:p>
            <a:pPr marL="0" indent="0">
              <a:buNone/>
            </a:pPr>
            <a:endParaRPr lang="hr-HR" dirty="0"/>
          </a:p>
        </p:txBody>
      </p:sp>
    </p:spTree>
    <p:extLst>
      <p:ext uri="{BB962C8B-B14F-4D97-AF65-F5344CB8AC3E}">
        <p14:creationId xmlns:p14="http://schemas.microsoft.com/office/powerpoint/2010/main" val="258149368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AE6A3-AA8F-42CD-A9B9-7812DB9AE6B7}"/>
              </a:ext>
            </a:extLst>
          </p:cNvPr>
          <p:cNvSpPr>
            <a:spLocks noGrp="1"/>
          </p:cNvSpPr>
          <p:nvPr>
            <p:ph type="title"/>
          </p:nvPr>
        </p:nvSpPr>
        <p:spPr>
          <a:xfrm>
            <a:off x="179512" y="404664"/>
            <a:ext cx="8856984" cy="720080"/>
          </a:xfrm>
        </p:spPr>
        <p:txBody>
          <a:bodyPr>
            <a:normAutofit/>
          </a:bodyPr>
          <a:lstStyle/>
          <a:p>
            <a:pPr algn="ctr"/>
            <a:r>
              <a:rPr lang="hr-HR" sz="3600" dirty="0"/>
              <a:t>Osobni odbitak u 2023.</a:t>
            </a:r>
          </a:p>
        </p:txBody>
      </p:sp>
      <p:graphicFrame>
        <p:nvGraphicFramePr>
          <p:cNvPr id="4" name="Table 4">
            <a:extLst>
              <a:ext uri="{FF2B5EF4-FFF2-40B4-BE49-F238E27FC236}">
                <a16:creationId xmlns:a16="http://schemas.microsoft.com/office/drawing/2014/main" id="{4B4D1BF4-5D94-4924-A5BD-3582B6F677A4}"/>
              </a:ext>
            </a:extLst>
          </p:cNvPr>
          <p:cNvGraphicFramePr>
            <a:graphicFrameLocks noGrp="1"/>
          </p:cNvGraphicFramePr>
          <p:nvPr>
            <p:ph idx="1"/>
          </p:nvPr>
        </p:nvGraphicFramePr>
        <p:xfrm>
          <a:off x="395536" y="1268760"/>
          <a:ext cx="8352928" cy="5358501"/>
        </p:xfrm>
        <a:graphic>
          <a:graphicData uri="http://schemas.openxmlformats.org/drawingml/2006/table">
            <a:tbl>
              <a:tblPr firstRow="1" bandRow="1">
                <a:tableStyleId>{5940675A-B579-460E-94D1-54222C63F5DA}</a:tableStyleId>
              </a:tblPr>
              <a:tblGrid>
                <a:gridCol w="4213424">
                  <a:extLst>
                    <a:ext uri="{9D8B030D-6E8A-4147-A177-3AD203B41FA5}">
                      <a16:colId xmlns:a16="http://schemas.microsoft.com/office/drawing/2014/main" val="382007172"/>
                    </a:ext>
                  </a:extLst>
                </a:gridCol>
                <a:gridCol w="1182716">
                  <a:extLst>
                    <a:ext uri="{9D8B030D-6E8A-4147-A177-3AD203B41FA5}">
                      <a16:colId xmlns:a16="http://schemas.microsoft.com/office/drawing/2014/main" val="1956267608"/>
                    </a:ext>
                  </a:extLst>
                </a:gridCol>
                <a:gridCol w="1478394">
                  <a:extLst>
                    <a:ext uri="{9D8B030D-6E8A-4147-A177-3AD203B41FA5}">
                      <a16:colId xmlns:a16="http://schemas.microsoft.com/office/drawing/2014/main" val="591275047"/>
                    </a:ext>
                  </a:extLst>
                </a:gridCol>
                <a:gridCol w="1478394">
                  <a:extLst>
                    <a:ext uri="{9D8B030D-6E8A-4147-A177-3AD203B41FA5}">
                      <a16:colId xmlns:a16="http://schemas.microsoft.com/office/drawing/2014/main" val="2023859134"/>
                    </a:ext>
                  </a:extLst>
                </a:gridCol>
              </a:tblGrid>
              <a:tr h="468083">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OPIS</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Faktor</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Mjesečno u kunama</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Mjesečno u eurima</a:t>
                      </a:r>
                    </a:p>
                  </a:txBody>
                  <a:tcPr marL="51435" marR="51435" marT="0" marB="0"/>
                </a:tc>
                <a:extLst>
                  <a:ext uri="{0D108BD9-81ED-4DB2-BD59-A6C34878D82A}">
                    <a16:rowId xmlns:a16="http://schemas.microsoft.com/office/drawing/2014/main" val="4114469644"/>
                  </a:ext>
                </a:extLst>
              </a:tr>
              <a:tr h="327646">
                <a:tc>
                  <a:txBody>
                    <a:bodyPr/>
                    <a:lstStyle/>
                    <a:p>
                      <a:pPr algn="l">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Osnovica osobnog odbitka</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1,0</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2.500,00</a:t>
                      </a:r>
                    </a:p>
                  </a:txBody>
                  <a:tcPr marL="51435" marR="51435" marT="0" marB="0"/>
                </a:tc>
                <a:tc>
                  <a:txBody>
                    <a:bodyPr/>
                    <a:lstStyle/>
                    <a:p>
                      <a:pPr algn="ctr">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331,81</a:t>
                      </a:r>
                    </a:p>
                  </a:txBody>
                  <a:tcPr marL="51435" marR="51435" marT="0" marB="0"/>
                </a:tc>
                <a:extLst>
                  <a:ext uri="{0D108BD9-81ED-4DB2-BD59-A6C34878D82A}">
                    <a16:rowId xmlns:a16="http://schemas.microsoft.com/office/drawing/2014/main" val="1247715755"/>
                  </a:ext>
                </a:extLst>
              </a:tr>
              <a:tr h="365551">
                <a:tc>
                  <a:txBody>
                    <a:bodyPr/>
                    <a:lstStyle/>
                    <a:p>
                      <a:pPr algn="l">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Osnovni osobni odbitak</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1,6</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b="0" dirty="0">
                          <a:effectLst/>
                          <a:latin typeface="+mn-lt"/>
                          <a:ea typeface="Times New Roman" panose="02020603050405020304" pitchFamily="18" charset="0"/>
                          <a:cs typeface="Times New Roman" panose="02020603050405020304" pitchFamily="18" charset="0"/>
                        </a:rPr>
                        <a:t>4.000,00</a:t>
                      </a:r>
                    </a:p>
                  </a:txBody>
                  <a:tcPr marL="51435" marR="51435" marT="0" marB="0"/>
                </a:tc>
                <a:tc>
                  <a:txBody>
                    <a:bodyPr/>
                    <a:lstStyle/>
                    <a:p>
                      <a:pPr algn="ctr">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530,89</a:t>
                      </a:r>
                    </a:p>
                  </a:txBody>
                  <a:tcPr marL="51435" marR="51435" marT="0" marB="0"/>
                </a:tc>
                <a:extLst>
                  <a:ext uri="{0D108BD9-81ED-4DB2-BD59-A6C34878D82A}">
                    <a16:rowId xmlns:a16="http://schemas.microsoft.com/office/drawing/2014/main" val="3127816964"/>
                  </a:ext>
                </a:extLst>
              </a:tr>
              <a:tr h="365551">
                <a:tc>
                  <a:txBody>
                    <a:bodyPr/>
                    <a:lstStyle/>
                    <a:p>
                      <a:pP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Uzdržavani član – </a:t>
                      </a:r>
                      <a:r>
                        <a:rPr lang="hr-HR" sz="2000" b="1" dirty="0">
                          <a:effectLst/>
                          <a:latin typeface="+mn-lt"/>
                          <a:ea typeface="Times New Roman" panose="02020603050405020304" pitchFamily="18" charset="0"/>
                          <a:cs typeface="Times New Roman" panose="02020603050405020304" pitchFamily="18" charset="0"/>
                        </a:rPr>
                        <a:t>U,S</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0,7</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1.750,00</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232,27</a:t>
                      </a:r>
                    </a:p>
                  </a:txBody>
                  <a:tcPr marL="51435" marR="51435" marT="0" marB="0"/>
                </a:tc>
                <a:extLst>
                  <a:ext uri="{0D108BD9-81ED-4DB2-BD59-A6C34878D82A}">
                    <a16:rowId xmlns:a16="http://schemas.microsoft.com/office/drawing/2014/main" val="1781093781"/>
                  </a:ext>
                </a:extLst>
              </a:tr>
              <a:tr h="365551">
                <a:tc>
                  <a:txBody>
                    <a:bodyPr/>
                    <a:lstStyle/>
                    <a:p>
                      <a:pP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Prvo dijete – </a:t>
                      </a:r>
                      <a:r>
                        <a:rPr lang="hr-HR" sz="2000" b="1" dirty="0">
                          <a:effectLst/>
                          <a:latin typeface="+mn-lt"/>
                          <a:ea typeface="Times New Roman" panose="02020603050405020304" pitchFamily="18" charset="0"/>
                          <a:cs typeface="Times New Roman" panose="02020603050405020304" pitchFamily="18" charset="0"/>
                        </a:rPr>
                        <a:t>D1</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0,7</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1.750,00</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232,27</a:t>
                      </a:r>
                    </a:p>
                  </a:txBody>
                  <a:tcPr marL="51435" marR="51435" marT="0" marB="0"/>
                </a:tc>
                <a:extLst>
                  <a:ext uri="{0D108BD9-81ED-4DB2-BD59-A6C34878D82A}">
                    <a16:rowId xmlns:a16="http://schemas.microsoft.com/office/drawing/2014/main" val="3619746523"/>
                  </a:ext>
                </a:extLst>
              </a:tr>
              <a:tr h="365551">
                <a:tc>
                  <a:txBody>
                    <a:bodyPr/>
                    <a:lstStyle/>
                    <a:p>
                      <a:pPr>
                        <a:spcAft>
                          <a:spcPts val="0"/>
                        </a:spcAft>
                      </a:pPr>
                      <a:r>
                        <a:rPr lang="hr-HR" sz="2000" dirty="0">
                          <a:effectLst/>
                          <a:latin typeface="+mn-lt"/>
                          <a:ea typeface="Times New Roman" panose="02020603050405020304" pitchFamily="18" charset="0"/>
                          <a:cs typeface="Times New Roman" panose="02020603050405020304" pitchFamily="18" charset="0"/>
                        </a:rPr>
                        <a:t>Drugo dijete – </a:t>
                      </a:r>
                      <a:r>
                        <a:rPr lang="hr-HR" sz="2000" b="1" dirty="0">
                          <a:effectLst/>
                          <a:latin typeface="+mn-lt"/>
                          <a:ea typeface="Times New Roman" panose="02020603050405020304" pitchFamily="18" charset="0"/>
                          <a:cs typeface="Times New Roman" panose="02020603050405020304" pitchFamily="18" charset="0"/>
                        </a:rPr>
                        <a:t>D2</a:t>
                      </a:r>
                    </a:p>
                  </a:txBody>
                  <a:tcPr marL="51435" marR="51435" marT="0" marB="0"/>
                </a:tc>
                <a:tc>
                  <a:txBody>
                    <a:bodyPr/>
                    <a:lstStyle/>
                    <a:p>
                      <a:pPr algn="ctr">
                        <a:spcAft>
                          <a:spcPts val="0"/>
                        </a:spcAft>
                      </a:pPr>
                      <a:r>
                        <a:rPr lang="hr-HR" sz="2000" dirty="0">
                          <a:effectLst/>
                          <a:latin typeface="+mn-lt"/>
                          <a:ea typeface="Times New Roman" panose="02020603050405020304" pitchFamily="18" charset="0"/>
                          <a:cs typeface="Times New Roman" panose="02020603050405020304" pitchFamily="18" charset="0"/>
                        </a:rPr>
                        <a:t>1,0</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spcAft>
                          <a:spcPts val="0"/>
                        </a:spcAft>
                      </a:pPr>
                      <a:r>
                        <a:rPr lang="hr-HR" sz="2000" dirty="0">
                          <a:effectLst/>
                          <a:latin typeface="+mn-lt"/>
                          <a:ea typeface="Times New Roman" panose="02020603050405020304" pitchFamily="18" charset="0"/>
                          <a:cs typeface="Times New Roman" panose="02020603050405020304" pitchFamily="18" charset="0"/>
                        </a:rPr>
                        <a:t>2.500,00</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spcAft>
                          <a:spcPts val="0"/>
                        </a:spcAft>
                      </a:pPr>
                      <a:r>
                        <a:rPr lang="hr-HR" sz="2000" b="1" dirty="0">
                          <a:effectLst/>
                          <a:latin typeface="+mn-lt"/>
                          <a:ea typeface="Times New Roman" panose="02020603050405020304" pitchFamily="18" charset="0"/>
                          <a:cs typeface="Times New Roman" panose="02020603050405020304" pitchFamily="18" charset="0"/>
                        </a:rPr>
                        <a:t>331,81</a:t>
                      </a:r>
                    </a:p>
                  </a:txBody>
                  <a:tcPr marL="51435" marR="51435" marT="0" marB="0"/>
                </a:tc>
                <a:extLst>
                  <a:ext uri="{0D108BD9-81ED-4DB2-BD59-A6C34878D82A}">
                    <a16:rowId xmlns:a16="http://schemas.microsoft.com/office/drawing/2014/main" val="2015989136"/>
                  </a:ext>
                </a:extLst>
              </a:tr>
              <a:tr h="365551">
                <a:tc>
                  <a:txBody>
                    <a:bodyPr/>
                    <a:lstStyle/>
                    <a:p>
                      <a:pP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Treće dijete – </a:t>
                      </a:r>
                      <a:r>
                        <a:rPr lang="hr-HR" sz="2000" b="1" dirty="0">
                          <a:effectLst/>
                          <a:latin typeface="+mn-lt"/>
                          <a:ea typeface="Times New Roman" panose="02020603050405020304" pitchFamily="18" charset="0"/>
                          <a:cs typeface="Times New Roman" panose="02020603050405020304" pitchFamily="18" charset="0"/>
                        </a:rPr>
                        <a:t>D3</a:t>
                      </a: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1,4</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3.500,00</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464,53</a:t>
                      </a:r>
                    </a:p>
                  </a:txBody>
                  <a:tcPr marL="51435" marR="51435" marT="0" marB="0"/>
                </a:tc>
                <a:extLst>
                  <a:ext uri="{0D108BD9-81ED-4DB2-BD59-A6C34878D82A}">
                    <a16:rowId xmlns:a16="http://schemas.microsoft.com/office/drawing/2014/main" val="67813196"/>
                  </a:ext>
                </a:extLst>
              </a:tr>
              <a:tr h="407726">
                <a:tc>
                  <a:txBody>
                    <a:bodyPr/>
                    <a:lstStyle/>
                    <a:p>
                      <a:pP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Četvrto dijete</a:t>
                      </a:r>
                      <a:r>
                        <a:rPr lang="hr-HR" sz="2000" baseline="0" dirty="0">
                          <a:effectLst/>
                          <a:latin typeface="+mn-lt"/>
                          <a:ea typeface="Times New Roman" panose="02020603050405020304" pitchFamily="18" charset="0"/>
                          <a:cs typeface="Times New Roman" panose="02020603050405020304" pitchFamily="18" charset="0"/>
                        </a:rPr>
                        <a:t> – </a:t>
                      </a:r>
                      <a:r>
                        <a:rPr lang="hr-HR" sz="2000" b="1" baseline="0" dirty="0">
                          <a:effectLst/>
                          <a:latin typeface="+mn-lt"/>
                          <a:ea typeface="Times New Roman" panose="02020603050405020304" pitchFamily="18" charset="0"/>
                          <a:cs typeface="Times New Roman" panose="02020603050405020304" pitchFamily="18" charset="0"/>
                        </a:rPr>
                        <a:t>D4</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1,9</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dirty="0">
                          <a:effectLst/>
                          <a:latin typeface="+mn-lt"/>
                          <a:ea typeface="Times New Roman" panose="02020603050405020304" pitchFamily="18" charset="0"/>
                          <a:cs typeface="Times New Roman" panose="02020603050405020304" pitchFamily="18" charset="0"/>
                        </a:rPr>
                        <a:t>4.750,00</a:t>
                      </a:r>
                      <a:endParaRPr lang="hr-HR" sz="2000" b="1" dirty="0">
                        <a:effectLst/>
                        <a:latin typeface="+mn-lt"/>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Aft>
                          <a:spcPts val="0"/>
                        </a:spcAft>
                      </a:pPr>
                      <a:r>
                        <a:rPr lang="hr-HR" sz="2000" b="1" dirty="0">
                          <a:effectLst/>
                          <a:latin typeface="+mn-lt"/>
                          <a:ea typeface="Times New Roman" panose="02020603050405020304" pitchFamily="18" charset="0"/>
                          <a:cs typeface="Times New Roman" panose="02020603050405020304" pitchFamily="18" charset="0"/>
                        </a:rPr>
                        <a:t>630,44</a:t>
                      </a:r>
                    </a:p>
                  </a:txBody>
                  <a:tcPr marL="51435" marR="51435" marT="0" marB="0"/>
                </a:tc>
                <a:extLst>
                  <a:ext uri="{0D108BD9-81ED-4DB2-BD59-A6C34878D82A}">
                    <a16:rowId xmlns:a16="http://schemas.microsoft.com/office/drawing/2014/main" val="234559740"/>
                  </a:ext>
                </a:extLst>
              </a:tr>
              <a:tr h="365551">
                <a:tc gridSpan="3">
                  <a:txBody>
                    <a:bodyPr/>
                    <a:lstStyle/>
                    <a:p>
                      <a:pPr algn="ctr">
                        <a:lnSpc>
                          <a:spcPct val="115000"/>
                        </a:lnSpc>
                        <a:spcAft>
                          <a:spcPts val="0"/>
                        </a:spcAft>
                      </a:pPr>
                      <a:r>
                        <a:rPr lang="hr-HR" sz="2000" b="0" dirty="0">
                          <a:effectLst/>
                          <a:latin typeface="+mn-lt"/>
                          <a:ea typeface="Times New Roman" panose="02020603050405020304" pitchFamily="18" charset="0"/>
                          <a:cs typeface="Times New Roman" panose="02020603050405020304" pitchFamily="18" charset="0"/>
                        </a:rPr>
                        <a:t>itd…. – povećanje za svako sljedeće dijete</a:t>
                      </a:r>
                    </a:p>
                  </a:txBody>
                  <a:tcPr marL="51435" marR="51435" marT="0" marB="0"/>
                </a:tc>
                <a:tc hMerge="1">
                  <a:txBody>
                    <a:bodyPr/>
                    <a:lstStyle/>
                    <a:p>
                      <a:endParaRPr lang="hr-HR"/>
                    </a:p>
                  </a:txBody>
                  <a:tcPr/>
                </a:tc>
                <a:tc hMerge="1">
                  <a:txBody>
                    <a:bodyPr/>
                    <a:lstStyle/>
                    <a:p>
                      <a:endParaRPr lang="hr-HR"/>
                    </a:p>
                  </a:txBody>
                  <a:tcPr/>
                </a:tc>
                <a:tc>
                  <a:txBody>
                    <a:bodyPr/>
                    <a:lstStyle/>
                    <a:p>
                      <a:pPr algn="ctr">
                        <a:lnSpc>
                          <a:spcPct val="115000"/>
                        </a:lnSpc>
                        <a:spcAft>
                          <a:spcPts val="0"/>
                        </a:spcAft>
                      </a:pPr>
                      <a:endParaRPr lang="hr-HR" sz="2000" b="0" dirty="0">
                        <a:effectLst/>
                        <a:latin typeface="+mn-lt"/>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176015882"/>
                  </a:ext>
                </a:extLst>
              </a:tr>
              <a:tr h="365551">
                <a:tc>
                  <a:txBody>
                    <a:bodyPr/>
                    <a:lstStyle/>
                    <a:p>
                      <a:pPr>
                        <a:lnSpc>
                          <a:spcPct val="115000"/>
                        </a:lnSpc>
                        <a:spcAft>
                          <a:spcPts val="0"/>
                        </a:spcAft>
                      </a:pPr>
                      <a:r>
                        <a:rPr lang="hr-HR" sz="2000" dirty="0">
                          <a:effectLst/>
                          <a:latin typeface="Calibri" panose="020F0502020204030204" pitchFamily="34" charset="0"/>
                          <a:ea typeface="Times New Roman" panose="02020603050405020304" pitchFamily="18" charset="0"/>
                          <a:cs typeface="Calibri" panose="020F0502020204030204" pitchFamily="34" charset="0"/>
                        </a:rPr>
                        <a:t>Osobe s invaliditetom - </a:t>
                      </a:r>
                      <a:r>
                        <a:rPr lang="hr-HR" sz="2000" b="1" dirty="0">
                          <a:effectLst/>
                          <a:latin typeface="Calibri" panose="020F0502020204030204" pitchFamily="34" charset="0"/>
                          <a:ea typeface="Times New Roman" panose="02020603050405020304" pitchFamily="18" charset="0"/>
                          <a:cs typeface="Calibri" panose="020F0502020204030204" pitchFamily="34" charset="0"/>
                        </a:rPr>
                        <a:t>I</a:t>
                      </a:r>
                    </a:p>
                  </a:txBody>
                  <a:tcPr marL="51435" marR="51435" marT="0" marB="0"/>
                </a:tc>
                <a:tc>
                  <a:txBody>
                    <a:bodyPr/>
                    <a:lstStyle/>
                    <a:p>
                      <a:pPr algn="ctr">
                        <a:lnSpc>
                          <a:spcPct val="115000"/>
                        </a:lnSpc>
                        <a:spcAft>
                          <a:spcPts val="0"/>
                        </a:spcAft>
                      </a:pPr>
                      <a:r>
                        <a:rPr lang="hr-HR" sz="2000" dirty="0">
                          <a:effectLst/>
                          <a:latin typeface="Calibri" panose="020F0502020204030204" pitchFamily="34" charset="0"/>
                          <a:ea typeface="Times New Roman" panose="02020603050405020304" pitchFamily="18" charset="0"/>
                          <a:cs typeface="Calibri" panose="020F0502020204030204" pitchFamily="34" charset="0"/>
                        </a:rPr>
                        <a:t>0,4</a:t>
                      </a:r>
                      <a:endParaRPr lang="hr-H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51435" marR="51435" marT="0" marB="0"/>
                </a:tc>
                <a:tc>
                  <a:txBody>
                    <a:bodyPr/>
                    <a:lstStyle/>
                    <a:p>
                      <a:pPr algn="ctr">
                        <a:lnSpc>
                          <a:spcPct val="115000"/>
                        </a:lnSpc>
                        <a:spcAft>
                          <a:spcPts val="0"/>
                        </a:spcAft>
                      </a:pPr>
                      <a:r>
                        <a:rPr lang="hr-HR" sz="2000" dirty="0">
                          <a:effectLst/>
                          <a:latin typeface="Calibri" panose="020F0502020204030204" pitchFamily="34" charset="0"/>
                          <a:ea typeface="Times New Roman" panose="02020603050405020304" pitchFamily="18" charset="0"/>
                          <a:cs typeface="Calibri" panose="020F0502020204030204" pitchFamily="34" charset="0"/>
                        </a:rPr>
                        <a:t>1.000,00</a:t>
                      </a:r>
                      <a:endParaRPr lang="hr-H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51435" marR="51435" marT="0" marB="0"/>
                </a:tc>
                <a:tc>
                  <a:txBody>
                    <a:bodyPr/>
                    <a:lstStyle/>
                    <a:p>
                      <a:pPr algn="ctr">
                        <a:lnSpc>
                          <a:spcPct val="115000"/>
                        </a:lnSpc>
                        <a:spcAft>
                          <a:spcPts val="0"/>
                        </a:spcAft>
                      </a:pPr>
                      <a:r>
                        <a:rPr lang="hr-HR" sz="2000" b="1" dirty="0">
                          <a:effectLst/>
                          <a:latin typeface="Calibri" panose="020F0502020204030204" pitchFamily="34" charset="0"/>
                          <a:ea typeface="Times New Roman" panose="02020603050405020304" pitchFamily="18" charset="0"/>
                          <a:cs typeface="Calibri" panose="020F0502020204030204" pitchFamily="34" charset="0"/>
                        </a:rPr>
                        <a:t>132,72</a:t>
                      </a:r>
                    </a:p>
                  </a:txBody>
                  <a:tcPr marL="51435" marR="51435" marT="0" marB="0"/>
                </a:tc>
                <a:extLst>
                  <a:ext uri="{0D108BD9-81ED-4DB2-BD59-A6C34878D82A}">
                    <a16:rowId xmlns:a16="http://schemas.microsoft.com/office/drawing/2014/main" val="716486631"/>
                  </a:ext>
                </a:extLst>
              </a:tr>
              <a:tr h="1276688">
                <a:tc>
                  <a:txBody>
                    <a:bodyPr/>
                    <a:lstStyle/>
                    <a:p>
                      <a:pPr>
                        <a:lnSpc>
                          <a:spcPct val="115000"/>
                        </a:lnSpc>
                        <a:spcAft>
                          <a:spcPts val="0"/>
                        </a:spcAft>
                      </a:pPr>
                      <a:r>
                        <a:rPr lang="hr-HR" sz="2000" dirty="0">
                          <a:effectLst/>
                          <a:latin typeface="Calibri" panose="020F0502020204030204" pitchFamily="34" charset="0"/>
                          <a:ea typeface="Times New Roman" panose="02020603050405020304" pitchFamily="18" charset="0"/>
                          <a:cs typeface="Calibri" panose="020F0502020204030204" pitchFamily="34" charset="0"/>
                        </a:rPr>
                        <a:t>Osobe s invaliditetom po jednoj osnovi 100% i/ili koje imaju pravo na doplatak za pomoć i njegu i/ili su korisnici osobne invalidnine – </a:t>
                      </a:r>
                      <a:r>
                        <a:rPr lang="hr-HR" sz="2000" b="1" dirty="0">
                          <a:effectLst/>
                          <a:latin typeface="Calibri" panose="020F0502020204030204" pitchFamily="34" charset="0"/>
                          <a:ea typeface="Times New Roman" panose="02020603050405020304" pitchFamily="18" charset="0"/>
                          <a:cs typeface="Calibri" panose="020F0502020204030204" pitchFamily="34" charset="0"/>
                        </a:rPr>
                        <a:t>I*</a:t>
                      </a:r>
                    </a:p>
                  </a:txBody>
                  <a:tcPr marL="51435" marR="51435" marT="0" marB="0"/>
                </a:tc>
                <a:tc>
                  <a:txBody>
                    <a:bodyPr/>
                    <a:lstStyle/>
                    <a:p>
                      <a:pPr algn="ctr">
                        <a:lnSpc>
                          <a:spcPct val="115000"/>
                        </a:lnSpc>
                        <a:spcAft>
                          <a:spcPts val="0"/>
                        </a:spcAft>
                      </a:pPr>
                      <a:endParaRPr lang="hr-HR" sz="2000"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0"/>
                        </a:spcAft>
                      </a:pPr>
                      <a:endParaRPr lang="hr-HR" sz="2000"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0"/>
                        </a:spcAft>
                      </a:pPr>
                      <a:r>
                        <a:rPr lang="hr-HR" sz="2000" dirty="0">
                          <a:effectLst/>
                          <a:latin typeface="Calibri" panose="020F0502020204030204" pitchFamily="34" charset="0"/>
                          <a:ea typeface="Times New Roman" panose="02020603050405020304" pitchFamily="18" charset="0"/>
                          <a:cs typeface="Calibri" panose="020F0502020204030204" pitchFamily="34" charset="0"/>
                        </a:rPr>
                        <a:t>1,5</a:t>
                      </a:r>
                      <a:endParaRPr lang="hr-H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51435" marR="51435" marT="0" marB="0"/>
                </a:tc>
                <a:tc>
                  <a:txBody>
                    <a:bodyPr/>
                    <a:lstStyle/>
                    <a:p>
                      <a:pPr algn="ctr">
                        <a:lnSpc>
                          <a:spcPct val="115000"/>
                        </a:lnSpc>
                        <a:spcAft>
                          <a:spcPts val="0"/>
                        </a:spcAft>
                      </a:pPr>
                      <a:endParaRPr lang="hr-HR" sz="2000"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0"/>
                        </a:spcAft>
                      </a:pPr>
                      <a:endParaRPr lang="hr-HR" sz="2000"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0"/>
                        </a:spcAft>
                      </a:pPr>
                      <a:r>
                        <a:rPr lang="hr-HR" sz="2000" dirty="0">
                          <a:effectLst/>
                          <a:latin typeface="Calibri" panose="020F0502020204030204" pitchFamily="34" charset="0"/>
                          <a:ea typeface="Times New Roman" panose="02020603050405020304" pitchFamily="18" charset="0"/>
                          <a:cs typeface="Calibri" panose="020F0502020204030204" pitchFamily="34" charset="0"/>
                        </a:rPr>
                        <a:t>3.750,00</a:t>
                      </a:r>
                      <a:endParaRPr lang="hr-H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51435" marR="51435" marT="0" marB="0"/>
                </a:tc>
                <a:tc>
                  <a:txBody>
                    <a:bodyPr/>
                    <a:lstStyle/>
                    <a:p>
                      <a:pPr algn="ctr">
                        <a:lnSpc>
                          <a:spcPct val="115000"/>
                        </a:lnSpc>
                        <a:spcAft>
                          <a:spcPts val="0"/>
                        </a:spcAft>
                      </a:pPr>
                      <a:endParaRPr lang="hr-HR" sz="2000" b="1"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0"/>
                        </a:spcAft>
                      </a:pPr>
                      <a:endParaRPr lang="hr-HR" sz="2000" b="1"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0"/>
                        </a:spcAft>
                      </a:pPr>
                      <a:r>
                        <a:rPr lang="hr-HR" sz="2000" b="1" dirty="0">
                          <a:effectLst/>
                          <a:latin typeface="Calibri" panose="020F0502020204030204" pitchFamily="34" charset="0"/>
                          <a:ea typeface="Times New Roman" panose="02020603050405020304" pitchFamily="18" charset="0"/>
                          <a:cs typeface="Calibri" panose="020F0502020204030204" pitchFamily="34" charset="0"/>
                        </a:rPr>
                        <a:t>497,72</a:t>
                      </a:r>
                    </a:p>
                  </a:txBody>
                  <a:tcPr marL="51435" marR="51435" marT="0" marB="0"/>
                </a:tc>
                <a:extLst>
                  <a:ext uri="{0D108BD9-81ED-4DB2-BD59-A6C34878D82A}">
                    <a16:rowId xmlns:a16="http://schemas.microsoft.com/office/drawing/2014/main" val="401235324"/>
                  </a:ext>
                </a:extLst>
              </a:tr>
            </a:tbl>
          </a:graphicData>
        </a:graphic>
      </p:graphicFrame>
    </p:spTree>
    <p:extLst>
      <p:ext uri="{BB962C8B-B14F-4D97-AF65-F5344CB8AC3E}">
        <p14:creationId xmlns:p14="http://schemas.microsoft.com/office/powerpoint/2010/main" val="174188427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C0FAE-097D-2D49-C1AA-2CF10B1BCA79}"/>
              </a:ext>
            </a:extLst>
          </p:cNvPr>
          <p:cNvSpPr>
            <a:spLocks noGrp="1"/>
          </p:cNvSpPr>
          <p:nvPr>
            <p:ph type="title"/>
          </p:nvPr>
        </p:nvSpPr>
        <p:spPr/>
        <p:txBody>
          <a:bodyPr/>
          <a:lstStyle/>
          <a:p>
            <a:pPr algn="ctr"/>
            <a:r>
              <a:rPr lang="hr-HR" dirty="0"/>
              <a:t>Primici uzdržavanih članova obitelji </a:t>
            </a:r>
          </a:p>
        </p:txBody>
      </p:sp>
      <p:sp>
        <p:nvSpPr>
          <p:cNvPr id="3" name="Content Placeholder 2">
            <a:extLst>
              <a:ext uri="{FF2B5EF4-FFF2-40B4-BE49-F238E27FC236}">
                <a16:creationId xmlns:a16="http://schemas.microsoft.com/office/drawing/2014/main" id="{7192F23E-A448-20E0-8A3A-4BAB3C0C9D88}"/>
              </a:ext>
            </a:extLst>
          </p:cNvPr>
          <p:cNvSpPr>
            <a:spLocks noGrp="1"/>
          </p:cNvSpPr>
          <p:nvPr>
            <p:ph idx="1"/>
          </p:nvPr>
        </p:nvSpPr>
        <p:spPr>
          <a:xfrm>
            <a:off x="457200" y="1700808"/>
            <a:ext cx="8229600" cy="4776192"/>
          </a:xfrm>
        </p:spPr>
        <p:txBody>
          <a:bodyPr/>
          <a:lstStyle/>
          <a:p>
            <a:r>
              <a:rPr lang="hr-HR" dirty="0"/>
              <a:t>prag godišnjih primitaka od 15.000,00 kn koje mogu ostvariti uzdržavana djeca i drugi uzdržavani članovi, povećava se na </a:t>
            </a:r>
            <a:r>
              <a:rPr lang="hr-HR" b="1" dirty="0"/>
              <a:t>24.000,00 kn</a:t>
            </a:r>
          </a:p>
          <a:p>
            <a:r>
              <a:rPr lang="hr-HR" dirty="0"/>
              <a:t>primjenjivati će se za 2022. godinu</a:t>
            </a:r>
          </a:p>
          <a:p>
            <a:endParaRPr lang="hr-HR" dirty="0"/>
          </a:p>
          <a:p>
            <a:r>
              <a:rPr lang="hr-HR" dirty="0"/>
              <a:t>Prag godišnjih primitaka u eurima: šesterostruki iznos osnovnog osobnog odbitka:</a:t>
            </a:r>
          </a:p>
          <a:p>
            <a:pPr marL="0" indent="271463">
              <a:buNone/>
            </a:pPr>
            <a:r>
              <a:rPr lang="hr-HR" dirty="0"/>
              <a:t>6 x 530,89 = </a:t>
            </a:r>
            <a:r>
              <a:rPr lang="hr-HR" b="1" dirty="0"/>
              <a:t>3.185,34 eura</a:t>
            </a:r>
          </a:p>
        </p:txBody>
      </p:sp>
    </p:spTree>
    <p:extLst>
      <p:ext uri="{BB962C8B-B14F-4D97-AF65-F5344CB8AC3E}">
        <p14:creationId xmlns:p14="http://schemas.microsoft.com/office/powerpoint/2010/main" val="187727171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7198-D529-B1E9-BF0A-482D34D714CA}"/>
              </a:ext>
            </a:extLst>
          </p:cNvPr>
          <p:cNvSpPr>
            <a:spLocks noGrp="1"/>
          </p:cNvSpPr>
          <p:nvPr>
            <p:ph type="title"/>
          </p:nvPr>
        </p:nvSpPr>
        <p:spPr/>
        <p:txBody>
          <a:bodyPr/>
          <a:lstStyle/>
          <a:p>
            <a:pPr algn="ctr"/>
            <a:r>
              <a:rPr lang="hr-HR" dirty="0"/>
              <a:t>Božićnica, regres i da</a:t>
            </a:r>
          </a:p>
        </p:txBody>
      </p:sp>
      <p:sp>
        <p:nvSpPr>
          <p:cNvPr id="3" name="Content Placeholder 2">
            <a:extLst>
              <a:ext uri="{FF2B5EF4-FFF2-40B4-BE49-F238E27FC236}">
                <a16:creationId xmlns:a16="http://schemas.microsoft.com/office/drawing/2014/main" id="{C6CF5EE7-D33A-2910-D787-048A4B646C95}"/>
              </a:ext>
            </a:extLst>
          </p:cNvPr>
          <p:cNvSpPr>
            <a:spLocks noGrp="1"/>
          </p:cNvSpPr>
          <p:nvPr>
            <p:ph idx="1"/>
          </p:nvPr>
        </p:nvSpPr>
        <p:spPr>
          <a:xfrm>
            <a:off x="457200" y="1628800"/>
            <a:ext cx="8229600" cy="4848200"/>
          </a:xfrm>
        </p:spPr>
        <p:txBody>
          <a:bodyPr/>
          <a:lstStyle/>
          <a:p>
            <a:r>
              <a:rPr lang="hr-HR" dirty="0"/>
              <a:t>Božićnica:</a:t>
            </a:r>
          </a:p>
          <a:p>
            <a:pPr marL="992188" indent="-279400">
              <a:buFont typeface="Wingdings" panose="05000000000000000000" pitchFamily="2" charset="2"/>
              <a:buChar char="Ø"/>
            </a:pPr>
            <a:r>
              <a:rPr lang="hr-HR" dirty="0"/>
              <a:t> za 2022. – </a:t>
            </a:r>
            <a:r>
              <a:rPr lang="hr-HR" b="1" dirty="0"/>
              <a:t>1.750,00 kn</a:t>
            </a:r>
          </a:p>
          <a:p>
            <a:pPr marL="992188" indent="-279400">
              <a:buFont typeface="Wingdings" panose="05000000000000000000" pitchFamily="2" charset="2"/>
              <a:buChar char="Ø"/>
            </a:pPr>
            <a:r>
              <a:rPr lang="hr-HR" b="1" dirty="0"/>
              <a:t> </a:t>
            </a:r>
            <a:r>
              <a:rPr lang="hr-HR" dirty="0"/>
              <a:t>za 2023 - </a:t>
            </a:r>
            <a:r>
              <a:rPr lang="hr-HR" b="1" i="0" dirty="0">
                <a:effectLst/>
                <a:latin typeface="Minion Pro Cond"/>
              </a:rPr>
              <a:t>232,27 eura</a:t>
            </a:r>
            <a:endParaRPr lang="hr-HR" b="1" dirty="0"/>
          </a:p>
          <a:p>
            <a:pPr marL="0" indent="0">
              <a:buNone/>
            </a:pPr>
            <a:endParaRPr lang="hr-HR" b="1" dirty="0"/>
          </a:p>
          <a:p>
            <a:r>
              <a:rPr lang="hr-HR" dirty="0"/>
              <a:t>Regres za 2023. – </a:t>
            </a:r>
            <a:r>
              <a:rPr lang="hr-HR" b="1" i="0" dirty="0">
                <a:effectLst/>
                <a:latin typeface="Minion Pro Cond"/>
              </a:rPr>
              <a:t>232,27 eura</a:t>
            </a:r>
            <a:endParaRPr lang="hr-HR" b="1" dirty="0"/>
          </a:p>
          <a:p>
            <a:endParaRPr lang="hr-HR" dirty="0"/>
          </a:p>
          <a:p>
            <a:r>
              <a:rPr lang="hr-HR" dirty="0"/>
              <a:t>Regres za 2022. – </a:t>
            </a:r>
            <a:r>
              <a:rPr lang="hr-HR" b="1" dirty="0"/>
              <a:t>1.500,00 kn </a:t>
            </a:r>
            <a:r>
              <a:rPr lang="hr-HR" dirty="0"/>
              <a:t>neovisno o tome što se određenim zaposlenicima isplaćuje nakon stupanja na snagu Dodatka I. TKU-u za javne službe</a:t>
            </a:r>
          </a:p>
        </p:txBody>
      </p:sp>
    </p:spTree>
    <p:extLst>
      <p:ext uri="{BB962C8B-B14F-4D97-AF65-F5344CB8AC3E}">
        <p14:creationId xmlns:p14="http://schemas.microsoft.com/office/powerpoint/2010/main" val="378889346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F9EB-9436-4DEF-A6D2-FC797F0EE913}"/>
              </a:ext>
            </a:extLst>
          </p:cNvPr>
          <p:cNvSpPr>
            <a:spLocks noGrp="1"/>
          </p:cNvSpPr>
          <p:nvPr>
            <p:ph type="title"/>
          </p:nvPr>
        </p:nvSpPr>
        <p:spPr>
          <a:xfrm>
            <a:off x="457200" y="533400"/>
            <a:ext cx="8229600" cy="1167408"/>
          </a:xfrm>
        </p:spPr>
        <p:txBody>
          <a:bodyPr>
            <a:normAutofit/>
          </a:bodyPr>
          <a:lstStyle/>
          <a:p>
            <a:pPr algn="ctr"/>
            <a:r>
              <a:rPr lang="hr-HR" dirty="0"/>
              <a:t>Tarifa poreza na dohodak u 2023. godini</a:t>
            </a:r>
          </a:p>
        </p:txBody>
      </p:sp>
      <p:sp>
        <p:nvSpPr>
          <p:cNvPr id="3" name="Content Placeholder 2">
            <a:extLst>
              <a:ext uri="{FF2B5EF4-FFF2-40B4-BE49-F238E27FC236}">
                <a16:creationId xmlns:a16="http://schemas.microsoft.com/office/drawing/2014/main" id="{2B1D0976-29A8-40AD-9318-87DDDB9AE229}"/>
              </a:ext>
            </a:extLst>
          </p:cNvPr>
          <p:cNvSpPr>
            <a:spLocks noGrp="1"/>
          </p:cNvSpPr>
          <p:nvPr>
            <p:ph idx="1"/>
          </p:nvPr>
        </p:nvSpPr>
        <p:spPr>
          <a:xfrm>
            <a:off x="436360" y="1700808"/>
            <a:ext cx="8280920" cy="4767560"/>
          </a:xfrm>
        </p:spPr>
        <p:txBody>
          <a:bodyPr/>
          <a:lstStyle/>
          <a:p>
            <a:endParaRPr lang="hr-HR" sz="2200" dirty="0"/>
          </a:p>
        </p:txBody>
      </p:sp>
      <p:graphicFrame>
        <p:nvGraphicFramePr>
          <p:cNvPr id="4" name="Table 4">
            <a:extLst>
              <a:ext uri="{FF2B5EF4-FFF2-40B4-BE49-F238E27FC236}">
                <a16:creationId xmlns:a16="http://schemas.microsoft.com/office/drawing/2014/main" id="{8D6E2A81-A88A-49E7-9929-9D3C11C69631}"/>
              </a:ext>
            </a:extLst>
          </p:cNvPr>
          <p:cNvGraphicFramePr>
            <a:graphicFrameLocks noGrp="1"/>
          </p:cNvGraphicFramePr>
          <p:nvPr/>
        </p:nvGraphicFramePr>
        <p:xfrm>
          <a:off x="755576" y="2060848"/>
          <a:ext cx="7931224" cy="2865839"/>
        </p:xfrm>
        <a:graphic>
          <a:graphicData uri="http://schemas.openxmlformats.org/drawingml/2006/table">
            <a:tbl>
              <a:tblPr firstRow="1" bandRow="1">
                <a:tableStyleId>{5940675A-B579-460E-94D1-54222C63F5DA}</a:tableStyleId>
              </a:tblPr>
              <a:tblGrid>
                <a:gridCol w="2016224">
                  <a:extLst>
                    <a:ext uri="{9D8B030D-6E8A-4147-A177-3AD203B41FA5}">
                      <a16:colId xmlns:a16="http://schemas.microsoft.com/office/drawing/2014/main" val="990714152"/>
                    </a:ext>
                  </a:extLst>
                </a:gridCol>
                <a:gridCol w="3024336">
                  <a:extLst>
                    <a:ext uri="{9D8B030D-6E8A-4147-A177-3AD203B41FA5}">
                      <a16:colId xmlns:a16="http://schemas.microsoft.com/office/drawing/2014/main" val="4052154053"/>
                    </a:ext>
                  </a:extLst>
                </a:gridCol>
                <a:gridCol w="2890664">
                  <a:extLst>
                    <a:ext uri="{9D8B030D-6E8A-4147-A177-3AD203B41FA5}">
                      <a16:colId xmlns:a16="http://schemas.microsoft.com/office/drawing/2014/main" val="1767340074"/>
                    </a:ext>
                  </a:extLst>
                </a:gridCol>
              </a:tblGrid>
              <a:tr h="936104">
                <a:tc rowSpan="2">
                  <a:txBody>
                    <a:bodyPr/>
                    <a:lstStyle/>
                    <a:p>
                      <a:pPr algn="ctr"/>
                      <a:r>
                        <a:rPr lang="hr-HR" sz="2400" dirty="0"/>
                        <a:t>Stope poreza na dohodak</a:t>
                      </a:r>
                    </a:p>
                  </a:txBody>
                  <a:tcPr anchor="ctr"/>
                </a:tc>
                <a:tc gridSpan="2">
                  <a:txBody>
                    <a:bodyPr/>
                    <a:lstStyle/>
                    <a:p>
                      <a:pPr algn="ctr"/>
                      <a:r>
                        <a:rPr lang="hr-HR" sz="2400" dirty="0"/>
                        <a:t>Porezna osnovica u eurima</a:t>
                      </a:r>
                    </a:p>
                  </a:txBody>
                  <a:tcPr anchor="ctr"/>
                </a:tc>
                <a:tc hMerge="1">
                  <a:txBody>
                    <a:bodyPr/>
                    <a:lstStyle/>
                    <a:p>
                      <a:endParaRPr lang="hr-HR" dirty="0"/>
                    </a:p>
                  </a:txBody>
                  <a:tcPr/>
                </a:tc>
                <a:extLst>
                  <a:ext uri="{0D108BD9-81ED-4DB2-BD59-A6C34878D82A}">
                    <a16:rowId xmlns:a16="http://schemas.microsoft.com/office/drawing/2014/main" val="2244922950"/>
                  </a:ext>
                </a:extLst>
              </a:tr>
              <a:tr h="426079">
                <a:tc vMerge="1">
                  <a:txBody>
                    <a:bodyPr/>
                    <a:lstStyle/>
                    <a:p>
                      <a:endParaRPr lang="hr-H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2400" dirty="0"/>
                        <a:t>Mjesečna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2400" dirty="0"/>
                        <a:t>Godišnja</a:t>
                      </a:r>
                    </a:p>
                  </a:txBody>
                  <a:tcPr anchor="ctr"/>
                </a:tc>
                <a:extLst>
                  <a:ext uri="{0D108BD9-81ED-4DB2-BD59-A6C34878D82A}">
                    <a16:rowId xmlns:a16="http://schemas.microsoft.com/office/drawing/2014/main" val="2734033094"/>
                  </a:ext>
                </a:extLst>
              </a:tr>
              <a:tr h="707776">
                <a:tc>
                  <a:txBody>
                    <a:bodyPr/>
                    <a:lstStyle/>
                    <a:p>
                      <a:pPr algn="ctr"/>
                      <a:r>
                        <a:rPr lang="hr-HR" sz="2400" b="1" dirty="0"/>
                        <a:t>20%</a:t>
                      </a:r>
                    </a:p>
                  </a:txBody>
                  <a:tcPr anchor="ctr"/>
                </a:tc>
                <a:tc>
                  <a:txBody>
                    <a:bodyPr/>
                    <a:lstStyle/>
                    <a:p>
                      <a:pPr algn="ctr"/>
                      <a:r>
                        <a:rPr lang="hr-HR" sz="2400" dirty="0"/>
                        <a:t>do 3.981,69 </a:t>
                      </a:r>
                    </a:p>
                  </a:txBody>
                  <a:tcPr anchor="ctr"/>
                </a:tc>
                <a:tc>
                  <a:txBody>
                    <a:bodyPr/>
                    <a:lstStyle/>
                    <a:p>
                      <a:pPr algn="ctr"/>
                      <a:r>
                        <a:rPr lang="hr-HR" sz="2400" dirty="0"/>
                        <a:t>do 47.780,28 </a:t>
                      </a:r>
                    </a:p>
                  </a:txBody>
                  <a:tcPr anchor="ctr"/>
                </a:tc>
                <a:extLst>
                  <a:ext uri="{0D108BD9-81ED-4DB2-BD59-A6C34878D82A}">
                    <a16:rowId xmlns:a16="http://schemas.microsoft.com/office/drawing/2014/main" val="3390829104"/>
                  </a:ext>
                </a:extLst>
              </a:tr>
              <a:tr h="764759">
                <a:tc>
                  <a:txBody>
                    <a:bodyPr/>
                    <a:lstStyle/>
                    <a:p>
                      <a:pPr algn="ctr"/>
                      <a:r>
                        <a:rPr lang="hr-HR" sz="2400" b="1" dirty="0"/>
                        <a:t>30%</a:t>
                      </a:r>
                    </a:p>
                  </a:txBody>
                  <a:tcPr anchor="ctr"/>
                </a:tc>
                <a:tc>
                  <a:txBody>
                    <a:bodyPr/>
                    <a:lstStyle/>
                    <a:p>
                      <a:pPr algn="ctr"/>
                      <a:r>
                        <a:rPr lang="hr-HR" sz="2400" dirty="0"/>
                        <a:t>preko 3.981,69 </a:t>
                      </a:r>
                    </a:p>
                  </a:txBody>
                  <a:tcPr anchor="ctr"/>
                </a:tc>
                <a:tc>
                  <a:txBody>
                    <a:bodyPr/>
                    <a:lstStyle/>
                    <a:p>
                      <a:pPr algn="ctr"/>
                      <a:r>
                        <a:rPr lang="hr-HR" sz="2400" dirty="0"/>
                        <a:t>preko 47.780,28 </a:t>
                      </a:r>
                    </a:p>
                  </a:txBody>
                  <a:tcPr anchor="ctr"/>
                </a:tc>
                <a:extLst>
                  <a:ext uri="{0D108BD9-81ED-4DB2-BD59-A6C34878D82A}">
                    <a16:rowId xmlns:a16="http://schemas.microsoft.com/office/drawing/2014/main" val="390161271"/>
                  </a:ext>
                </a:extLst>
              </a:tr>
            </a:tbl>
          </a:graphicData>
        </a:graphic>
      </p:graphicFrame>
    </p:spTree>
    <p:extLst>
      <p:ext uri="{BB962C8B-B14F-4D97-AF65-F5344CB8AC3E}">
        <p14:creationId xmlns:p14="http://schemas.microsoft.com/office/powerpoint/2010/main" val="281779376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9FDFF-21C1-D881-BF5C-49CFE467D498}"/>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43CB13E0-2BF0-C0FD-8849-5B5D4F429E0F}"/>
              </a:ext>
            </a:extLst>
          </p:cNvPr>
          <p:cNvSpPr>
            <a:spLocks noGrp="1"/>
          </p:cNvSpPr>
          <p:nvPr>
            <p:ph idx="1"/>
          </p:nvPr>
        </p:nvSpPr>
        <p:spPr/>
        <p:txBody>
          <a:bodyPr>
            <a:normAutofit/>
          </a:bodyPr>
          <a:lstStyle/>
          <a:p>
            <a:pPr marL="0" indent="0" algn="ctr">
              <a:buNone/>
            </a:pPr>
            <a:endParaRPr lang="hr-HR" sz="4400" dirty="0"/>
          </a:p>
          <a:p>
            <a:pPr marL="0" indent="0" algn="ctr">
              <a:buNone/>
            </a:pPr>
            <a:r>
              <a:rPr lang="hr-HR" sz="4400" dirty="0"/>
              <a:t>PRIPREME ZA OBRAČUN I ISPLATU PLAĆE U EURIMA</a:t>
            </a:r>
          </a:p>
        </p:txBody>
      </p:sp>
    </p:spTree>
    <p:extLst>
      <p:ext uri="{BB962C8B-B14F-4D97-AF65-F5344CB8AC3E}">
        <p14:creationId xmlns:p14="http://schemas.microsoft.com/office/powerpoint/2010/main" val="235267110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D174-8717-58D6-9B66-AF280A1C7949}"/>
              </a:ext>
            </a:extLst>
          </p:cNvPr>
          <p:cNvSpPr>
            <a:spLocks noGrp="1"/>
          </p:cNvSpPr>
          <p:nvPr>
            <p:ph type="title"/>
          </p:nvPr>
        </p:nvSpPr>
        <p:spPr/>
        <p:txBody>
          <a:bodyPr>
            <a:normAutofit fontScale="90000"/>
          </a:bodyPr>
          <a:lstStyle/>
          <a:p>
            <a:pPr algn="ctr"/>
            <a:r>
              <a:rPr lang="hr-HR" dirty="0"/>
              <a:t>Uvođenje eura i primjena propisa radnog, poreznog  i socijalnog zakonodavstva</a:t>
            </a:r>
          </a:p>
        </p:txBody>
      </p:sp>
      <p:sp>
        <p:nvSpPr>
          <p:cNvPr id="3" name="Content Placeholder 2">
            <a:extLst>
              <a:ext uri="{FF2B5EF4-FFF2-40B4-BE49-F238E27FC236}">
                <a16:creationId xmlns:a16="http://schemas.microsoft.com/office/drawing/2014/main" id="{B5FC6376-4C0E-DB5B-2329-1505E7B5D9DF}"/>
              </a:ext>
            </a:extLst>
          </p:cNvPr>
          <p:cNvSpPr>
            <a:spLocks noGrp="1"/>
          </p:cNvSpPr>
          <p:nvPr>
            <p:ph idx="1"/>
          </p:nvPr>
        </p:nvSpPr>
        <p:spPr>
          <a:xfrm>
            <a:off x="457200" y="1844824"/>
            <a:ext cx="8229600" cy="4632176"/>
          </a:xfrm>
        </p:spPr>
        <p:txBody>
          <a:bodyPr>
            <a:normAutofit lnSpcReduction="10000"/>
          </a:bodyPr>
          <a:lstStyle/>
          <a:p>
            <a:r>
              <a:rPr lang="hr-HR" dirty="0"/>
              <a:t>Promjena službene valute RH ne anulira i ni na koji način ne utječe na obvezu primjene važećih:</a:t>
            </a:r>
          </a:p>
          <a:p>
            <a:pPr marL="1524000" indent="-536575">
              <a:buFont typeface="Wingdings" panose="05000000000000000000" pitchFamily="2" charset="2"/>
              <a:buChar char="ü"/>
            </a:pPr>
            <a:r>
              <a:rPr lang="hr-HR" dirty="0"/>
              <a:t>izvora radnog prava</a:t>
            </a:r>
          </a:p>
          <a:p>
            <a:pPr marL="1524000" indent="-536575">
              <a:buFont typeface="Wingdings" panose="05000000000000000000" pitchFamily="2" charset="2"/>
              <a:buChar char="ü"/>
            </a:pPr>
            <a:r>
              <a:rPr lang="hr-HR" dirty="0"/>
              <a:t>poreznog zakonodavstva </a:t>
            </a:r>
          </a:p>
          <a:p>
            <a:pPr marL="1524000" indent="-536575">
              <a:buFont typeface="Wingdings" panose="05000000000000000000" pitchFamily="2" charset="2"/>
              <a:buChar char="ü"/>
            </a:pPr>
            <a:r>
              <a:rPr lang="hr-HR" dirty="0"/>
              <a:t>socijalnog zakonodavstva</a:t>
            </a:r>
          </a:p>
          <a:p>
            <a:r>
              <a:rPr lang="hr-HR" dirty="0"/>
              <a:t>Zakon o uvođenju eura kao službene valute RH (Nar. nov., br. 57/22.) uvodi neke </a:t>
            </a:r>
            <a:r>
              <a:rPr lang="hr-HR" b="1" dirty="0"/>
              <a:t>dodatne obveze </a:t>
            </a:r>
            <a:r>
              <a:rPr lang="hr-HR" dirty="0"/>
              <a:t>poslodavaca, kao privremene radnje vezane uz ostvarivanje načela propisanih tim Zakonom</a:t>
            </a:r>
          </a:p>
          <a:p>
            <a:pPr marL="987425" indent="-450850">
              <a:buFont typeface="Wingdings" panose="05000000000000000000" pitchFamily="2" charset="2"/>
              <a:buChar char="Ø"/>
            </a:pPr>
            <a:r>
              <a:rPr lang="hr-HR" dirty="0"/>
              <a:t>realizacija tih dodatnih obveza ni na koji način ne umanjuje prava i obveze radnika i poslodavca uređene drugim propisima</a:t>
            </a:r>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a:p>
            <a:endParaRPr lang="hr-HR" dirty="0"/>
          </a:p>
        </p:txBody>
      </p:sp>
    </p:spTree>
    <p:extLst>
      <p:ext uri="{BB962C8B-B14F-4D97-AF65-F5344CB8AC3E}">
        <p14:creationId xmlns:p14="http://schemas.microsoft.com/office/powerpoint/2010/main" val="127535419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955A8-8902-426B-8D1B-B8BE541B0773}"/>
              </a:ext>
            </a:extLst>
          </p:cNvPr>
          <p:cNvSpPr>
            <a:spLocks noGrp="1"/>
          </p:cNvSpPr>
          <p:nvPr>
            <p:ph type="title"/>
          </p:nvPr>
        </p:nvSpPr>
        <p:spPr>
          <a:xfrm>
            <a:off x="457200" y="533400"/>
            <a:ext cx="8229600" cy="1239416"/>
          </a:xfrm>
        </p:spPr>
        <p:txBody>
          <a:bodyPr>
            <a:normAutofit/>
          </a:bodyPr>
          <a:lstStyle/>
          <a:p>
            <a:pPr algn="ctr"/>
            <a:r>
              <a:rPr lang="hr-HR" sz="3600" dirty="0"/>
              <a:t>Novčana prava radnika zatečena na dan uvođenja eura</a:t>
            </a:r>
          </a:p>
        </p:txBody>
      </p:sp>
      <p:sp>
        <p:nvSpPr>
          <p:cNvPr id="3" name="Content Placeholder 2">
            <a:extLst>
              <a:ext uri="{FF2B5EF4-FFF2-40B4-BE49-F238E27FC236}">
                <a16:creationId xmlns:a16="http://schemas.microsoft.com/office/drawing/2014/main" id="{FB905677-9975-4746-9748-CA8FDCBC9382}"/>
              </a:ext>
            </a:extLst>
          </p:cNvPr>
          <p:cNvSpPr>
            <a:spLocks noGrp="1"/>
          </p:cNvSpPr>
          <p:nvPr>
            <p:ph idx="1"/>
          </p:nvPr>
        </p:nvSpPr>
        <p:spPr>
          <a:xfrm>
            <a:off x="457200" y="1772816"/>
            <a:ext cx="8229600" cy="4704184"/>
          </a:xfrm>
        </p:spPr>
        <p:txBody>
          <a:bodyPr/>
          <a:lstStyle/>
          <a:p>
            <a:pPr marL="0" indent="0" algn="ctr">
              <a:buNone/>
            </a:pPr>
            <a:r>
              <a:rPr lang="hr-HR" i="1" dirty="0"/>
              <a:t>Načelo neprekidnosti pravnih instrumenata:</a:t>
            </a:r>
          </a:p>
          <a:p>
            <a:r>
              <a:rPr lang="hr-HR" dirty="0"/>
              <a:t>Sva novčana prava radnika ugovorena odnosno određena u izvorima radnog prava koji obvezuju poslodavca:</a:t>
            </a:r>
          </a:p>
          <a:p>
            <a:pPr marL="987425" indent="-363538">
              <a:buFont typeface="Wingdings" panose="05000000000000000000" pitchFamily="2" charset="2"/>
              <a:buChar char="ü"/>
            </a:pPr>
            <a:r>
              <a:rPr lang="hr-HR" dirty="0"/>
              <a:t>kolektivni ugovor</a:t>
            </a:r>
          </a:p>
          <a:p>
            <a:pPr marL="987425" indent="-363538">
              <a:buFont typeface="Wingdings" panose="05000000000000000000" pitchFamily="2" charset="2"/>
              <a:buChar char="ü"/>
            </a:pPr>
            <a:r>
              <a:rPr lang="hr-HR" dirty="0"/>
              <a:t>pravilnik o radu </a:t>
            </a:r>
          </a:p>
          <a:p>
            <a:pPr marL="987425" indent="-363538">
              <a:buFont typeface="Wingdings" panose="05000000000000000000" pitchFamily="2" charset="2"/>
              <a:buChar char="ü"/>
            </a:pPr>
            <a:r>
              <a:rPr lang="hr-HR" dirty="0"/>
              <a:t>ugovor o radu</a:t>
            </a:r>
          </a:p>
          <a:p>
            <a:pPr marL="0" indent="0">
              <a:buNone/>
            </a:pPr>
            <a:r>
              <a:rPr lang="hr-HR" dirty="0"/>
              <a:t>na dan </a:t>
            </a:r>
            <a:r>
              <a:rPr lang="hr-HR" b="1" dirty="0"/>
              <a:t>1. siječnja 2023. </a:t>
            </a:r>
            <a:r>
              <a:rPr lang="hr-HR" dirty="0"/>
              <a:t>pretvaraju se u euro po propisanom konverzijskom tečaju</a:t>
            </a:r>
          </a:p>
          <a:p>
            <a:r>
              <a:rPr lang="hr-HR" dirty="0"/>
              <a:t>Tečaj kuna-euro: 1 euro = 7,53450 kn </a:t>
            </a:r>
          </a:p>
          <a:p>
            <a:r>
              <a:rPr lang="hr-HR" dirty="0"/>
              <a:t>Iznosi nakon preračunavanja – zaokruživanje na dvije decimale</a:t>
            </a:r>
          </a:p>
          <a:p>
            <a:pPr marL="0" indent="0">
              <a:buNone/>
            </a:pPr>
            <a:endParaRPr lang="hr-HR" dirty="0"/>
          </a:p>
        </p:txBody>
      </p:sp>
    </p:spTree>
    <p:extLst>
      <p:ext uri="{BB962C8B-B14F-4D97-AF65-F5344CB8AC3E}">
        <p14:creationId xmlns:p14="http://schemas.microsoft.com/office/powerpoint/2010/main" val="229912281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F0708-5BFC-C43F-3056-025978A1487E}"/>
              </a:ext>
            </a:extLst>
          </p:cNvPr>
          <p:cNvSpPr>
            <a:spLocks noGrp="1"/>
          </p:cNvSpPr>
          <p:nvPr>
            <p:ph type="title"/>
          </p:nvPr>
        </p:nvSpPr>
        <p:spPr>
          <a:xfrm>
            <a:off x="457200" y="533400"/>
            <a:ext cx="8229600" cy="1167408"/>
          </a:xfrm>
        </p:spPr>
        <p:txBody>
          <a:bodyPr>
            <a:normAutofit/>
          </a:bodyPr>
          <a:lstStyle/>
          <a:p>
            <a:pPr algn="ctr"/>
            <a:r>
              <a:rPr lang="hr-HR" dirty="0"/>
              <a:t>Datumi relevantni za radnike i poslodavce</a:t>
            </a:r>
          </a:p>
        </p:txBody>
      </p:sp>
      <p:graphicFrame>
        <p:nvGraphicFramePr>
          <p:cNvPr id="4" name="Table 4">
            <a:extLst>
              <a:ext uri="{FF2B5EF4-FFF2-40B4-BE49-F238E27FC236}">
                <a16:creationId xmlns:a16="http://schemas.microsoft.com/office/drawing/2014/main" id="{F87C3D0B-6EDB-A628-C1A5-CAA6691DC274}"/>
              </a:ext>
            </a:extLst>
          </p:cNvPr>
          <p:cNvGraphicFramePr>
            <a:graphicFrameLocks noGrp="1"/>
          </p:cNvGraphicFramePr>
          <p:nvPr>
            <p:ph idx="1"/>
          </p:nvPr>
        </p:nvGraphicFramePr>
        <p:xfrm>
          <a:off x="323528" y="1988840"/>
          <a:ext cx="8568952" cy="4032448"/>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668720469"/>
                    </a:ext>
                  </a:extLst>
                </a:gridCol>
                <a:gridCol w="1344148">
                  <a:extLst>
                    <a:ext uri="{9D8B030D-6E8A-4147-A177-3AD203B41FA5}">
                      <a16:colId xmlns:a16="http://schemas.microsoft.com/office/drawing/2014/main" val="1209217410"/>
                    </a:ext>
                  </a:extLst>
                </a:gridCol>
                <a:gridCol w="1428159">
                  <a:extLst>
                    <a:ext uri="{9D8B030D-6E8A-4147-A177-3AD203B41FA5}">
                      <a16:colId xmlns:a16="http://schemas.microsoft.com/office/drawing/2014/main" val="3386461167"/>
                    </a:ext>
                  </a:extLst>
                </a:gridCol>
                <a:gridCol w="1428159">
                  <a:extLst>
                    <a:ext uri="{9D8B030D-6E8A-4147-A177-3AD203B41FA5}">
                      <a16:colId xmlns:a16="http://schemas.microsoft.com/office/drawing/2014/main" val="482432632"/>
                    </a:ext>
                  </a:extLst>
                </a:gridCol>
                <a:gridCol w="1428159">
                  <a:extLst>
                    <a:ext uri="{9D8B030D-6E8A-4147-A177-3AD203B41FA5}">
                      <a16:colId xmlns:a16="http://schemas.microsoft.com/office/drawing/2014/main" val="2194581209"/>
                    </a:ext>
                  </a:extLst>
                </a:gridCol>
                <a:gridCol w="1428159">
                  <a:extLst>
                    <a:ext uri="{9D8B030D-6E8A-4147-A177-3AD203B41FA5}">
                      <a16:colId xmlns:a16="http://schemas.microsoft.com/office/drawing/2014/main" val="450605689"/>
                    </a:ext>
                  </a:extLst>
                </a:gridCol>
              </a:tblGrid>
              <a:tr h="807675">
                <a:tc>
                  <a:txBody>
                    <a:bodyPr/>
                    <a:lstStyle/>
                    <a:p>
                      <a:endParaRPr lang="hr-H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lang="hr-HR" b="1" dirty="0"/>
                        <a:t>5. rujna 2022.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hr-HR" b="1" dirty="0"/>
                        <a:t>31. prosinca 2022.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lang="hr-HR" b="1" dirty="0"/>
                        <a:t>1. siječnja 2023.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hr-HR" b="1" dirty="0"/>
                        <a:t>14. siječnja 2023.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hr-HR" b="1" dirty="0"/>
                        <a:t>31. siječnja 2023.</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87579435"/>
                  </a:ext>
                </a:extLst>
              </a:tr>
              <a:tr h="705419">
                <a:tc>
                  <a:txBody>
                    <a:bodyPr/>
                    <a:lstStyle/>
                    <a:p>
                      <a:pPr algn="ctr"/>
                      <a:r>
                        <a:rPr lang="hr-HR" b="1" dirty="0"/>
                        <a:t>ISPLATE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ctr"/>
                      <a:r>
                        <a:rPr lang="hr-HR" dirty="0"/>
                        <a:t>Kuna</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00"/>
                    </a:solidFill>
                  </a:tcPr>
                </a:tc>
                <a:tc hMerge="1">
                  <a:txBody>
                    <a:bodyPr/>
                    <a:lstStyle/>
                    <a:p>
                      <a:endParaRPr lang="hr-HR" dirty="0"/>
                    </a:p>
                  </a:txBody>
                  <a:tcPr/>
                </a:tc>
                <a:tc gridSpan="3">
                  <a:txBody>
                    <a:bodyPr/>
                    <a:lstStyle/>
                    <a:p>
                      <a:pPr algn="ctr"/>
                      <a:r>
                        <a:rPr lang="hr-HR" dirty="0"/>
                        <a:t>Euro</a:t>
                      </a: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60000"/>
                        <a:lumOff val="40000"/>
                      </a:schemeClr>
                    </a:solidFill>
                  </a:tcPr>
                </a:tc>
                <a:tc hMerge="1">
                  <a:txBody>
                    <a:bodyPr/>
                    <a:lstStyle/>
                    <a:p>
                      <a:endParaRPr lang="hr-HR" dirty="0"/>
                    </a:p>
                  </a:txBody>
                  <a:tcPr>
                    <a:lnL w="12700" cmpd="sng">
                      <a:noFill/>
                    </a:lnL>
                    <a:lnT w="12700" cmpd="sng">
                      <a:noFill/>
                    </a:lnT>
                  </a:tcPr>
                </a:tc>
                <a:tc hMerge="1">
                  <a:txBody>
                    <a:bodyPr/>
                    <a:lstStyle/>
                    <a:p>
                      <a:endParaRPr lang="hr-HR" dirty="0"/>
                    </a:p>
                  </a:txBody>
                  <a:tcPr>
                    <a:lnL w="12700" cmpd="sng">
                      <a:noFill/>
                    </a:lnL>
                    <a:lnT w="12700" cmpd="sng">
                      <a:noFill/>
                    </a:lnT>
                  </a:tcPr>
                </a:tc>
                <a:extLst>
                  <a:ext uri="{0D108BD9-81ED-4DB2-BD59-A6C34878D82A}">
                    <a16:rowId xmlns:a16="http://schemas.microsoft.com/office/drawing/2014/main" val="1925434673"/>
                  </a:ext>
                </a:extLst>
              </a:tr>
              <a:tr h="403097">
                <a:tc>
                  <a:txBody>
                    <a:bodyPr/>
                    <a:lstStyle/>
                    <a:p>
                      <a:pPr algn="ctr"/>
                      <a:endParaRPr lang="hr-H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endParaRPr lang="hr-H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hMerge="1">
                  <a:txBody>
                    <a:bodyPr/>
                    <a:lstStyle/>
                    <a:p>
                      <a:endParaRPr lang="hr-HR"/>
                    </a:p>
                  </a:txBody>
                  <a:tcPr/>
                </a:tc>
                <a:tc gridSpan="3">
                  <a:txBody>
                    <a:bodyPr/>
                    <a:lstStyle/>
                    <a:p>
                      <a:endParaRPr lang="hr-HR" dirty="0"/>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hMerge="1">
                  <a:txBody>
                    <a:bodyPr/>
                    <a:lstStyle/>
                    <a:p>
                      <a:endParaRPr lang="hr-HR"/>
                    </a:p>
                  </a:txBody>
                  <a:tcPr>
                    <a:lnL w="12700" cmpd="sng">
                      <a:noFill/>
                    </a:lnL>
                  </a:tcPr>
                </a:tc>
                <a:tc hMerge="1">
                  <a:txBody>
                    <a:bodyPr/>
                    <a:lstStyle/>
                    <a:p>
                      <a:endParaRPr lang="hr-HR"/>
                    </a:p>
                  </a:txBody>
                  <a:tcPr>
                    <a:lnL w="12700" cmpd="sng">
                      <a:noFill/>
                    </a:lnL>
                  </a:tcPr>
                </a:tc>
                <a:extLst>
                  <a:ext uri="{0D108BD9-81ED-4DB2-BD59-A6C34878D82A}">
                    <a16:rowId xmlns:a16="http://schemas.microsoft.com/office/drawing/2014/main" val="1430407731"/>
                  </a:ext>
                </a:extLst>
              </a:tr>
              <a:tr h="705419">
                <a:tc>
                  <a:txBody>
                    <a:bodyPr/>
                    <a:lstStyle/>
                    <a:p>
                      <a:pPr algn="ctr">
                        <a:tabLst/>
                      </a:pPr>
                      <a:r>
                        <a:rPr lang="hr-HR" b="1" dirty="0"/>
                        <a:t>DVOJNO ISKAZIVANJE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ctr"/>
                      <a:r>
                        <a:rPr lang="hr-HR" dirty="0"/>
                        <a:t>Kuna/euro</a:t>
                      </a: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0000"/>
                    </a:solidFill>
                  </a:tcPr>
                </a:tc>
                <a:tc hMerge="1">
                  <a:txBody>
                    <a:bodyPr/>
                    <a:lstStyle/>
                    <a:p>
                      <a:endParaRPr lang="hr-HR" dirty="0"/>
                    </a:p>
                  </a:txBody>
                  <a:tcPr/>
                </a:tc>
                <a:tc gridSpan="3">
                  <a:txBody>
                    <a:bodyPr/>
                    <a:lstStyle/>
                    <a:p>
                      <a:pPr algn="ctr"/>
                      <a:r>
                        <a:rPr lang="hr-HR" dirty="0"/>
                        <a:t>Euro/kuna</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F0000"/>
                    </a:solidFill>
                  </a:tcPr>
                </a:tc>
                <a:tc hMerge="1">
                  <a:txBody>
                    <a:bodyPr/>
                    <a:lstStyle/>
                    <a:p>
                      <a:endParaRPr lang="hr-HR" dirty="0"/>
                    </a:p>
                  </a:txBody>
                  <a:tcPr>
                    <a:lnL w="12700" cmpd="sng">
                      <a:noFill/>
                    </a:lnL>
                  </a:tcPr>
                </a:tc>
                <a:tc hMerge="1">
                  <a:txBody>
                    <a:bodyPr/>
                    <a:lstStyle/>
                    <a:p>
                      <a:endParaRPr lang="hr-HR" dirty="0"/>
                    </a:p>
                  </a:txBody>
                  <a:tcPr>
                    <a:lnL w="12700" cmpd="sng">
                      <a:noFill/>
                    </a:lnL>
                  </a:tcPr>
                </a:tc>
                <a:extLst>
                  <a:ext uri="{0D108BD9-81ED-4DB2-BD59-A6C34878D82A}">
                    <a16:rowId xmlns:a16="http://schemas.microsoft.com/office/drawing/2014/main" val="1416548706"/>
                  </a:ext>
                </a:extLst>
              </a:tr>
              <a:tr h="403097">
                <a:tc>
                  <a:txBody>
                    <a:bodyPr/>
                    <a:lstStyle/>
                    <a:p>
                      <a:pPr algn="ctr"/>
                      <a:endParaRPr lang="hr-H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5">
                  <a:txBody>
                    <a:bodyPr/>
                    <a:lstStyle/>
                    <a:p>
                      <a:endParaRPr lang="hr-HR" dirty="0"/>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hr-HR"/>
                    </a:p>
                  </a:txBody>
                  <a:tcPr/>
                </a:tc>
                <a:tc hMerge="1">
                  <a:txBody>
                    <a:bodyPr/>
                    <a:lstStyle/>
                    <a:p>
                      <a:endParaRPr lang="hr-HR"/>
                    </a:p>
                  </a:txBody>
                  <a:tcPr/>
                </a:tc>
                <a:tc hMerge="1">
                  <a:txBody>
                    <a:bodyPr/>
                    <a:lstStyle/>
                    <a:p>
                      <a:endParaRPr lang="hr-HR"/>
                    </a:p>
                  </a:txBody>
                  <a:tcPr>
                    <a:lnL w="12700" cmpd="sng">
                      <a:noFill/>
                    </a:lnL>
                  </a:tcPr>
                </a:tc>
                <a:tc hMerge="1">
                  <a:txBody>
                    <a:bodyPr/>
                    <a:lstStyle/>
                    <a:p>
                      <a:endParaRPr lang="hr-HR"/>
                    </a:p>
                  </a:txBody>
                  <a:tcPr>
                    <a:lnL w="12700" cmpd="sng">
                      <a:noFill/>
                    </a:lnL>
                  </a:tcPr>
                </a:tc>
                <a:extLst>
                  <a:ext uri="{0D108BD9-81ED-4DB2-BD59-A6C34878D82A}">
                    <a16:rowId xmlns:a16="http://schemas.microsoft.com/office/drawing/2014/main" val="2762238922"/>
                  </a:ext>
                </a:extLst>
              </a:tr>
              <a:tr h="1007741">
                <a:tc>
                  <a:txBody>
                    <a:bodyPr/>
                    <a:lstStyle/>
                    <a:p>
                      <a:pPr algn="ctr"/>
                      <a:r>
                        <a:rPr lang="hr-HR" dirty="0"/>
                        <a:t> </a:t>
                      </a:r>
                      <a:r>
                        <a:rPr lang="hr-HR" b="1" dirty="0"/>
                        <a:t>DVOJNI OPTJECAJ</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hr-H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hr-HR" dirty="0"/>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Isplate iz blagajne: euro</a:t>
                      </a:r>
                    </a:p>
                    <a:p>
                      <a:r>
                        <a:rPr lang="hr-HR" dirty="0"/>
                        <a:t>Uplate u blagajnu: kuna i euro</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solidFill>
                  </a:tcPr>
                </a:tc>
                <a:tc hMerge="1">
                  <a:txBody>
                    <a:bodyPr/>
                    <a:lstStyle/>
                    <a:p>
                      <a:endParaRPr lang="hr-HR" dirty="0"/>
                    </a:p>
                  </a:txBody>
                  <a:tcPr>
                    <a:lnL w="12700" cmpd="sng">
                      <a:noFill/>
                    </a:lnL>
                  </a:tcPr>
                </a:tc>
                <a:tc>
                  <a:txBody>
                    <a:bodyPr/>
                    <a:lstStyle/>
                    <a:p>
                      <a:endParaRPr lang="hr-H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2916970"/>
                  </a:ext>
                </a:extLst>
              </a:tr>
            </a:tbl>
          </a:graphicData>
        </a:graphic>
      </p:graphicFrame>
    </p:spTree>
    <p:extLst>
      <p:ext uri="{BB962C8B-B14F-4D97-AF65-F5344CB8AC3E}">
        <p14:creationId xmlns:p14="http://schemas.microsoft.com/office/powerpoint/2010/main" val="404362577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EAD9-2CC3-4528-8D28-CE512EC54741}"/>
              </a:ext>
            </a:extLst>
          </p:cNvPr>
          <p:cNvSpPr>
            <a:spLocks noGrp="1"/>
          </p:cNvSpPr>
          <p:nvPr>
            <p:ph type="title"/>
          </p:nvPr>
        </p:nvSpPr>
        <p:spPr>
          <a:xfrm>
            <a:off x="483705" y="548680"/>
            <a:ext cx="8229600" cy="990600"/>
          </a:xfrm>
        </p:spPr>
        <p:txBody>
          <a:bodyPr>
            <a:normAutofit fontScale="90000"/>
          </a:bodyPr>
          <a:lstStyle/>
          <a:p>
            <a:pPr algn="ctr"/>
            <a:r>
              <a:rPr lang="hr-HR" dirty="0"/>
              <a:t>Obračun plaće, naknade plaće i obračun otpremnine u razdoblju dvojnog iskazivanja</a:t>
            </a:r>
          </a:p>
        </p:txBody>
      </p:sp>
      <p:sp>
        <p:nvSpPr>
          <p:cNvPr id="3" name="Content Placeholder 2">
            <a:extLst>
              <a:ext uri="{FF2B5EF4-FFF2-40B4-BE49-F238E27FC236}">
                <a16:creationId xmlns:a16="http://schemas.microsoft.com/office/drawing/2014/main" id="{62C101B9-A9AC-4A8B-80BA-DF375BCF4722}"/>
              </a:ext>
            </a:extLst>
          </p:cNvPr>
          <p:cNvSpPr>
            <a:spLocks noGrp="1"/>
          </p:cNvSpPr>
          <p:nvPr>
            <p:ph idx="1"/>
          </p:nvPr>
        </p:nvSpPr>
        <p:spPr>
          <a:xfrm>
            <a:off x="457200" y="1916831"/>
            <a:ext cx="8229600" cy="4560169"/>
          </a:xfrm>
        </p:spPr>
        <p:txBody>
          <a:bodyPr>
            <a:normAutofit lnSpcReduction="10000"/>
          </a:bodyPr>
          <a:lstStyle/>
          <a:p>
            <a:r>
              <a:rPr lang="hr-HR" dirty="0"/>
              <a:t>U ispravama o isplaćenoj plaći (obrazac IP1) i isplaćenoj otpremnini (obrazac IO1) – obveza iskazivanja </a:t>
            </a:r>
            <a:r>
              <a:rPr lang="hr-HR" b="1" dirty="0"/>
              <a:t>iznosa koji se radniku isplaćuje na račun </a:t>
            </a:r>
            <a:r>
              <a:rPr lang="hr-HR" dirty="0"/>
              <a:t>u kunama i u eurima, </a:t>
            </a:r>
            <a:r>
              <a:rPr lang="hr-HR" b="1" dirty="0"/>
              <a:t>uz navođenje fiksnog tečaja konverzije</a:t>
            </a:r>
          </a:p>
          <a:p>
            <a:r>
              <a:rPr lang="hr-HR" dirty="0"/>
              <a:t>Razdoblje dvojnog iskazivanja: </a:t>
            </a:r>
          </a:p>
          <a:p>
            <a:pPr marL="0" indent="0" algn="ctr">
              <a:buNone/>
            </a:pPr>
            <a:r>
              <a:rPr lang="hr-HR" dirty="0">
                <a:solidFill>
                  <a:srgbClr val="FF0000"/>
                </a:solidFill>
              </a:rPr>
              <a:t>od 5. rujna 2022. do 31. prosinca 2023.</a:t>
            </a:r>
          </a:p>
          <a:p>
            <a:r>
              <a:rPr lang="hr-HR" dirty="0"/>
              <a:t>Ako se plaća isplaćuje na dva računa:</a:t>
            </a:r>
          </a:p>
          <a:p>
            <a:pPr marL="711200" indent="-449263">
              <a:buFont typeface="Wingdings" panose="05000000000000000000" pitchFamily="2" charset="2"/>
              <a:buChar char="ü"/>
            </a:pPr>
            <a:r>
              <a:rPr lang="hr-HR" dirty="0"/>
              <a:t>dio na tekući račun na kojemu se provodi ovrha na novčanim sredstvima </a:t>
            </a:r>
          </a:p>
          <a:p>
            <a:pPr marL="711200" indent="-449263">
              <a:buFont typeface="Wingdings" panose="05000000000000000000" pitchFamily="2" charset="2"/>
              <a:buChar char="ü"/>
            </a:pPr>
            <a:r>
              <a:rPr lang="hr-HR" dirty="0"/>
              <a:t>dio na zaštićeni račun</a:t>
            </a:r>
          </a:p>
          <a:p>
            <a:pPr marL="261937" indent="0">
              <a:buNone/>
            </a:pPr>
            <a:r>
              <a:rPr lang="hr-HR" dirty="0"/>
              <a:t>obveza dvojnog iskazivanja odnosi se na ukupni primitak koji se isplaćuje.</a:t>
            </a:r>
          </a:p>
        </p:txBody>
      </p:sp>
    </p:spTree>
    <p:extLst>
      <p:ext uri="{BB962C8B-B14F-4D97-AF65-F5344CB8AC3E}">
        <p14:creationId xmlns:p14="http://schemas.microsoft.com/office/powerpoint/2010/main" val="36921858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87AA0-993F-5BF7-170A-DA850E193C34}"/>
              </a:ext>
            </a:extLst>
          </p:cNvPr>
          <p:cNvSpPr>
            <a:spLocks noGrp="1"/>
          </p:cNvSpPr>
          <p:nvPr>
            <p:ph type="title"/>
          </p:nvPr>
        </p:nvSpPr>
        <p:spPr/>
        <p:txBody>
          <a:bodyPr>
            <a:normAutofit fontScale="90000"/>
          </a:bodyPr>
          <a:lstStyle/>
          <a:p>
            <a:pPr algn="ctr"/>
            <a:r>
              <a:rPr lang="hr-HR" dirty="0"/>
              <a:t>Ako se u isplatnoj listi iskazuju i neki drugi primici….</a:t>
            </a:r>
          </a:p>
        </p:txBody>
      </p:sp>
      <p:sp>
        <p:nvSpPr>
          <p:cNvPr id="3" name="Content Placeholder 2">
            <a:extLst>
              <a:ext uri="{FF2B5EF4-FFF2-40B4-BE49-F238E27FC236}">
                <a16:creationId xmlns:a16="http://schemas.microsoft.com/office/drawing/2014/main" id="{6268AB90-FF55-2C0B-05F4-27C8E2488920}"/>
              </a:ext>
            </a:extLst>
          </p:cNvPr>
          <p:cNvSpPr>
            <a:spLocks noGrp="1"/>
          </p:cNvSpPr>
          <p:nvPr>
            <p:ph idx="1"/>
          </p:nvPr>
        </p:nvSpPr>
        <p:spPr>
          <a:xfrm>
            <a:off x="457200" y="1700808"/>
            <a:ext cx="8229600" cy="4776192"/>
          </a:xfrm>
        </p:spPr>
        <p:txBody>
          <a:bodyPr>
            <a:normAutofit fontScale="92500" lnSpcReduction="10000"/>
          </a:bodyPr>
          <a:lstStyle/>
          <a:p>
            <a:pPr marL="0" indent="0">
              <a:buNone/>
            </a:pPr>
            <a:r>
              <a:rPr lang="hr-HR" dirty="0"/>
              <a:t>OSTALI PRIMICI, AKO SE ISKAZUJU U OBRASCU IP1, IAKO NJIHOVO ISKAZIVANJE U ISPLATNOJ LISTI NIJE OBVEZNO:</a:t>
            </a:r>
          </a:p>
          <a:p>
            <a:pPr marL="261938" indent="-261938"/>
            <a:r>
              <a:rPr lang="hr-HR" dirty="0"/>
              <a:t>Ako je na isplatnoj listi iskazana npr.</a:t>
            </a:r>
          </a:p>
          <a:p>
            <a:pPr marL="987425" indent="-363538">
              <a:buFontTx/>
              <a:buChar char="-"/>
            </a:pPr>
            <a:r>
              <a:rPr lang="hr-HR" dirty="0"/>
              <a:t>naknada za prijevoz</a:t>
            </a:r>
          </a:p>
          <a:p>
            <a:pPr marL="987425" indent="-363538">
              <a:buFontTx/>
              <a:buChar char="-"/>
            </a:pPr>
            <a:r>
              <a:rPr lang="hr-HR" dirty="0"/>
              <a:t>paušalna naknada za prehranu</a:t>
            </a:r>
          </a:p>
          <a:p>
            <a:pPr marL="987425" indent="-363538">
              <a:buFontTx/>
              <a:buChar char="-"/>
            </a:pPr>
            <a:r>
              <a:rPr lang="hr-HR" dirty="0"/>
              <a:t>nagrada za radne rezultate i dr.</a:t>
            </a:r>
          </a:p>
          <a:p>
            <a:pPr marL="536575" indent="-361950">
              <a:buNone/>
            </a:pPr>
            <a:r>
              <a:rPr lang="hr-HR" dirty="0"/>
              <a:t>treba ih iskazati </a:t>
            </a:r>
            <a:r>
              <a:rPr lang="hr-HR" b="1" dirty="0"/>
              <a:t>u dvije valute</a:t>
            </a:r>
            <a:r>
              <a:rPr lang="hr-HR" dirty="0"/>
              <a:t>, u kunama i u eurima.</a:t>
            </a:r>
          </a:p>
          <a:p>
            <a:pPr marL="0" indent="0">
              <a:buNone/>
              <a:tabLst>
                <a:tab pos="0" algn="l"/>
              </a:tabLst>
            </a:pPr>
            <a:r>
              <a:rPr lang="hr-HR" dirty="0"/>
              <a:t>PRAVILO: Iznosi primitaka koji se iskazuju na određenom dokumentu koji se uručuje radniku, u razdoblju dvojnog iskazivanja moraju biti navedeni u obje valute. </a:t>
            </a:r>
          </a:p>
          <a:p>
            <a:pPr marL="0" indent="0">
              <a:buNone/>
              <a:tabLst>
                <a:tab pos="0" algn="l"/>
              </a:tabLst>
            </a:pPr>
            <a:r>
              <a:rPr lang="hr-HR" dirty="0"/>
              <a:t>Dvojno iskazivanje je obvezno za </a:t>
            </a:r>
            <a:r>
              <a:rPr lang="hr-HR" b="1" dirty="0"/>
              <a:t>ukupnu svotu </a:t>
            </a:r>
            <a:r>
              <a:rPr lang="hr-HR" dirty="0"/>
              <a:t>koja se radniku isplaćuje na bankovni račun. Nije potrebno, ali nije ni zabranjeno svaki pojedinačni primitak dvojno iskazati.</a:t>
            </a:r>
          </a:p>
          <a:p>
            <a:pPr marL="536575" indent="-361950">
              <a:buNone/>
            </a:pPr>
            <a:endParaRPr lang="hr-HR" dirty="0"/>
          </a:p>
          <a:p>
            <a:pPr marL="261938" indent="-261938">
              <a:buNone/>
            </a:pPr>
            <a:endParaRPr lang="hr-HR" dirty="0"/>
          </a:p>
        </p:txBody>
      </p:sp>
    </p:spTree>
    <p:extLst>
      <p:ext uri="{BB962C8B-B14F-4D97-AF65-F5344CB8AC3E}">
        <p14:creationId xmlns:p14="http://schemas.microsoft.com/office/powerpoint/2010/main" val="396033801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9A88-CD44-13C7-19A1-518C0E2320E0}"/>
              </a:ext>
            </a:extLst>
          </p:cNvPr>
          <p:cNvSpPr>
            <a:spLocks noGrp="1"/>
          </p:cNvSpPr>
          <p:nvPr>
            <p:ph type="title"/>
          </p:nvPr>
        </p:nvSpPr>
        <p:spPr/>
        <p:txBody>
          <a:bodyPr>
            <a:normAutofit fontScale="90000"/>
          </a:bodyPr>
          <a:lstStyle/>
          <a:p>
            <a:pPr algn="ctr"/>
            <a:br>
              <a:rPr lang="hr-HR" dirty="0"/>
            </a:br>
            <a:r>
              <a:rPr lang="hr-HR" dirty="0"/>
              <a:t>Bruto plaća, doprinosi, porez na dohodak i neto plaća – isplata od 1. siječnja 2023.</a:t>
            </a:r>
            <a:br>
              <a:rPr lang="hr-HR" dirty="0"/>
            </a:br>
            <a:endParaRPr lang="hr-HR" dirty="0"/>
          </a:p>
        </p:txBody>
      </p:sp>
      <p:sp>
        <p:nvSpPr>
          <p:cNvPr id="3" name="Content Placeholder 2">
            <a:extLst>
              <a:ext uri="{FF2B5EF4-FFF2-40B4-BE49-F238E27FC236}">
                <a16:creationId xmlns:a16="http://schemas.microsoft.com/office/drawing/2014/main" id="{88AEE9F8-FBDF-B34F-4FF6-AED9F99DA21E}"/>
              </a:ext>
            </a:extLst>
          </p:cNvPr>
          <p:cNvSpPr>
            <a:spLocks noGrp="1"/>
          </p:cNvSpPr>
          <p:nvPr>
            <p:ph idx="1"/>
          </p:nvPr>
        </p:nvSpPr>
        <p:spPr>
          <a:xfrm>
            <a:off x="457200" y="1844824"/>
            <a:ext cx="8229600" cy="4632176"/>
          </a:xfrm>
        </p:spPr>
        <p:txBody>
          <a:bodyPr/>
          <a:lstStyle/>
          <a:p>
            <a:r>
              <a:rPr lang="hr-HR" dirty="0"/>
              <a:t>Plaća za prosinac koja se </a:t>
            </a:r>
            <a:r>
              <a:rPr lang="hr-HR" b="1" dirty="0"/>
              <a:t>isplaćuje u siječnju 2023. </a:t>
            </a:r>
            <a:r>
              <a:rPr lang="hr-HR" dirty="0"/>
              <a:t>– obračun i iskazivanje u eurima; knjiženje u poslovnim knjigama u kunama, a od 1.1.2023. obveze za javna davanja se iskazuju u eurima</a:t>
            </a:r>
          </a:p>
          <a:p>
            <a:r>
              <a:rPr lang="hr-HR" dirty="0"/>
              <a:t>Plaća za prosinac koja se isplaćuje u prosincu 2022. - iskazivanje samo u kunama</a:t>
            </a:r>
          </a:p>
          <a:p>
            <a:endParaRPr lang="hr-HR" dirty="0"/>
          </a:p>
        </p:txBody>
      </p:sp>
    </p:spTree>
    <p:extLst>
      <p:ext uri="{BB962C8B-B14F-4D97-AF65-F5344CB8AC3E}">
        <p14:creationId xmlns:p14="http://schemas.microsoft.com/office/powerpoint/2010/main" val="55628658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C31F-A00D-424A-B655-C1BFEEED2176}"/>
              </a:ext>
            </a:extLst>
          </p:cNvPr>
          <p:cNvSpPr>
            <a:spLocks noGrp="1"/>
          </p:cNvSpPr>
          <p:nvPr>
            <p:ph type="title"/>
          </p:nvPr>
        </p:nvSpPr>
        <p:spPr/>
        <p:txBody>
          <a:bodyPr/>
          <a:lstStyle/>
          <a:p>
            <a:pPr algn="ctr"/>
            <a:r>
              <a:rPr lang="hr-HR" dirty="0"/>
              <a:t>JOPPD obrazac za plaću u novcu</a:t>
            </a:r>
          </a:p>
        </p:txBody>
      </p:sp>
      <p:sp>
        <p:nvSpPr>
          <p:cNvPr id="3" name="Content Placeholder 2">
            <a:extLst>
              <a:ext uri="{FF2B5EF4-FFF2-40B4-BE49-F238E27FC236}">
                <a16:creationId xmlns:a16="http://schemas.microsoft.com/office/drawing/2014/main" id="{37A8426D-6243-4A10-8D14-C46CA70A46CB}"/>
              </a:ext>
            </a:extLst>
          </p:cNvPr>
          <p:cNvSpPr>
            <a:spLocks noGrp="1"/>
          </p:cNvSpPr>
          <p:nvPr>
            <p:ph idx="1"/>
          </p:nvPr>
        </p:nvSpPr>
        <p:spPr>
          <a:xfrm>
            <a:off x="457200" y="1700808"/>
            <a:ext cx="8229600" cy="4776192"/>
          </a:xfrm>
        </p:spPr>
        <p:txBody>
          <a:bodyPr/>
          <a:lstStyle/>
          <a:p>
            <a:r>
              <a:rPr lang="hr-HR" dirty="0"/>
              <a:t>JOPPD obrazac koji se dostavlja do 31. prosinca 2022. – </a:t>
            </a:r>
            <a:r>
              <a:rPr lang="hr-HR" b="1" dirty="0"/>
              <a:t>podaci u kunama</a:t>
            </a:r>
            <a:r>
              <a:rPr lang="hr-HR" dirty="0"/>
              <a:t> – JOPPD s oznakom </a:t>
            </a:r>
            <a:r>
              <a:rPr lang="hr-HR" b="1" dirty="0"/>
              <a:t>22xxx</a:t>
            </a:r>
          </a:p>
          <a:p>
            <a:r>
              <a:rPr lang="hr-HR" dirty="0"/>
              <a:t>JOPPD obrascu koji će se dostavljati 1. siječnja 2023. i kasnije –</a:t>
            </a:r>
            <a:r>
              <a:rPr lang="hr-HR" b="1" dirty="0"/>
              <a:t>podaci u eurima </a:t>
            </a:r>
            <a:r>
              <a:rPr lang="hr-HR" dirty="0"/>
              <a:t>– JOPPD obrazac s oznakom </a:t>
            </a:r>
            <a:r>
              <a:rPr lang="hr-HR" b="1" dirty="0"/>
              <a:t>23xxx</a:t>
            </a:r>
          </a:p>
          <a:p>
            <a:r>
              <a:rPr lang="hr-HR" dirty="0"/>
              <a:t>Kod većine poslodavaca prvi JOPPD u eurima biti će JOPPD za plaću za prosinac 2022. koja će se isplaćivati u siječnju 2023. </a:t>
            </a:r>
          </a:p>
        </p:txBody>
      </p:sp>
    </p:spTree>
    <p:extLst>
      <p:ext uri="{BB962C8B-B14F-4D97-AF65-F5344CB8AC3E}">
        <p14:creationId xmlns:p14="http://schemas.microsoft.com/office/powerpoint/2010/main" val="74625785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96-8379-1E86-E545-FB19B2C52399}"/>
              </a:ext>
            </a:extLst>
          </p:cNvPr>
          <p:cNvSpPr>
            <a:spLocks noGrp="1"/>
          </p:cNvSpPr>
          <p:nvPr>
            <p:ph type="title"/>
          </p:nvPr>
        </p:nvSpPr>
        <p:spPr/>
        <p:txBody>
          <a:bodyPr/>
          <a:lstStyle/>
          <a:p>
            <a:pPr algn="ctr"/>
            <a:r>
              <a:rPr lang="hr-HR" dirty="0"/>
              <a:t>JOPPD obrazac za plaću u naravi</a:t>
            </a:r>
          </a:p>
        </p:txBody>
      </p:sp>
      <p:sp>
        <p:nvSpPr>
          <p:cNvPr id="3" name="Content Placeholder 2">
            <a:extLst>
              <a:ext uri="{FF2B5EF4-FFF2-40B4-BE49-F238E27FC236}">
                <a16:creationId xmlns:a16="http://schemas.microsoft.com/office/drawing/2014/main" id="{A899CD24-5932-AE0C-EA18-B266D05EEEE6}"/>
              </a:ext>
            </a:extLst>
          </p:cNvPr>
          <p:cNvSpPr>
            <a:spLocks noGrp="1"/>
          </p:cNvSpPr>
          <p:nvPr>
            <p:ph idx="1"/>
          </p:nvPr>
        </p:nvSpPr>
        <p:spPr/>
        <p:txBody>
          <a:bodyPr/>
          <a:lstStyle/>
          <a:p>
            <a:pPr marL="0" indent="0">
              <a:buNone/>
            </a:pPr>
            <a:r>
              <a:rPr lang="hr-HR" dirty="0"/>
              <a:t>Primjeri:</a:t>
            </a:r>
          </a:p>
          <a:p>
            <a:pPr marL="623888" indent="-449263">
              <a:buFont typeface="Wingdings" panose="05000000000000000000" pitchFamily="2" charset="2"/>
              <a:buChar char="ü"/>
            </a:pPr>
            <a:r>
              <a:rPr lang="hr-HR" dirty="0"/>
              <a:t> po osnovi korištenja službenog automobila u privatne svrhe</a:t>
            </a:r>
          </a:p>
          <a:p>
            <a:pPr marL="623888" indent="-449263">
              <a:buFont typeface="Wingdings" panose="05000000000000000000" pitchFamily="2" charset="2"/>
              <a:buChar char="ü"/>
            </a:pPr>
            <a:r>
              <a:rPr lang="hr-HR" dirty="0"/>
              <a:t>po osnovi premija životnog osiguranja koje poslodavac plaća u korist zaposlenika</a:t>
            </a:r>
          </a:p>
          <a:p>
            <a:r>
              <a:rPr lang="hr-HR" dirty="0"/>
              <a:t>JOPPD obrazac se može dostaviti i obveza za doprinose i porez na dohodak platiti do 15. dana sljedećeg mjeseca</a:t>
            </a:r>
          </a:p>
          <a:p>
            <a:r>
              <a:rPr lang="hr-HR" b="1" dirty="0"/>
              <a:t>Za isporuke u naravi obavljene tijekom prosinca 2022</a:t>
            </a:r>
            <a:r>
              <a:rPr lang="hr-HR" dirty="0"/>
              <a:t>.:</a:t>
            </a:r>
          </a:p>
          <a:p>
            <a:pPr marL="987425" indent="-363538">
              <a:buFont typeface="Wingdings" panose="05000000000000000000" pitchFamily="2" charset="2"/>
              <a:buChar char="Ø"/>
            </a:pPr>
            <a:r>
              <a:rPr lang="hr-HR" dirty="0"/>
              <a:t>obrazac se može dostaviti do 15. siječnja 2023.</a:t>
            </a:r>
          </a:p>
          <a:p>
            <a:pPr marL="987425" indent="-363538">
              <a:buFont typeface="Wingdings" panose="05000000000000000000" pitchFamily="2" charset="2"/>
              <a:buChar char="Ø"/>
            </a:pPr>
            <a:r>
              <a:rPr lang="hr-HR" dirty="0"/>
              <a:t>označava se oznakom 22365</a:t>
            </a:r>
          </a:p>
          <a:p>
            <a:pPr marL="987425" indent="-363538">
              <a:buFont typeface="Wingdings" panose="05000000000000000000" pitchFamily="2" charset="2"/>
              <a:buChar char="Ø"/>
            </a:pPr>
            <a:r>
              <a:rPr lang="hr-HR" dirty="0"/>
              <a:t>podaci se iskazuju u kunama</a:t>
            </a:r>
          </a:p>
          <a:p>
            <a:pPr marL="0" indent="0">
              <a:buNone/>
            </a:pPr>
            <a:endParaRPr lang="hr-HR" dirty="0"/>
          </a:p>
        </p:txBody>
      </p:sp>
    </p:spTree>
    <p:extLst>
      <p:ext uri="{BB962C8B-B14F-4D97-AF65-F5344CB8AC3E}">
        <p14:creationId xmlns:p14="http://schemas.microsoft.com/office/powerpoint/2010/main" val="154491512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21A5-6EF4-5A9C-534A-2252CD61791F}"/>
              </a:ext>
            </a:extLst>
          </p:cNvPr>
          <p:cNvSpPr>
            <a:spLocks noGrp="1"/>
          </p:cNvSpPr>
          <p:nvPr>
            <p:ph type="title"/>
          </p:nvPr>
        </p:nvSpPr>
        <p:spPr/>
        <p:txBody>
          <a:bodyPr/>
          <a:lstStyle/>
          <a:p>
            <a:r>
              <a:rPr lang="hr-HR" dirty="0"/>
              <a:t>Darovi djeci radnika povodom Sv. Nikole</a:t>
            </a:r>
          </a:p>
        </p:txBody>
      </p:sp>
      <p:sp>
        <p:nvSpPr>
          <p:cNvPr id="3" name="Content Placeholder 2">
            <a:extLst>
              <a:ext uri="{FF2B5EF4-FFF2-40B4-BE49-F238E27FC236}">
                <a16:creationId xmlns:a16="http://schemas.microsoft.com/office/drawing/2014/main" id="{5DD7671B-C66B-48B0-D92F-E65E66B646D4}"/>
              </a:ext>
            </a:extLst>
          </p:cNvPr>
          <p:cNvSpPr>
            <a:spLocks noGrp="1"/>
          </p:cNvSpPr>
          <p:nvPr>
            <p:ph idx="1"/>
          </p:nvPr>
        </p:nvSpPr>
        <p:spPr>
          <a:xfrm>
            <a:off x="457200" y="1844824"/>
            <a:ext cx="8229600" cy="4632176"/>
          </a:xfrm>
        </p:spPr>
        <p:txBody>
          <a:bodyPr/>
          <a:lstStyle/>
          <a:p>
            <a:r>
              <a:rPr lang="pl-PL" dirty="0">
                <a:latin typeface="Minion Pro Cond"/>
              </a:rPr>
              <a:t>D</a:t>
            </a:r>
            <a:r>
              <a:rPr lang="pl-PL" b="0" i="0" dirty="0">
                <a:effectLst/>
                <a:latin typeface="Minion Pro Cond"/>
              </a:rPr>
              <a:t>ar u prigodi dana Sv. Nikole:</a:t>
            </a:r>
          </a:p>
          <a:p>
            <a:pPr marL="992188" indent="-371475">
              <a:buFont typeface="Courier New" panose="02070309020205020404" pitchFamily="49" charset="0"/>
              <a:buChar char="o"/>
            </a:pPr>
            <a:r>
              <a:rPr lang="pl-PL" b="0" i="0" dirty="0">
                <a:effectLst/>
                <a:latin typeface="Minion Pro Cond"/>
              </a:rPr>
              <a:t>za 2022. godinu - </a:t>
            </a:r>
            <a:r>
              <a:rPr lang="pl-PL" b="1" i="0" dirty="0">
                <a:effectLst/>
                <a:latin typeface="Minion Pro Cond"/>
              </a:rPr>
              <a:t>753,45 kune</a:t>
            </a:r>
          </a:p>
          <a:p>
            <a:pPr marL="992188" indent="-371475">
              <a:buFont typeface="Courier New" panose="02070309020205020404" pitchFamily="49" charset="0"/>
              <a:buChar char="o"/>
            </a:pPr>
            <a:r>
              <a:rPr lang="pl-PL" b="0" i="0" dirty="0">
                <a:effectLst/>
                <a:latin typeface="Minion Pro Cond"/>
              </a:rPr>
              <a:t>za 2023. godinu - </a:t>
            </a:r>
            <a:r>
              <a:rPr lang="pl-PL" b="1" i="0" dirty="0">
                <a:effectLst/>
                <a:latin typeface="Minion Pro Cond"/>
              </a:rPr>
              <a:t>100,00 eura</a:t>
            </a:r>
          </a:p>
          <a:p>
            <a:r>
              <a:rPr lang="pl-PL" dirty="0">
                <a:latin typeface="Minion Pro Cond"/>
              </a:rPr>
              <a:t>Pravo za djecu do 15. godina starosti, uključujući i djecu koja u 2022. navršavaju 15 godina ali nisu navršili 16 godina</a:t>
            </a:r>
            <a:endParaRPr lang="pl-PL" b="0" i="0" dirty="0">
              <a:effectLst/>
              <a:latin typeface="Minion Pro Cond"/>
            </a:endParaRPr>
          </a:p>
          <a:p>
            <a:pPr marL="992188" indent="-371475">
              <a:buFont typeface="Courier New" panose="02070309020205020404" pitchFamily="49" charset="0"/>
              <a:buChar char="o"/>
            </a:pPr>
            <a:endParaRPr lang="pl-PL" dirty="0">
              <a:latin typeface="Minion Pro Cond"/>
            </a:endParaRPr>
          </a:p>
          <a:p>
            <a:pPr marL="992188" indent="-371475">
              <a:buFont typeface="Courier New" panose="02070309020205020404" pitchFamily="49" charset="0"/>
              <a:buChar char="o"/>
            </a:pPr>
            <a:endParaRPr lang="hr-HR" dirty="0"/>
          </a:p>
        </p:txBody>
      </p:sp>
    </p:spTree>
    <p:extLst>
      <p:ext uri="{BB962C8B-B14F-4D97-AF65-F5344CB8AC3E}">
        <p14:creationId xmlns:p14="http://schemas.microsoft.com/office/powerpoint/2010/main" val="193386935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CCE90-70CD-9D9D-2D01-0686B753FE91}"/>
              </a:ext>
            </a:extLst>
          </p:cNvPr>
          <p:cNvSpPr>
            <a:spLocks noGrp="1"/>
          </p:cNvSpPr>
          <p:nvPr>
            <p:ph type="title"/>
          </p:nvPr>
        </p:nvSpPr>
        <p:spPr>
          <a:xfrm>
            <a:off x="457200" y="533400"/>
            <a:ext cx="8229600" cy="1311424"/>
          </a:xfrm>
        </p:spPr>
        <p:txBody>
          <a:bodyPr>
            <a:normAutofit fontScale="90000"/>
          </a:bodyPr>
          <a:lstStyle/>
          <a:p>
            <a:pPr algn="ctr"/>
            <a:r>
              <a:rPr lang="hr-HR" dirty="0"/>
              <a:t>JOPPD obrazac za neoporezive primitke koji se mogu iskazivati u mjesečnom obrascu </a:t>
            </a:r>
          </a:p>
        </p:txBody>
      </p:sp>
      <p:sp>
        <p:nvSpPr>
          <p:cNvPr id="3" name="Content Placeholder 2">
            <a:extLst>
              <a:ext uri="{FF2B5EF4-FFF2-40B4-BE49-F238E27FC236}">
                <a16:creationId xmlns:a16="http://schemas.microsoft.com/office/drawing/2014/main" id="{2B2B8A0F-1F2E-C48F-8B29-2E47EDA504D5}"/>
              </a:ext>
            </a:extLst>
          </p:cNvPr>
          <p:cNvSpPr>
            <a:spLocks noGrp="1"/>
          </p:cNvSpPr>
          <p:nvPr>
            <p:ph idx="1"/>
          </p:nvPr>
        </p:nvSpPr>
        <p:spPr>
          <a:xfrm>
            <a:off x="457200" y="2132856"/>
            <a:ext cx="8229600" cy="4344144"/>
          </a:xfrm>
        </p:spPr>
        <p:txBody>
          <a:bodyPr/>
          <a:lstStyle/>
          <a:p>
            <a:r>
              <a:rPr lang="hr-HR" dirty="0"/>
              <a:t>JOPPD obrazac za neoporezive primitke isplaćene u prosincu 2022. - može se dostaviti do 15. siječnja 2023., ali mora biti označen oznakom 22365 </a:t>
            </a:r>
          </a:p>
          <a:p>
            <a:r>
              <a:rPr lang="hr-HR" dirty="0"/>
              <a:t>Podaci se iskazuju u kunama</a:t>
            </a:r>
          </a:p>
          <a:p>
            <a:pPr marL="0" indent="0">
              <a:buNone/>
            </a:pPr>
            <a:endParaRPr lang="hr-HR" dirty="0"/>
          </a:p>
        </p:txBody>
      </p:sp>
    </p:spTree>
    <p:extLst>
      <p:ext uri="{BB962C8B-B14F-4D97-AF65-F5344CB8AC3E}">
        <p14:creationId xmlns:p14="http://schemas.microsoft.com/office/powerpoint/2010/main" val="209267748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07DC5-65B1-C1E9-94B2-23BEACC7212B}"/>
              </a:ext>
            </a:extLst>
          </p:cNvPr>
          <p:cNvSpPr>
            <a:spLocks noGrp="1"/>
          </p:cNvSpPr>
          <p:nvPr>
            <p:ph type="title"/>
          </p:nvPr>
        </p:nvSpPr>
        <p:spPr/>
        <p:txBody>
          <a:bodyPr/>
          <a:lstStyle/>
          <a:p>
            <a:pPr algn="ctr"/>
            <a:r>
              <a:rPr lang="hr-HR" dirty="0"/>
              <a:t>Ispravci i dopune JOPPD obrazaca</a:t>
            </a:r>
          </a:p>
        </p:txBody>
      </p:sp>
      <p:sp>
        <p:nvSpPr>
          <p:cNvPr id="3" name="Content Placeholder 2">
            <a:extLst>
              <a:ext uri="{FF2B5EF4-FFF2-40B4-BE49-F238E27FC236}">
                <a16:creationId xmlns:a16="http://schemas.microsoft.com/office/drawing/2014/main" id="{CF2D464D-A930-11F5-6933-9E10C7980594}"/>
              </a:ext>
            </a:extLst>
          </p:cNvPr>
          <p:cNvSpPr>
            <a:spLocks noGrp="1"/>
          </p:cNvSpPr>
          <p:nvPr>
            <p:ph idx="1"/>
          </p:nvPr>
        </p:nvSpPr>
        <p:spPr/>
        <p:txBody>
          <a:bodyPr/>
          <a:lstStyle/>
          <a:p>
            <a:pPr marL="0" indent="0">
              <a:buNone/>
            </a:pPr>
            <a:r>
              <a:rPr lang="hr-HR" dirty="0"/>
              <a:t>PRAVILO:</a:t>
            </a:r>
          </a:p>
          <a:p>
            <a:r>
              <a:rPr lang="hr-HR" dirty="0"/>
              <a:t>JOPPD obrazac se </a:t>
            </a:r>
            <a:r>
              <a:rPr lang="hr-HR" b="1" dirty="0"/>
              <a:t>ispravlja u valuti u kojoj je ispostavljen</a:t>
            </a:r>
          </a:p>
          <a:p>
            <a:r>
              <a:rPr lang="hr-HR" dirty="0"/>
              <a:t>JOPPD obrasci koji su ispostavljeni do 31.12.2022.- podaci će se ispravljati u kunama</a:t>
            </a:r>
          </a:p>
          <a:p>
            <a:r>
              <a:rPr lang="hr-HR" dirty="0"/>
              <a:t>JOPPD obrasci dostavljeni od 1. siječnja 2023. – ispravak i dopune u eurima</a:t>
            </a:r>
            <a:endParaRPr lang="hr-HR" i="1" dirty="0"/>
          </a:p>
          <a:p>
            <a:pPr marL="0" indent="0">
              <a:buNone/>
            </a:pPr>
            <a:r>
              <a:rPr lang="hr-HR" i="1" u="sng" dirty="0"/>
              <a:t>Napomena:</a:t>
            </a:r>
          </a:p>
          <a:p>
            <a:pPr marL="0" indent="0">
              <a:buNone/>
            </a:pPr>
            <a:r>
              <a:rPr lang="hr-HR" dirty="0"/>
              <a:t>Prema Općem poreznom zakonu JOPPD se smatra ovršnom ispravom i poreznom prijavom i moguće ga je ispraviti za razdoblje tri godine unatrag</a:t>
            </a:r>
          </a:p>
          <a:p>
            <a:pPr marL="0" indent="0">
              <a:buNone/>
            </a:pPr>
            <a:endParaRPr lang="hr-HR" dirty="0"/>
          </a:p>
          <a:p>
            <a:endParaRPr lang="hr-HR" dirty="0"/>
          </a:p>
        </p:txBody>
      </p:sp>
    </p:spTree>
    <p:extLst>
      <p:ext uri="{BB962C8B-B14F-4D97-AF65-F5344CB8AC3E}">
        <p14:creationId xmlns:p14="http://schemas.microsoft.com/office/powerpoint/2010/main" val="329052657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3D1CF-7248-CA89-8437-DBA2B4C53B84}"/>
              </a:ext>
            </a:extLst>
          </p:cNvPr>
          <p:cNvSpPr>
            <a:spLocks noGrp="1"/>
          </p:cNvSpPr>
          <p:nvPr>
            <p:ph type="title"/>
          </p:nvPr>
        </p:nvSpPr>
        <p:spPr/>
        <p:txBody>
          <a:bodyPr>
            <a:normAutofit fontScale="90000"/>
          </a:bodyPr>
          <a:lstStyle/>
          <a:p>
            <a:pPr algn="ctr"/>
            <a:r>
              <a:rPr lang="hr-HR" dirty="0"/>
              <a:t>SNU aplikacija za povezivanje nepovezanih uplata  s podacima iz JOPPD obrazaca</a:t>
            </a:r>
          </a:p>
        </p:txBody>
      </p:sp>
      <p:sp>
        <p:nvSpPr>
          <p:cNvPr id="3" name="Content Placeholder 2">
            <a:extLst>
              <a:ext uri="{FF2B5EF4-FFF2-40B4-BE49-F238E27FC236}">
                <a16:creationId xmlns:a16="http://schemas.microsoft.com/office/drawing/2014/main" id="{62A00DFF-2F95-943E-C30F-2D013E5ED5BF}"/>
              </a:ext>
            </a:extLst>
          </p:cNvPr>
          <p:cNvSpPr>
            <a:spLocks noGrp="1"/>
          </p:cNvSpPr>
          <p:nvPr>
            <p:ph idx="1"/>
          </p:nvPr>
        </p:nvSpPr>
        <p:spPr>
          <a:xfrm>
            <a:off x="457200" y="1844824"/>
            <a:ext cx="8229600" cy="4632176"/>
          </a:xfrm>
        </p:spPr>
        <p:txBody>
          <a:bodyPr>
            <a:normAutofit fontScale="92500"/>
          </a:bodyPr>
          <a:lstStyle/>
          <a:p>
            <a:r>
              <a:rPr lang="hr-HR" dirty="0"/>
              <a:t>Porezna uprava prilagođava SNU aplikaciju za povezivanje uplata s podacima iz dostavljenih JOPPD obrazaca</a:t>
            </a:r>
          </a:p>
          <a:p>
            <a:r>
              <a:rPr lang="hr-HR" dirty="0"/>
              <a:t>Omogućiti će se povezivanje i u slučaju kada se razlikuje valuta u kojoj su iskazani podaci u obrascu JOPPD i  valuta u kojoj je obavljeno plaćanje</a:t>
            </a:r>
          </a:p>
          <a:p>
            <a:pPr marL="0" indent="0">
              <a:buNone/>
            </a:pPr>
            <a:r>
              <a:rPr lang="hr-HR" i="1" u="sng" dirty="0"/>
              <a:t>Primjer:</a:t>
            </a:r>
          </a:p>
          <a:p>
            <a:pPr>
              <a:buFontTx/>
              <a:buChar char="-"/>
            </a:pPr>
            <a:r>
              <a:rPr lang="hr-HR" dirty="0"/>
              <a:t>ispostavljen je obrazac JOPPD za plaću za studeni 2022. u kunama, a plaćanje javnih davanja po tom obrascu je obavljeno u 2023. godini, u eurima</a:t>
            </a:r>
          </a:p>
          <a:p>
            <a:pPr>
              <a:buFontTx/>
              <a:buChar char="-"/>
            </a:pPr>
            <a:r>
              <a:rPr lang="hr-HR" dirty="0"/>
              <a:t>pri plaćanju na nalozima nisu navedene ispravne oznake JOPPD obrasca, pa treba povezati uplate sa zaduženjem – SNU aplikacija će to omogućiti, iako je zaduženje bilo u kunama a plaćanje u eurima</a:t>
            </a:r>
          </a:p>
        </p:txBody>
      </p:sp>
    </p:spTree>
    <p:extLst>
      <p:ext uri="{BB962C8B-B14F-4D97-AF65-F5344CB8AC3E}">
        <p14:creationId xmlns:p14="http://schemas.microsoft.com/office/powerpoint/2010/main" val="72824455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0F38-861A-C714-FC90-AB234A93D6BD}"/>
              </a:ext>
            </a:extLst>
          </p:cNvPr>
          <p:cNvSpPr>
            <a:spLocks noGrp="1"/>
          </p:cNvSpPr>
          <p:nvPr>
            <p:ph type="title"/>
          </p:nvPr>
        </p:nvSpPr>
        <p:spPr>
          <a:xfrm>
            <a:off x="457200" y="533400"/>
            <a:ext cx="8229600" cy="1455440"/>
          </a:xfrm>
        </p:spPr>
        <p:txBody>
          <a:bodyPr>
            <a:normAutofit fontScale="90000"/>
          </a:bodyPr>
          <a:lstStyle/>
          <a:p>
            <a:pPr algn="ctr"/>
            <a:r>
              <a:rPr lang="hr-HR" dirty="0"/>
              <a:t>Određivanje naknade za bolovanje na teret HZZO-a za 2023. ako šestomjesečno razdoblje obuhvaća i 2022. godinu</a:t>
            </a:r>
          </a:p>
        </p:txBody>
      </p:sp>
      <p:sp>
        <p:nvSpPr>
          <p:cNvPr id="3" name="Content Placeholder 2">
            <a:extLst>
              <a:ext uri="{FF2B5EF4-FFF2-40B4-BE49-F238E27FC236}">
                <a16:creationId xmlns:a16="http://schemas.microsoft.com/office/drawing/2014/main" id="{FDD61C80-4CF8-93C5-5F8C-0C8714B217F8}"/>
              </a:ext>
            </a:extLst>
          </p:cNvPr>
          <p:cNvSpPr>
            <a:spLocks noGrp="1"/>
          </p:cNvSpPr>
          <p:nvPr>
            <p:ph idx="1"/>
          </p:nvPr>
        </p:nvSpPr>
        <p:spPr>
          <a:xfrm>
            <a:off x="457200" y="2132856"/>
            <a:ext cx="8229600" cy="4344144"/>
          </a:xfrm>
        </p:spPr>
        <p:txBody>
          <a:bodyPr>
            <a:normAutofit fontScale="92500" lnSpcReduction="20000"/>
          </a:bodyPr>
          <a:lstStyle/>
          <a:p>
            <a:r>
              <a:rPr lang="hr-HR" dirty="0"/>
              <a:t>Potvrda o plaći</a:t>
            </a:r>
          </a:p>
          <a:p>
            <a:r>
              <a:rPr lang="hr-HR" dirty="0"/>
              <a:t>Potvrda o osnovicama osiguranja (samozaposlene osobe)</a:t>
            </a:r>
          </a:p>
          <a:p>
            <a:r>
              <a:rPr lang="hr-HR" dirty="0"/>
              <a:t>Ako šestomjesečno razdoblje od kojega se određuje osnovica za ostvarivanje prava naknadu za bolovanje obuhvaća i 2022. godinu, iznose koji se odnose na 2022. trebalo bi iskazati u eurima</a:t>
            </a:r>
          </a:p>
          <a:p>
            <a:pPr marL="0" indent="0">
              <a:buNone/>
            </a:pPr>
            <a:r>
              <a:rPr lang="hr-HR" b="1" i="1" dirty="0"/>
              <a:t>Primjer:</a:t>
            </a:r>
          </a:p>
          <a:p>
            <a:pPr marL="0" indent="0">
              <a:buNone/>
            </a:pPr>
            <a:r>
              <a:rPr lang="hr-HR" dirty="0"/>
              <a:t>Radnik je na bolovanju od 1. veljače 2023. i od 15. ožujka 2023. ostvaruje pravo na naknadu za bolovanje na teret HZZO-a. </a:t>
            </a:r>
          </a:p>
          <a:p>
            <a:pPr marL="0" indent="0">
              <a:buNone/>
            </a:pPr>
            <a:r>
              <a:rPr lang="hr-HR" dirty="0"/>
              <a:t>Osnovicu za određivanje visine nakade treba odrediti od prosječne plaće isplaćene u razdoblju od siječnja 2023. do kolovoza 2022. </a:t>
            </a:r>
          </a:p>
          <a:p>
            <a:pPr marL="0" indent="0">
              <a:buNone/>
            </a:pPr>
            <a:r>
              <a:rPr lang="hr-HR" b="1" dirty="0"/>
              <a:t>U kojoj valuti iskazati podatke u Potvrdi o plaći? </a:t>
            </a:r>
          </a:p>
          <a:p>
            <a:pPr marL="0" indent="0">
              <a:buNone/>
            </a:pPr>
            <a:r>
              <a:rPr lang="hr-HR" dirty="0"/>
              <a:t>Podatke treba iskazati </a:t>
            </a:r>
            <a:r>
              <a:rPr lang="hr-HR" u="sng" dirty="0"/>
              <a:t>u eurima, </a:t>
            </a:r>
            <a:r>
              <a:rPr lang="hr-HR" dirty="0"/>
              <a:t>tj. kunske iznose pretvoriti u eure po fiksnom tečaju konverzije.</a:t>
            </a:r>
            <a:br>
              <a:rPr lang="hr-HR" dirty="0"/>
            </a:br>
            <a:endParaRPr lang="hr-HR" dirty="0"/>
          </a:p>
        </p:txBody>
      </p:sp>
    </p:spTree>
    <p:extLst>
      <p:ext uri="{BB962C8B-B14F-4D97-AF65-F5344CB8AC3E}">
        <p14:creationId xmlns:p14="http://schemas.microsoft.com/office/powerpoint/2010/main" val="225019616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104824"/>
            <a:ext cx="9252520" cy="4962525"/>
          </a:xfrm>
          <a:prstGeom prst="rect">
            <a:avLst/>
          </a:prstGeom>
          <a:solidFill>
            <a:srgbClr val="FF0000"/>
          </a:solidFill>
        </p:spPr>
        <p:style>
          <a:lnRef idx="2">
            <a:schemeClr val="accent2"/>
          </a:lnRef>
          <a:fillRef idx="1">
            <a:schemeClr val="lt1"/>
          </a:fillRef>
          <a:effectRef idx="0">
            <a:schemeClr val="accent2"/>
          </a:effectRef>
          <a:fontRef idx="minor">
            <a:schemeClr val="dk1"/>
          </a:fontRef>
        </p:style>
      </p:pic>
      <p:sp>
        <p:nvSpPr>
          <p:cNvPr id="3" name="Oval 2">
            <a:extLst>
              <a:ext uri="{FF2B5EF4-FFF2-40B4-BE49-F238E27FC236}">
                <a16:creationId xmlns:a16="http://schemas.microsoft.com/office/drawing/2014/main" id="{86A1EDE2-7C46-4865-9DA2-97495175F390}"/>
              </a:ext>
            </a:extLst>
          </p:cNvPr>
          <p:cNvSpPr/>
          <p:nvPr/>
        </p:nvSpPr>
        <p:spPr>
          <a:xfrm>
            <a:off x="5796136" y="5229200"/>
            <a:ext cx="1152128" cy="50405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4" name="Oval 3">
            <a:extLst>
              <a:ext uri="{FF2B5EF4-FFF2-40B4-BE49-F238E27FC236}">
                <a16:creationId xmlns:a16="http://schemas.microsoft.com/office/drawing/2014/main" id="{282EA5F9-04DA-4849-B1E6-D6FF76C738D8}"/>
              </a:ext>
            </a:extLst>
          </p:cNvPr>
          <p:cNvSpPr/>
          <p:nvPr/>
        </p:nvSpPr>
        <p:spPr>
          <a:xfrm>
            <a:off x="3347865" y="4772000"/>
            <a:ext cx="2448271" cy="9144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5" name="Oval 4">
            <a:extLst>
              <a:ext uri="{FF2B5EF4-FFF2-40B4-BE49-F238E27FC236}">
                <a16:creationId xmlns:a16="http://schemas.microsoft.com/office/drawing/2014/main" id="{310BE13B-FF44-4FD2-AE15-21EDCA445B80}"/>
              </a:ext>
            </a:extLst>
          </p:cNvPr>
          <p:cNvSpPr/>
          <p:nvPr/>
        </p:nvSpPr>
        <p:spPr>
          <a:xfrm>
            <a:off x="-180528" y="1104824"/>
            <a:ext cx="1368152" cy="12223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897377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F169-1FB0-4825-84FF-F64E4A5ABE0F}"/>
              </a:ext>
            </a:extLst>
          </p:cNvPr>
          <p:cNvSpPr>
            <a:spLocks noGrp="1"/>
          </p:cNvSpPr>
          <p:nvPr>
            <p:ph type="title"/>
          </p:nvPr>
        </p:nvSpPr>
        <p:spPr/>
        <p:txBody>
          <a:bodyPr>
            <a:normAutofit fontScale="90000"/>
          </a:bodyPr>
          <a:lstStyle/>
          <a:p>
            <a:pPr algn="ctr"/>
            <a:r>
              <a:rPr lang="hr-HR" dirty="0"/>
              <a:t>Obveza dostavljanja potvrda o isplaćenom dohotku – do 31. siječnja 2023. za 2022.</a:t>
            </a:r>
          </a:p>
        </p:txBody>
      </p:sp>
      <p:sp>
        <p:nvSpPr>
          <p:cNvPr id="3" name="Content Placeholder 2">
            <a:extLst>
              <a:ext uri="{FF2B5EF4-FFF2-40B4-BE49-F238E27FC236}">
                <a16:creationId xmlns:a16="http://schemas.microsoft.com/office/drawing/2014/main" id="{ED0097A6-EB8B-4429-8EEF-29196A596009}"/>
              </a:ext>
            </a:extLst>
          </p:cNvPr>
          <p:cNvSpPr>
            <a:spLocks noGrp="1"/>
          </p:cNvSpPr>
          <p:nvPr>
            <p:ph idx="1"/>
          </p:nvPr>
        </p:nvSpPr>
        <p:spPr>
          <a:xfrm>
            <a:off x="457200" y="1772816"/>
            <a:ext cx="8229600" cy="4704184"/>
          </a:xfrm>
        </p:spPr>
        <p:txBody>
          <a:bodyPr>
            <a:normAutofit/>
          </a:bodyPr>
          <a:lstStyle/>
          <a:p>
            <a:pPr marL="0" indent="0">
              <a:buNone/>
            </a:pPr>
            <a:r>
              <a:rPr lang="hr-HR" dirty="0"/>
              <a:t>OBVEZA ISPLATITELJA DRUGOG DOHOTKA:</a:t>
            </a:r>
          </a:p>
          <a:p>
            <a:r>
              <a:rPr lang="hr-HR" dirty="0"/>
              <a:t>Isplatitelji drugog dohotka obvezni su do </a:t>
            </a:r>
            <a:r>
              <a:rPr lang="hr-HR" b="1" dirty="0"/>
              <a:t>31. siječnja</a:t>
            </a:r>
            <a:r>
              <a:rPr lang="hr-HR" dirty="0"/>
              <a:t> za proteklu poreznu godinu odnosno pri prestanku obavljanja djelatnosti, poreznom obvezniku dostaviti </a:t>
            </a:r>
            <a:r>
              <a:rPr lang="hr-HR" b="1" dirty="0"/>
              <a:t>Potvrdu o isplaćenom drugom dohotku </a:t>
            </a:r>
            <a:r>
              <a:rPr lang="hr-HR" dirty="0"/>
              <a:t>koji se ne smatra konačnim (čl. 74. st. 1. Pravilnika o porezu na dohodak)</a:t>
            </a:r>
          </a:p>
          <a:p>
            <a:pPr marL="0" indent="0">
              <a:buNone/>
            </a:pPr>
            <a:endParaRPr lang="hr-HR" sz="2000" i="1" dirty="0"/>
          </a:p>
          <a:p>
            <a:pPr marL="0" indent="0">
              <a:buNone/>
            </a:pPr>
            <a:r>
              <a:rPr lang="hr-HR" sz="2000" i="1" dirty="0"/>
              <a:t>Napomena:</a:t>
            </a:r>
          </a:p>
          <a:p>
            <a:pPr marL="173038" indent="-173038"/>
            <a:r>
              <a:rPr lang="hr-HR" sz="2200" dirty="0"/>
              <a:t>Poslodavci nisu obvezni radnicima dostavljati sumarne godišnje podatke o isplaćenoj plaći. </a:t>
            </a:r>
          </a:p>
        </p:txBody>
      </p:sp>
    </p:spTree>
    <p:extLst>
      <p:ext uri="{BB962C8B-B14F-4D97-AF65-F5344CB8AC3E}">
        <p14:creationId xmlns:p14="http://schemas.microsoft.com/office/powerpoint/2010/main" val="281728775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308C6-415C-F54B-82EF-8D08BDF75EA2}"/>
              </a:ext>
            </a:extLst>
          </p:cNvPr>
          <p:cNvSpPr>
            <a:spLocks noGrp="1"/>
          </p:cNvSpPr>
          <p:nvPr>
            <p:ph type="title"/>
          </p:nvPr>
        </p:nvSpPr>
        <p:spPr/>
        <p:txBody>
          <a:bodyPr>
            <a:normAutofit fontScale="90000"/>
          </a:bodyPr>
          <a:lstStyle/>
          <a:p>
            <a:pPr algn="ctr"/>
            <a:r>
              <a:rPr lang="hr-HR" dirty="0"/>
              <a:t>Ugovor o djelu i </a:t>
            </a:r>
            <a:r>
              <a:rPr lang="hr-HR" dirty="0" err="1"/>
              <a:t>autorskopravni</a:t>
            </a:r>
            <a:r>
              <a:rPr lang="hr-HR" dirty="0"/>
              <a:t> ugovor u razdoblju dvojnog iskazivanja</a:t>
            </a:r>
          </a:p>
        </p:txBody>
      </p:sp>
      <p:sp>
        <p:nvSpPr>
          <p:cNvPr id="3" name="Content Placeholder 2">
            <a:extLst>
              <a:ext uri="{FF2B5EF4-FFF2-40B4-BE49-F238E27FC236}">
                <a16:creationId xmlns:a16="http://schemas.microsoft.com/office/drawing/2014/main" id="{742E8023-FCB0-0379-F685-62D5F45A19C5}"/>
              </a:ext>
            </a:extLst>
          </p:cNvPr>
          <p:cNvSpPr>
            <a:spLocks noGrp="1"/>
          </p:cNvSpPr>
          <p:nvPr>
            <p:ph idx="1"/>
          </p:nvPr>
        </p:nvSpPr>
        <p:spPr/>
        <p:txBody>
          <a:bodyPr>
            <a:normAutofit fontScale="92500"/>
          </a:bodyPr>
          <a:lstStyle/>
          <a:p>
            <a:pPr marL="0" indent="0" algn="ctr">
              <a:buNone/>
            </a:pPr>
            <a:r>
              <a:rPr lang="hr-HR" i="1" dirty="0"/>
              <a:t>Čl. 52. st. 3. Zakona o uvođenju eura:</a:t>
            </a:r>
          </a:p>
          <a:p>
            <a:pPr algn="just"/>
            <a:r>
              <a:rPr lang="hr-HR" dirty="0"/>
              <a:t>U razdoblju dvojnog iskazivanja, naručitelj je dužan u ugovoru o djelu i u </a:t>
            </a:r>
            <a:r>
              <a:rPr lang="hr-HR" dirty="0" err="1"/>
              <a:t>autorskopravnom</a:t>
            </a:r>
            <a:r>
              <a:rPr lang="hr-HR" dirty="0"/>
              <a:t> ugovoru dvojno iskazati ukupan iznos koji će biti isplaćen izvršitelju uz prikaz fiksnog tečaja konverzije </a:t>
            </a:r>
          </a:p>
          <a:p>
            <a:pPr algn="just"/>
            <a:r>
              <a:rPr lang="hr-HR" dirty="0"/>
              <a:t>Zaključak: ako se ugovara bruto iznos, mora se u ugovoru navesti i </a:t>
            </a:r>
            <a:r>
              <a:rPr lang="hr-HR" b="1" dirty="0"/>
              <a:t>neto iznos naknade</a:t>
            </a:r>
          </a:p>
          <a:p>
            <a:pPr algn="just"/>
            <a:r>
              <a:rPr lang="hr-HR" dirty="0"/>
              <a:t>Ova se obveza odnosi samo na ugovore sklopljene u hrvatskim rezidentima (potrošačima u RH)</a:t>
            </a:r>
          </a:p>
          <a:p>
            <a:pPr marL="0" indent="0" algn="just">
              <a:buNone/>
            </a:pPr>
            <a:r>
              <a:rPr lang="hr-HR" i="1" u="sng" dirty="0"/>
              <a:t>Napomena:</a:t>
            </a:r>
          </a:p>
          <a:p>
            <a:pPr algn="just"/>
            <a:r>
              <a:rPr lang="hr-HR" dirty="0"/>
              <a:t>Prema Zakonu o obveznim odnosima, ugovor o djelu ne mora biti sklopljen u pisanom obliku. Pravno je valjan i usmeni ugovor stranaka.</a:t>
            </a:r>
          </a:p>
          <a:p>
            <a:pPr algn="just"/>
            <a:r>
              <a:rPr lang="hr-HR" dirty="0" err="1"/>
              <a:t>Autorskopravni</a:t>
            </a:r>
            <a:r>
              <a:rPr lang="hr-HR" dirty="0"/>
              <a:t> ugovor mora biti sklopljen u pisanoj formi.</a:t>
            </a:r>
          </a:p>
        </p:txBody>
      </p:sp>
    </p:spTree>
    <p:extLst>
      <p:ext uri="{BB962C8B-B14F-4D97-AF65-F5344CB8AC3E}">
        <p14:creationId xmlns:p14="http://schemas.microsoft.com/office/powerpoint/2010/main" val="279124560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03747-EEB3-F3DF-F911-94EE661F9FB1}"/>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3688A0DA-432E-4E5A-5BF0-C3495185CFD8}"/>
              </a:ext>
            </a:extLst>
          </p:cNvPr>
          <p:cNvSpPr>
            <a:spLocks noGrp="1"/>
          </p:cNvSpPr>
          <p:nvPr>
            <p:ph idx="1"/>
          </p:nvPr>
        </p:nvSpPr>
        <p:spPr/>
        <p:txBody>
          <a:bodyPr>
            <a:normAutofit/>
          </a:bodyPr>
          <a:lstStyle/>
          <a:p>
            <a:pPr marL="0" indent="0" algn="ctr">
              <a:buNone/>
            </a:pPr>
            <a:endParaRPr lang="hr-HR" sz="4400" dirty="0"/>
          </a:p>
          <a:p>
            <a:pPr marL="0" indent="0" algn="ctr">
              <a:buNone/>
            </a:pPr>
            <a:r>
              <a:rPr lang="hr-HR" sz="4400" dirty="0"/>
              <a:t>OSTALE AKTUALNOSTI</a:t>
            </a:r>
          </a:p>
        </p:txBody>
      </p:sp>
    </p:spTree>
    <p:extLst>
      <p:ext uri="{BB962C8B-B14F-4D97-AF65-F5344CB8AC3E}">
        <p14:creationId xmlns:p14="http://schemas.microsoft.com/office/powerpoint/2010/main" val="377437131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69FAE-44C9-4A74-8837-20FA19518A16}"/>
              </a:ext>
            </a:extLst>
          </p:cNvPr>
          <p:cNvSpPr>
            <a:spLocks noGrp="1"/>
          </p:cNvSpPr>
          <p:nvPr>
            <p:ph type="title"/>
          </p:nvPr>
        </p:nvSpPr>
        <p:spPr/>
        <p:txBody>
          <a:bodyPr>
            <a:normAutofit/>
          </a:bodyPr>
          <a:lstStyle/>
          <a:p>
            <a:pPr algn="ctr"/>
            <a:r>
              <a:rPr lang="hr-HR" sz="3600" dirty="0"/>
              <a:t>Minimalna plaća za 2023. godinu</a:t>
            </a:r>
          </a:p>
        </p:txBody>
      </p:sp>
      <p:sp>
        <p:nvSpPr>
          <p:cNvPr id="3" name="Content Placeholder 2">
            <a:extLst>
              <a:ext uri="{FF2B5EF4-FFF2-40B4-BE49-F238E27FC236}">
                <a16:creationId xmlns:a16="http://schemas.microsoft.com/office/drawing/2014/main" id="{9E48E5F3-7CE5-484C-ACEC-B1CD531D3296}"/>
              </a:ext>
            </a:extLst>
          </p:cNvPr>
          <p:cNvSpPr>
            <a:spLocks noGrp="1"/>
          </p:cNvSpPr>
          <p:nvPr>
            <p:ph idx="1"/>
          </p:nvPr>
        </p:nvSpPr>
        <p:spPr>
          <a:xfrm>
            <a:off x="457200" y="1700808"/>
            <a:ext cx="8229600" cy="4776192"/>
          </a:xfrm>
        </p:spPr>
        <p:txBody>
          <a:bodyPr>
            <a:normAutofit/>
          </a:bodyPr>
          <a:lstStyle/>
          <a:p>
            <a:pPr marL="0" indent="0">
              <a:buNone/>
            </a:pPr>
            <a:r>
              <a:rPr lang="hr-HR" dirty="0"/>
              <a:t>DO 31. PROSINCA 2022.</a:t>
            </a:r>
          </a:p>
          <a:p>
            <a:pPr marL="812800" indent="-363538"/>
            <a:r>
              <a:rPr lang="hr-HR" b="1" dirty="0"/>
              <a:t>4.687,50</a:t>
            </a:r>
            <a:r>
              <a:rPr lang="hr-HR" dirty="0"/>
              <a:t> kn mjesečno bruto = 622,14 eura bruto</a:t>
            </a:r>
          </a:p>
          <a:p>
            <a:pPr marL="812800" indent="-363538"/>
            <a:r>
              <a:rPr lang="hr-HR" dirty="0"/>
              <a:t>zaključno s plaćom za prosinac 2022.; </a:t>
            </a:r>
          </a:p>
          <a:p>
            <a:pPr marL="0" indent="0">
              <a:buNone/>
            </a:pPr>
            <a:r>
              <a:rPr lang="hr-HR" dirty="0"/>
              <a:t>OD 1. SIJEČNJA 2022. </a:t>
            </a:r>
          </a:p>
          <a:p>
            <a:pPr marL="0" indent="0">
              <a:buNone/>
            </a:pPr>
            <a:r>
              <a:rPr lang="hr-HR" dirty="0"/>
              <a:t>Uredba o visini minimalne plaće za 2023. (Nar. nov., br. 122/02.)</a:t>
            </a:r>
          </a:p>
          <a:p>
            <a:pPr marL="812800" indent="-363538"/>
            <a:r>
              <a:rPr lang="hr-HR" b="1" dirty="0"/>
              <a:t>700,00 eura</a:t>
            </a:r>
            <a:r>
              <a:rPr lang="hr-HR" dirty="0"/>
              <a:t> mjesečno bruto</a:t>
            </a:r>
          </a:p>
          <a:p>
            <a:pPr marL="812800" indent="-363538"/>
            <a:r>
              <a:rPr lang="hr-HR" dirty="0"/>
              <a:t>počevši od plaće za siječanj 2023.</a:t>
            </a:r>
          </a:p>
          <a:p>
            <a:pPr marL="812800" indent="-363538"/>
            <a:r>
              <a:rPr lang="hr-HR" dirty="0"/>
              <a:t>povećanje za 12,5%</a:t>
            </a:r>
          </a:p>
          <a:p>
            <a:pPr marL="0" indent="0"/>
            <a:endParaRPr lang="hr-HR" dirty="0"/>
          </a:p>
          <a:p>
            <a:endParaRPr lang="hr-HR" dirty="0"/>
          </a:p>
        </p:txBody>
      </p:sp>
    </p:spTree>
    <p:extLst>
      <p:ext uri="{BB962C8B-B14F-4D97-AF65-F5344CB8AC3E}">
        <p14:creationId xmlns:p14="http://schemas.microsoft.com/office/powerpoint/2010/main" val="42147226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7E234-0F7D-4534-8D68-940E4926109C}"/>
              </a:ext>
            </a:extLst>
          </p:cNvPr>
          <p:cNvSpPr>
            <a:spLocks noGrp="1"/>
          </p:cNvSpPr>
          <p:nvPr>
            <p:ph type="title"/>
          </p:nvPr>
        </p:nvSpPr>
        <p:spPr/>
        <p:txBody>
          <a:bodyPr>
            <a:normAutofit fontScale="90000"/>
          </a:bodyPr>
          <a:lstStyle/>
          <a:p>
            <a:pPr algn="ctr"/>
            <a:r>
              <a:rPr lang="hr-HR" dirty="0"/>
              <a:t>Nova svota minimalne plaća i naknada zbog nezapošljavanja osoba s invaliditetom</a:t>
            </a:r>
          </a:p>
        </p:txBody>
      </p:sp>
      <p:sp>
        <p:nvSpPr>
          <p:cNvPr id="3" name="Content Placeholder 2">
            <a:extLst>
              <a:ext uri="{FF2B5EF4-FFF2-40B4-BE49-F238E27FC236}">
                <a16:creationId xmlns:a16="http://schemas.microsoft.com/office/drawing/2014/main" id="{6FEB2C23-0433-411F-99B6-9CEDD2A217DF}"/>
              </a:ext>
            </a:extLst>
          </p:cNvPr>
          <p:cNvSpPr>
            <a:spLocks noGrp="1"/>
          </p:cNvSpPr>
          <p:nvPr>
            <p:ph idx="1"/>
          </p:nvPr>
        </p:nvSpPr>
        <p:spPr>
          <a:xfrm>
            <a:off x="457200" y="1772816"/>
            <a:ext cx="8229600" cy="4704184"/>
          </a:xfrm>
        </p:spPr>
        <p:txBody>
          <a:bodyPr/>
          <a:lstStyle/>
          <a:p>
            <a:r>
              <a:rPr lang="hr-HR" dirty="0"/>
              <a:t>Poslodavci koji zapošljavaju 20 i više radnika obvezni su zaposliti </a:t>
            </a:r>
            <a:r>
              <a:rPr lang="hr-HR" b="1" dirty="0"/>
              <a:t>3% </a:t>
            </a:r>
            <a:r>
              <a:rPr lang="hr-HR" dirty="0"/>
              <a:t>radnika koji se prema posebnom zakonu smatraju osobama s invaliditetom</a:t>
            </a:r>
          </a:p>
          <a:p>
            <a:r>
              <a:rPr lang="hr-HR" dirty="0"/>
              <a:t>Ako ne ispune obvezu u cijelosti, </a:t>
            </a:r>
            <a:r>
              <a:rPr lang="hr-HR" u="sng" dirty="0"/>
              <a:t>za svaku invalidnu osobu </a:t>
            </a:r>
            <a:r>
              <a:rPr lang="hr-HR" dirty="0"/>
              <a:t>koju nisu zaposlili – obveza plaćanja mjesečne naknade Zavodu za profesionalnu rehabilitaciju i zapošljavanje osoba s invaliditetom u iznosu </a:t>
            </a:r>
            <a:r>
              <a:rPr lang="hr-HR" b="1" dirty="0"/>
              <a:t>20% </a:t>
            </a:r>
            <a:r>
              <a:rPr lang="hr-HR" dirty="0"/>
              <a:t>minimalne plaće</a:t>
            </a:r>
          </a:p>
          <a:p>
            <a:r>
              <a:rPr lang="hr-HR" dirty="0"/>
              <a:t>20% minimalne plaće za 2023. =  </a:t>
            </a:r>
            <a:r>
              <a:rPr lang="hr-HR" b="1" dirty="0"/>
              <a:t>140,00 </a:t>
            </a:r>
            <a:r>
              <a:rPr lang="hr-HR" dirty="0"/>
              <a:t> </a:t>
            </a:r>
            <a:r>
              <a:rPr lang="hr-HR" b="1" dirty="0"/>
              <a:t>eura </a:t>
            </a:r>
            <a:r>
              <a:rPr lang="hr-HR" dirty="0"/>
              <a:t>(počevši za obvezu koja dospijeva u veljači, prema broju radnika i invalida na dan 31. siječnja 2023.)</a:t>
            </a:r>
          </a:p>
          <a:p>
            <a:r>
              <a:rPr lang="hr-HR" dirty="0"/>
              <a:t>Naknada zbog nezapošljavanja osoba s invaliditetom se ne iskazuje u obrascu JOPPD</a:t>
            </a:r>
          </a:p>
        </p:txBody>
      </p:sp>
    </p:spTree>
    <p:extLst>
      <p:ext uri="{BB962C8B-B14F-4D97-AF65-F5344CB8AC3E}">
        <p14:creationId xmlns:p14="http://schemas.microsoft.com/office/powerpoint/2010/main" val="381446646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59FD6-9A25-8631-0588-848318295C42}"/>
              </a:ext>
            </a:extLst>
          </p:cNvPr>
          <p:cNvSpPr>
            <a:spLocks noGrp="1"/>
          </p:cNvSpPr>
          <p:nvPr>
            <p:ph type="title"/>
          </p:nvPr>
        </p:nvSpPr>
        <p:spPr/>
        <p:txBody>
          <a:bodyPr>
            <a:normAutofit fontScale="90000"/>
          </a:bodyPr>
          <a:lstStyle/>
          <a:p>
            <a:r>
              <a:rPr lang="hr-HR" dirty="0"/>
              <a:t>Nije izmijenjeno…primjena od 1. svibnja 2022.</a:t>
            </a:r>
          </a:p>
        </p:txBody>
      </p:sp>
      <p:sp>
        <p:nvSpPr>
          <p:cNvPr id="3" name="Content Placeholder 2">
            <a:extLst>
              <a:ext uri="{FF2B5EF4-FFF2-40B4-BE49-F238E27FC236}">
                <a16:creationId xmlns:a16="http://schemas.microsoft.com/office/drawing/2014/main" id="{0EB2FFEF-90E2-7772-56D3-A5FB3D6171EF}"/>
              </a:ext>
            </a:extLst>
          </p:cNvPr>
          <p:cNvSpPr>
            <a:spLocks noGrp="1"/>
          </p:cNvSpPr>
          <p:nvPr>
            <p:ph idx="1"/>
          </p:nvPr>
        </p:nvSpPr>
        <p:spPr/>
        <p:txBody>
          <a:bodyPr/>
          <a:lstStyle/>
          <a:p>
            <a:r>
              <a:rPr lang="hr-HR" dirty="0"/>
              <a:t>Naknada troškova prijevoza za dolazak na posao i odlazak s posla</a:t>
            </a:r>
          </a:p>
          <a:p>
            <a:r>
              <a:rPr lang="hr-HR" dirty="0"/>
              <a:t>2 grupe zaposlenih:</a:t>
            </a:r>
          </a:p>
          <a:p>
            <a:pPr marL="712788" indent="-355600">
              <a:buFont typeface="Wingdings" panose="05000000000000000000" pitchFamily="2" charset="2"/>
              <a:buChar char="Ø"/>
            </a:pPr>
            <a:r>
              <a:rPr lang="hr-HR" dirty="0"/>
              <a:t>oni koji pravo na naknadu ostvaruju u visini cijene javnog prijevoza</a:t>
            </a:r>
          </a:p>
          <a:p>
            <a:pPr marL="712788" indent="-355600">
              <a:buFont typeface="Wingdings" panose="05000000000000000000" pitchFamily="2" charset="2"/>
              <a:buChar char="Ø"/>
            </a:pPr>
            <a:r>
              <a:rPr lang="hr-HR" dirty="0"/>
              <a:t>oni koji ostvaruju pravo na naknadu po prijeđenom km – promjenjiva visina naknade, ovisno o cijeni naftnih derivata:</a:t>
            </a:r>
          </a:p>
          <a:p>
            <a:pPr marL="1069975" indent="-357188">
              <a:buFontTx/>
              <a:buChar char="-"/>
            </a:pPr>
            <a:r>
              <a:rPr lang="hr-HR" dirty="0"/>
              <a:t>za listopad 1,25 kn po km</a:t>
            </a:r>
          </a:p>
          <a:p>
            <a:pPr marL="1069975" indent="-357188">
              <a:buFontTx/>
              <a:buChar char="-"/>
            </a:pPr>
            <a:r>
              <a:rPr lang="hr-HR" dirty="0"/>
              <a:t>za studeni 1,35 kn po km</a:t>
            </a:r>
          </a:p>
        </p:txBody>
      </p:sp>
    </p:spTree>
    <p:extLst>
      <p:ext uri="{BB962C8B-B14F-4D97-AF65-F5344CB8AC3E}">
        <p14:creationId xmlns:p14="http://schemas.microsoft.com/office/powerpoint/2010/main" val="139319114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A193-B7DE-0F82-9F9A-7AFFF49BC245}"/>
              </a:ext>
            </a:extLst>
          </p:cNvPr>
          <p:cNvSpPr>
            <a:spLocks noGrp="1"/>
          </p:cNvSpPr>
          <p:nvPr>
            <p:ph type="title"/>
          </p:nvPr>
        </p:nvSpPr>
        <p:spPr/>
        <p:txBody>
          <a:bodyPr>
            <a:normAutofit fontScale="90000"/>
          </a:bodyPr>
          <a:lstStyle/>
          <a:p>
            <a:pPr algn="ctr"/>
            <a:r>
              <a:rPr lang="hr-HR" dirty="0"/>
              <a:t>Od 1. siječnja 2023. – novi iznosi osnovica za plaćanje obveznih doprinosa</a:t>
            </a:r>
          </a:p>
        </p:txBody>
      </p:sp>
      <p:sp>
        <p:nvSpPr>
          <p:cNvPr id="3" name="Content Placeholder 2">
            <a:extLst>
              <a:ext uri="{FF2B5EF4-FFF2-40B4-BE49-F238E27FC236}">
                <a16:creationId xmlns:a16="http://schemas.microsoft.com/office/drawing/2014/main" id="{5ED5C09F-AF87-C490-7951-98237CFCD592}"/>
              </a:ext>
            </a:extLst>
          </p:cNvPr>
          <p:cNvSpPr>
            <a:spLocks noGrp="1"/>
          </p:cNvSpPr>
          <p:nvPr>
            <p:ph idx="1"/>
          </p:nvPr>
        </p:nvSpPr>
        <p:spPr>
          <a:xfrm>
            <a:off x="457200" y="1628800"/>
            <a:ext cx="8229600" cy="4848200"/>
          </a:xfrm>
        </p:spPr>
        <p:txBody>
          <a:bodyPr>
            <a:normAutofit fontScale="92500"/>
          </a:bodyPr>
          <a:lstStyle/>
          <a:p>
            <a:r>
              <a:rPr lang="hr-HR" dirty="0"/>
              <a:t>Prosječna plaća I-VIII. 2022. = 10.301,00 kn = 1.367,18 eura</a:t>
            </a:r>
          </a:p>
          <a:p>
            <a:pPr marL="0" indent="0">
              <a:buNone/>
            </a:pPr>
            <a:r>
              <a:rPr lang="hr-HR" dirty="0"/>
              <a:t>OSNOVICE ZA  2023. (</a:t>
            </a:r>
            <a:r>
              <a:rPr lang="hr-HR" dirty="0" err="1"/>
              <a:t>koef</a:t>
            </a:r>
            <a:r>
              <a:rPr lang="hr-HR" dirty="0"/>
              <a:t> x </a:t>
            </a:r>
            <a:r>
              <a:rPr lang="hr-HR" dirty="0" err="1"/>
              <a:t>prosječ</a:t>
            </a:r>
            <a:r>
              <a:rPr lang="hr-HR" dirty="0"/>
              <a:t>. plaća)</a:t>
            </a:r>
          </a:p>
          <a:p>
            <a:pPr marL="0" indent="0">
              <a:buNone/>
            </a:pPr>
            <a:r>
              <a:rPr lang="hr-HR" dirty="0"/>
              <a:t>Prema objavljenom podatku, proizlazi:</a:t>
            </a:r>
          </a:p>
          <a:p>
            <a:pPr marL="542925" indent="-357188">
              <a:buFont typeface="Wingdings" panose="05000000000000000000" pitchFamily="2" charset="2"/>
              <a:buChar char="Ø"/>
            </a:pPr>
            <a:r>
              <a:rPr lang="hr-HR" b="1" dirty="0"/>
              <a:t>najniža mjesečna osnovica = 519,53 eura</a:t>
            </a:r>
          </a:p>
          <a:p>
            <a:pPr marL="542925" indent="-357188">
              <a:buFont typeface="Wingdings" panose="05000000000000000000" pitchFamily="2" charset="2"/>
              <a:buChar char="Ø"/>
            </a:pPr>
            <a:r>
              <a:rPr lang="hr-HR" dirty="0"/>
              <a:t>najviša mjesečna osnovica = 8.203,08 eura</a:t>
            </a:r>
          </a:p>
          <a:p>
            <a:pPr marL="542925" indent="-357188">
              <a:buFont typeface="Wingdings" panose="05000000000000000000" pitchFamily="2" charset="2"/>
              <a:buChar char="Ø"/>
            </a:pPr>
            <a:r>
              <a:rPr lang="hr-HR" dirty="0"/>
              <a:t>obrtnici </a:t>
            </a:r>
            <a:r>
              <a:rPr lang="hr-HR" dirty="0" err="1"/>
              <a:t>paušalisti</a:t>
            </a:r>
            <a:r>
              <a:rPr lang="hr-HR" dirty="0"/>
              <a:t> = 546,87 eura</a:t>
            </a:r>
          </a:p>
          <a:p>
            <a:pPr marL="542925" indent="-357188">
              <a:buFont typeface="Wingdings" panose="05000000000000000000" pitchFamily="2" charset="2"/>
              <a:buChar char="Ø"/>
            </a:pPr>
            <a:r>
              <a:rPr lang="hr-HR" dirty="0"/>
              <a:t>obrtnici obveznici poreza na dohodak = 888,67 eura</a:t>
            </a:r>
          </a:p>
          <a:p>
            <a:pPr marL="542925" indent="-357188">
              <a:buFont typeface="Wingdings" panose="05000000000000000000" pitchFamily="2" charset="2"/>
              <a:buChar char="Ø"/>
            </a:pPr>
            <a:r>
              <a:rPr lang="hr-HR" dirty="0"/>
              <a:t>članovi uprave = 888,67 eura</a:t>
            </a:r>
          </a:p>
          <a:p>
            <a:pPr marL="542925" indent="-357188">
              <a:buFont typeface="Wingdings" panose="05000000000000000000" pitchFamily="2" charset="2"/>
              <a:buChar char="Ø"/>
            </a:pPr>
            <a:r>
              <a:rPr lang="hr-HR" dirty="0"/>
              <a:t>slobodna zanimanja i obveznici poreza na dobit = 1.503,90 eura</a:t>
            </a:r>
          </a:p>
          <a:p>
            <a:r>
              <a:rPr lang="hr-HR" dirty="0"/>
              <a:t>Točne iznose će odrediti ministar financija Naredbom o osnovicama za obvezna osiguranja 2023. godinu i objaviti u Nar. nov.</a:t>
            </a:r>
          </a:p>
          <a:p>
            <a:endParaRPr lang="hr-HR" dirty="0"/>
          </a:p>
        </p:txBody>
      </p:sp>
    </p:spTree>
    <p:extLst>
      <p:ext uri="{BB962C8B-B14F-4D97-AF65-F5344CB8AC3E}">
        <p14:creationId xmlns:p14="http://schemas.microsoft.com/office/powerpoint/2010/main" val="10426376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61206-93E3-EE61-1A31-42C2043067F8}"/>
              </a:ext>
            </a:extLst>
          </p:cNvPr>
          <p:cNvSpPr>
            <a:spLocks noGrp="1"/>
          </p:cNvSpPr>
          <p:nvPr>
            <p:ph type="title"/>
          </p:nvPr>
        </p:nvSpPr>
        <p:spPr/>
        <p:txBody>
          <a:bodyPr/>
          <a:lstStyle/>
          <a:p>
            <a:pPr algn="ctr"/>
            <a:r>
              <a:rPr lang="hr-HR" dirty="0"/>
              <a:t>Pravo na očinski dopust</a:t>
            </a:r>
          </a:p>
        </p:txBody>
      </p:sp>
      <p:sp>
        <p:nvSpPr>
          <p:cNvPr id="3" name="Content Placeholder 2">
            <a:extLst>
              <a:ext uri="{FF2B5EF4-FFF2-40B4-BE49-F238E27FC236}">
                <a16:creationId xmlns:a16="http://schemas.microsoft.com/office/drawing/2014/main" id="{0771EEB7-EC5F-6FB4-B1CD-A746A0DB2FCF}"/>
              </a:ext>
            </a:extLst>
          </p:cNvPr>
          <p:cNvSpPr>
            <a:spLocks noGrp="1"/>
          </p:cNvSpPr>
          <p:nvPr>
            <p:ph idx="1"/>
          </p:nvPr>
        </p:nvSpPr>
        <p:spPr/>
        <p:txBody>
          <a:bodyPr>
            <a:normAutofit/>
          </a:bodyPr>
          <a:lstStyle/>
          <a:p>
            <a:r>
              <a:rPr lang="hr-HR" dirty="0">
                <a:effectLst/>
                <a:latin typeface="Calibri" panose="020F0502020204030204" pitchFamily="34" charset="0"/>
                <a:ea typeface="Calibri" panose="020F0502020204030204" pitchFamily="34" charset="0"/>
                <a:cs typeface="Arial" panose="020B0604020202020204" pitchFamily="34" charset="0"/>
              </a:rPr>
              <a:t>pravo očeva uvedeno izmjenama Zakona o </a:t>
            </a:r>
            <a:r>
              <a:rPr lang="hr-HR" dirty="0" err="1">
                <a:effectLst/>
                <a:latin typeface="Calibri" panose="020F0502020204030204" pitchFamily="34" charset="0"/>
                <a:ea typeface="Calibri" panose="020F0502020204030204" pitchFamily="34" charset="0"/>
                <a:cs typeface="Arial" panose="020B0604020202020204" pitchFamily="34" charset="0"/>
              </a:rPr>
              <a:t>rodiljnim</a:t>
            </a:r>
            <a:r>
              <a:rPr lang="hr-HR" dirty="0">
                <a:effectLst/>
                <a:latin typeface="Calibri" panose="020F0502020204030204" pitchFamily="34" charset="0"/>
                <a:ea typeface="Calibri" panose="020F0502020204030204" pitchFamily="34" charset="0"/>
                <a:cs typeface="Arial" panose="020B0604020202020204" pitchFamily="34" charset="0"/>
              </a:rPr>
              <a:t> i roditeljskim potporama (Nar. nov., br. 85/22.)</a:t>
            </a:r>
          </a:p>
          <a:p>
            <a:r>
              <a:rPr lang="hr-HR" dirty="0">
                <a:latin typeface="Calibri" panose="020F0502020204030204" pitchFamily="34" charset="0"/>
                <a:cs typeface="Arial" panose="020B0604020202020204" pitchFamily="34" charset="0"/>
              </a:rPr>
              <a:t>od 1. kolovoza 2022.</a:t>
            </a:r>
          </a:p>
          <a:p>
            <a:r>
              <a:rPr lang="hr-HR" dirty="0">
                <a:latin typeface="Calibri" panose="020F0502020204030204" pitchFamily="34" charset="0"/>
                <a:cs typeface="Arial" panose="020B0604020202020204" pitchFamily="34" charset="0"/>
              </a:rPr>
              <a:t>zaposleni i samozaposleni očevi, neovisno o tome jesu li u braku s majkom djeteta</a:t>
            </a:r>
          </a:p>
          <a:p>
            <a:r>
              <a:rPr lang="hr-HR" dirty="0">
                <a:latin typeface="Calibri" panose="020F0502020204030204" pitchFamily="34" charset="0"/>
                <a:cs typeface="Arial" panose="020B0604020202020204" pitchFamily="34" charset="0"/>
              </a:rPr>
              <a:t>pravo ne ovisi o </a:t>
            </a:r>
            <a:r>
              <a:rPr lang="hr-HR" dirty="0" err="1">
                <a:latin typeface="Calibri" panose="020F0502020204030204" pitchFamily="34" charset="0"/>
                <a:cs typeface="Arial" panose="020B0604020202020204" pitchFamily="34" charset="0"/>
              </a:rPr>
              <a:t>radnopravnom</a:t>
            </a:r>
            <a:r>
              <a:rPr lang="hr-HR" dirty="0">
                <a:latin typeface="Calibri" panose="020F0502020204030204" pitchFamily="34" charset="0"/>
                <a:cs typeface="Arial" panose="020B0604020202020204" pitchFamily="34" charset="0"/>
              </a:rPr>
              <a:t> statusu majke </a:t>
            </a:r>
          </a:p>
          <a:p>
            <a:pPr marL="0" indent="0">
              <a:buNone/>
            </a:pPr>
            <a:r>
              <a:rPr lang="hr-HR" dirty="0">
                <a:latin typeface="Calibri" panose="020F0502020204030204" pitchFamily="34" charset="0"/>
                <a:cs typeface="Arial" panose="020B0604020202020204" pitchFamily="34" charset="0"/>
              </a:rPr>
              <a:t>DUŽINA OČINSKOG DOPUSTA:</a:t>
            </a:r>
          </a:p>
          <a:p>
            <a:r>
              <a:rPr lang="hr-HR" dirty="0">
                <a:latin typeface="Calibri" panose="020F0502020204030204" pitchFamily="34" charset="0"/>
                <a:ea typeface="Calibri" panose="020F0502020204030204" pitchFamily="34" charset="0"/>
                <a:cs typeface="Arial" panose="020B0604020202020204" pitchFamily="34" charset="0"/>
              </a:rPr>
              <a:t>z</a:t>
            </a:r>
            <a:r>
              <a:rPr lang="hr-HR" dirty="0">
                <a:effectLst/>
                <a:latin typeface="Calibri" panose="020F0502020204030204" pitchFamily="34" charset="0"/>
                <a:ea typeface="Calibri" panose="020F0502020204030204" pitchFamily="34" charset="0"/>
                <a:cs typeface="Arial" panose="020B0604020202020204" pitchFamily="34" charset="0"/>
              </a:rPr>
              <a:t>a rođenje jednog djeteta - otac djeteta ima pravo na dopust u trajanju od </a:t>
            </a:r>
            <a:r>
              <a:rPr lang="hr-HR" b="1" dirty="0">
                <a:effectLst/>
                <a:latin typeface="Calibri" panose="020F0502020204030204" pitchFamily="34" charset="0"/>
                <a:ea typeface="Calibri" panose="020F0502020204030204" pitchFamily="34" charset="0"/>
                <a:cs typeface="Arial" panose="020B0604020202020204" pitchFamily="34" charset="0"/>
              </a:rPr>
              <a:t>deset radnih dana</a:t>
            </a:r>
          </a:p>
          <a:p>
            <a:r>
              <a:rPr lang="hr-HR" dirty="0">
                <a:latin typeface="Calibri" panose="020F0502020204030204" pitchFamily="34" charset="0"/>
                <a:ea typeface="Calibri" panose="020F0502020204030204" pitchFamily="34" charset="0"/>
                <a:cs typeface="Arial" panose="020B0604020202020204" pitchFamily="34" charset="0"/>
              </a:rPr>
              <a:t>z</a:t>
            </a:r>
            <a:r>
              <a:rPr lang="hr-HR" dirty="0">
                <a:effectLst/>
                <a:latin typeface="Calibri" panose="020F0502020204030204" pitchFamily="34" charset="0"/>
                <a:ea typeface="Calibri" panose="020F0502020204030204" pitchFamily="34" charset="0"/>
                <a:cs typeface="Arial" panose="020B0604020202020204" pitchFamily="34" charset="0"/>
              </a:rPr>
              <a:t>a rođenje blizanaca, trojki ili više djece – otac djece ima pravo na dopust u neprekidnom trajanju od </a:t>
            </a:r>
            <a:r>
              <a:rPr lang="hr-HR" b="1" dirty="0">
                <a:effectLst/>
                <a:latin typeface="Calibri" panose="020F0502020204030204" pitchFamily="34" charset="0"/>
                <a:ea typeface="Calibri" panose="020F0502020204030204" pitchFamily="34" charset="0"/>
                <a:cs typeface="Arial" panose="020B0604020202020204" pitchFamily="34" charset="0"/>
              </a:rPr>
              <a:t>petnaest radnih dana</a:t>
            </a:r>
            <a:endParaRPr lang="hr-HR" b="1" dirty="0"/>
          </a:p>
        </p:txBody>
      </p:sp>
    </p:spTree>
    <p:extLst>
      <p:ext uri="{BB962C8B-B14F-4D97-AF65-F5344CB8AC3E}">
        <p14:creationId xmlns:p14="http://schemas.microsoft.com/office/powerpoint/2010/main" val="175542182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45EC-CD31-6A61-3CFC-8824BA37A29A}"/>
              </a:ext>
            </a:extLst>
          </p:cNvPr>
          <p:cNvSpPr>
            <a:spLocks noGrp="1"/>
          </p:cNvSpPr>
          <p:nvPr>
            <p:ph type="title"/>
          </p:nvPr>
        </p:nvSpPr>
        <p:spPr>
          <a:xfrm>
            <a:off x="457200" y="533400"/>
            <a:ext cx="8229600" cy="663352"/>
          </a:xfrm>
        </p:spPr>
        <p:txBody>
          <a:bodyPr>
            <a:normAutofit fontScale="90000"/>
          </a:bodyPr>
          <a:lstStyle/>
          <a:p>
            <a:pPr algn="ctr"/>
            <a:r>
              <a:rPr lang="hr-HR" dirty="0"/>
              <a:t>Očinski dopust</a:t>
            </a:r>
          </a:p>
        </p:txBody>
      </p:sp>
      <p:sp>
        <p:nvSpPr>
          <p:cNvPr id="3" name="Content Placeholder 2">
            <a:extLst>
              <a:ext uri="{FF2B5EF4-FFF2-40B4-BE49-F238E27FC236}">
                <a16:creationId xmlns:a16="http://schemas.microsoft.com/office/drawing/2014/main" id="{0D5586BF-010F-E28F-770C-3B06E6337C3F}"/>
              </a:ext>
            </a:extLst>
          </p:cNvPr>
          <p:cNvSpPr>
            <a:spLocks noGrp="1"/>
          </p:cNvSpPr>
          <p:nvPr>
            <p:ph idx="1"/>
          </p:nvPr>
        </p:nvSpPr>
        <p:spPr>
          <a:xfrm>
            <a:off x="457200" y="1412776"/>
            <a:ext cx="8229600" cy="5064224"/>
          </a:xfrm>
        </p:spPr>
        <p:txBody>
          <a:bodyPr>
            <a:normAutofit lnSpcReduction="10000"/>
          </a:bodyPr>
          <a:lstStyle/>
          <a:p>
            <a:r>
              <a:rPr lang="hr-HR" dirty="0"/>
              <a:t>Određen je u </a:t>
            </a:r>
            <a:r>
              <a:rPr lang="hr-HR" u="sng" dirty="0"/>
              <a:t>radnim</a:t>
            </a:r>
            <a:r>
              <a:rPr lang="hr-HR" dirty="0"/>
              <a:t> danima</a:t>
            </a:r>
          </a:p>
          <a:p>
            <a:pPr marL="711200" indent="-347663">
              <a:buFont typeface="Wingdings" panose="05000000000000000000" pitchFamily="2" charset="2"/>
              <a:buChar char="ü"/>
            </a:pPr>
            <a:r>
              <a:rPr lang="hr-HR" dirty="0"/>
              <a:t>kalendarsko razdoblje korištenja ovisi o rasporedu radnog vremena korisnika prava (mišljenje Min rada…)</a:t>
            </a:r>
          </a:p>
          <a:p>
            <a:r>
              <a:rPr lang="hr-HR" dirty="0"/>
              <a:t>Koristi se u </a:t>
            </a:r>
            <a:r>
              <a:rPr lang="hr-HR" u="sng" dirty="0"/>
              <a:t>neprekidnom</a:t>
            </a:r>
            <a:r>
              <a:rPr lang="hr-HR" dirty="0"/>
              <a:t> trajanju </a:t>
            </a:r>
          </a:p>
          <a:p>
            <a:r>
              <a:rPr lang="hr-HR" dirty="0"/>
              <a:t>Može se koristiti dok dijete ne navrši dob od šest mjeseci</a:t>
            </a:r>
          </a:p>
          <a:p>
            <a:pPr marL="0" indent="0">
              <a:buNone/>
            </a:pPr>
            <a:endParaRPr lang="hr-HR" dirty="0"/>
          </a:p>
          <a:p>
            <a:r>
              <a:rPr lang="hr-HR" dirty="0">
                <a:effectLst/>
                <a:latin typeface="Calibri" panose="020F0502020204030204" pitchFamily="34" charset="0"/>
                <a:ea typeface="Calibri" panose="020F0502020204030204" pitchFamily="34" charset="0"/>
                <a:cs typeface="Arial" panose="020B0604020202020204" pitchFamily="34" charset="0"/>
              </a:rPr>
              <a:t>Ako otac namjerava koristiti očinski dopust neposredno nakon rođenja djeteta:</a:t>
            </a:r>
          </a:p>
          <a:p>
            <a:pPr marL="812800" indent="-276225">
              <a:buFont typeface="Wingdings" panose="05000000000000000000" pitchFamily="2" charset="2"/>
              <a:buChar char="Ø"/>
            </a:pPr>
            <a:r>
              <a:rPr lang="hr-HR" dirty="0">
                <a:latin typeface="Calibri" panose="020F0502020204030204" pitchFamily="34" charset="0"/>
                <a:ea typeface="Calibri" panose="020F0502020204030204" pitchFamily="34" charset="0"/>
                <a:cs typeface="Arial" panose="020B0604020202020204" pitchFamily="34" charset="0"/>
              </a:rPr>
              <a:t>obavijest poslodavcu</a:t>
            </a:r>
            <a:r>
              <a:rPr lang="hr-HR" dirty="0">
                <a:effectLst/>
                <a:latin typeface="Calibri" panose="020F0502020204030204" pitchFamily="34" charset="0"/>
                <a:ea typeface="Calibri" panose="020F0502020204030204" pitchFamily="34" charset="0"/>
                <a:cs typeface="Arial" panose="020B0604020202020204" pitchFamily="34" charset="0"/>
              </a:rPr>
              <a:t> 15 dana prije datuma očekivanog poroda</a:t>
            </a:r>
          </a:p>
          <a:p>
            <a:r>
              <a:rPr lang="hr-HR" dirty="0">
                <a:effectLst/>
                <a:latin typeface="Calibri" panose="020F0502020204030204" pitchFamily="34" charset="0"/>
                <a:ea typeface="Calibri" panose="020F0502020204030204" pitchFamily="34" charset="0"/>
                <a:cs typeface="Arial" panose="020B0604020202020204" pitchFamily="34" charset="0"/>
              </a:rPr>
              <a:t>Ako dopust namjerava koristiti kasnije, a može ga koristiti sve do šest mjeseci starosti djeteta:</a:t>
            </a:r>
          </a:p>
          <a:p>
            <a:pPr marL="536575" indent="363538">
              <a:buFont typeface="Wingdings" panose="05000000000000000000" pitchFamily="2" charset="2"/>
              <a:buChar char="Ø"/>
            </a:pPr>
            <a:r>
              <a:rPr lang="hr-HR" dirty="0">
                <a:latin typeface="Calibri" panose="020F0502020204030204" pitchFamily="34" charset="0"/>
                <a:ea typeface="Calibri" panose="020F0502020204030204" pitchFamily="34" charset="0"/>
                <a:cs typeface="Arial" panose="020B0604020202020204" pitchFamily="34" charset="0"/>
              </a:rPr>
              <a:t>n</a:t>
            </a:r>
            <a:r>
              <a:rPr lang="hr-HR" dirty="0">
                <a:effectLst/>
                <a:latin typeface="Calibri" panose="020F0502020204030204" pitchFamily="34" charset="0"/>
                <a:ea typeface="Calibri" panose="020F0502020204030204" pitchFamily="34" charset="0"/>
                <a:cs typeface="Arial" panose="020B0604020202020204" pitchFamily="34" charset="0"/>
              </a:rPr>
              <a:t>ajava poslodavcu 15 dana ranije</a:t>
            </a:r>
            <a:endParaRPr lang="hr-HR" dirty="0"/>
          </a:p>
          <a:p>
            <a:endParaRPr lang="hr-HR" dirty="0"/>
          </a:p>
        </p:txBody>
      </p:sp>
    </p:spTree>
    <p:extLst>
      <p:ext uri="{BB962C8B-B14F-4D97-AF65-F5344CB8AC3E}">
        <p14:creationId xmlns:p14="http://schemas.microsoft.com/office/powerpoint/2010/main" val="36728129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CED5-0293-B0D3-8299-5E44210074C8}"/>
              </a:ext>
            </a:extLst>
          </p:cNvPr>
          <p:cNvSpPr>
            <a:spLocks noGrp="1"/>
          </p:cNvSpPr>
          <p:nvPr>
            <p:ph type="title"/>
          </p:nvPr>
        </p:nvSpPr>
        <p:spPr/>
        <p:txBody>
          <a:bodyPr>
            <a:normAutofit/>
          </a:bodyPr>
          <a:lstStyle/>
          <a:p>
            <a:pPr algn="ctr"/>
            <a:r>
              <a:rPr lang="hr-HR" dirty="0"/>
              <a:t>Naknada plaće za očinski dopust</a:t>
            </a:r>
          </a:p>
        </p:txBody>
      </p:sp>
      <p:sp>
        <p:nvSpPr>
          <p:cNvPr id="3" name="Content Placeholder 2">
            <a:extLst>
              <a:ext uri="{FF2B5EF4-FFF2-40B4-BE49-F238E27FC236}">
                <a16:creationId xmlns:a16="http://schemas.microsoft.com/office/drawing/2014/main" id="{7CA88CE6-C5BB-22C4-30CD-1ED2690B40B4}"/>
              </a:ext>
            </a:extLst>
          </p:cNvPr>
          <p:cNvSpPr>
            <a:spLocks noGrp="1"/>
          </p:cNvSpPr>
          <p:nvPr>
            <p:ph idx="1"/>
          </p:nvPr>
        </p:nvSpPr>
        <p:spPr/>
        <p:txBody>
          <a:bodyPr>
            <a:normAutofit/>
          </a:bodyPr>
          <a:lstStyle/>
          <a:p>
            <a:pPr marL="0" indent="0">
              <a:buNone/>
            </a:pPr>
            <a:r>
              <a:rPr lang="hr-HR" dirty="0"/>
              <a:t>OČINSKI DOPUST:</a:t>
            </a:r>
          </a:p>
          <a:p>
            <a:r>
              <a:rPr lang="hr-HR" dirty="0"/>
              <a:t>HZZO izravno isplaćuje naknadu korisniku prava</a:t>
            </a:r>
          </a:p>
          <a:p>
            <a:r>
              <a:rPr lang="hr-HR" dirty="0">
                <a:effectLst/>
                <a:latin typeface="Calibri" panose="020F0502020204030204" pitchFamily="34" charset="0"/>
                <a:ea typeface="Calibri" panose="020F0502020204030204" pitchFamily="34" charset="0"/>
                <a:cs typeface="Arial" panose="020B0604020202020204" pitchFamily="34" charset="0"/>
              </a:rPr>
              <a:t>u visini 100% prosječne neto plaće koja mu je isplaćivana u šestomjesečnom razdoblju koje prethodi mjesecu u kojemu je započeto korištenje očinskog dopusta</a:t>
            </a:r>
          </a:p>
          <a:p>
            <a:pPr marL="900113" indent="-536575">
              <a:buFont typeface="Wingdings" panose="05000000000000000000" pitchFamily="2" charset="2"/>
              <a:buChar char="Ø"/>
            </a:pPr>
            <a:r>
              <a:rPr lang="hr-HR" dirty="0">
                <a:latin typeface="Calibri" panose="020F0502020204030204" pitchFamily="34" charset="0"/>
                <a:ea typeface="Calibri" panose="020F0502020204030204" pitchFamily="34" charset="0"/>
                <a:cs typeface="Arial" panose="020B0604020202020204" pitchFamily="34" charset="0"/>
              </a:rPr>
              <a:t>Potvrda o plaći – za zaposlene očeve</a:t>
            </a:r>
          </a:p>
          <a:p>
            <a:r>
              <a:rPr lang="hr-HR" dirty="0">
                <a:effectLst/>
                <a:latin typeface="Calibri" panose="020F0502020204030204" pitchFamily="34" charset="0"/>
                <a:ea typeface="Calibri" panose="020F0502020204030204" pitchFamily="34" charset="0"/>
                <a:cs typeface="Arial" panose="020B0604020202020204" pitchFamily="34" charset="0"/>
              </a:rPr>
              <a:t>bez ograničenja najvišeg iznosa</a:t>
            </a:r>
          </a:p>
          <a:p>
            <a:r>
              <a:rPr lang="hr-HR" dirty="0">
                <a:latin typeface="Calibri" panose="020F0502020204030204" pitchFamily="34" charset="0"/>
                <a:cs typeface="Arial" panose="020B0604020202020204" pitchFamily="34" charset="0"/>
              </a:rPr>
              <a:t>najmanje u visini razmjernog dijela mjesečnog iznosa od 2.328,20 kn</a:t>
            </a:r>
          </a:p>
          <a:p>
            <a:r>
              <a:rPr lang="hr-HR" dirty="0">
                <a:latin typeface="Calibri" panose="020F0502020204030204" pitchFamily="34" charset="0"/>
                <a:cs typeface="Arial" panose="020B0604020202020204" pitchFamily="34" charset="0"/>
              </a:rPr>
              <a:t>poslodavac u obrascu JOPPD pod 6.1. koristi </a:t>
            </a:r>
            <a:r>
              <a:rPr lang="hr-HR" b="1" dirty="0">
                <a:latin typeface="Calibri" panose="020F0502020204030204" pitchFamily="34" charset="0"/>
                <a:cs typeface="Arial" panose="020B0604020202020204" pitchFamily="34" charset="0"/>
              </a:rPr>
              <a:t>šifru </a:t>
            </a:r>
            <a:r>
              <a:rPr lang="hr-HR" b="1" dirty="0">
                <a:solidFill>
                  <a:srgbClr val="FF0000"/>
                </a:solidFill>
                <a:latin typeface="Calibri" panose="020F0502020204030204" pitchFamily="34" charset="0"/>
                <a:cs typeface="Arial" panose="020B0604020202020204" pitchFamily="34" charset="0"/>
              </a:rPr>
              <a:t>5204</a:t>
            </a:r>
            <a:r>
              <a:rPr lang="hr-HR" dirty="0">
                <a:latin typeface="Calibri" panose="020F0502020204030204" pitchFamily="34" charset="0"/>
                <a:cs typeface="Arial" panose="020B0604020202020204" pitchFamily="34" charset="0"/>
              </a:rPr>
              <a:t>, a pod 15.1., 16.1., 15.2. i 16.2. su nule</a:t>
            </a:r>
            <a:endParaRPr lang="hr-HR" dirty="0"/>
          </a:p>
        </p:txBody>
      </p:sp>
    </p:spTree>
    <p:extLst>
      <p:ext uri="{BB962C8B-B14F-4D97-AF65-F5344CB8AC3E}">
        <p14:creationId xmlns:p14="http://schemas.microsoft.com/office/powerpoint/2010/main" val="389615892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FFC86-43E3-A045-3E62-15C9F07450E0}"/>
              </a:ext>
            </a:extLst>
          </p:cNvPr>
          <p:cNvSpPr>
            <a:spLocks noGrp="1"/>
          </p:cNvSpPr>
          <p:nvPr>
            <p:ph type="title"/>
          </p:nvPr>
        </p:nvSpPr>
        <p:spPr/>
        <p:txBody>
          <a:bodyPr>
            <a:normAutofit fontScale="90000"/>
          </a:bodyPr>
          <a:lstStyle/>
          <a:p>
            <a:pPr algn="ctr"/>
            <a:r>
              <a:rPr lang="hr-HR" dirty="0"/>
              <a:t>Očinski dopust i plaćeni dopust prema aktima poslodavca</a:t>
            </a:r>
          </a:p>
        </p:txBody>
      </p:sp>
      <p:sp>
        <p:nvSpPr>
          <p:cNvPr id="3" name="Content Placeholder 2">
            <a:extLst>
              <a:ext uri="{FF2B5EF4-FFF2-40B4-BE49-F238E27FC236}">
                <a16:creationId xmlns:a16="http://schemas.microsoft.com/office/drawing/2014/main" id="{C9DD55F1-7673-B111-6B44-D45DB1C37202}"/>
              </a:ext>
            </a:extLst>
          </p:cNvPr>
          <p:cNvSpPr>
            <a:spLocks noGrp="1"/>
          </p:cNvSpPr>
          <p:nvPr>
            <p:ph idx="1"/>
          </p:nvPr>
        </p:nvSpPr>
        <p:spPr/>
        <p:txBody>
          <a:bodyPr/>
          <a:lstStyle/>
          <a:p>
            <a:r>
              <a:rPr lang="hr-HR" dirty="0"/>
              <a:t>Čl. 86. Zakona o radu – pravo radnika na plaćeni dopust za važne osobne potrebe, u koje se ubraja rođenje djeteta</a:t>
            </a:r>
          </a:p>
          <a:p>
            <a:r>
              <a:rPr lang="hr-HR" dirty="0"/>
              <a:t>Kolektivni ugovor koji obvezuje poslodavca i/ili pravilnik o radu i/ili ugovor o radu – definira broj dana plaćenog dopusta</a:t>
            </a:r>
          </a:p>
          <a:p>
            <a:pPr marL="0" indent="0">
              <a:buNone/>
            </a:pPr>
            <a:r>
              <a:rPr lang="hr-HR" i="1" u="sng" dirty="0"/>
              <a:t>Pitanje:</a:t>
            </a:r>
          </a:p>
          <a:p>
            <a:r>
              <a:rPr lang="hr-HR" dirty="0"/>
              <a:t>Da li korištenje očinskog dopusta prema Zakonu o </a:t>
            </a:r>
            <a:r>
              <a:rPr lang="hr-HR" dirty="0" err="1"/>
              <a:t>rodiljnim</a:t>
            </a:r>
            <a:r>
              <a:rPr lang="hr-HR" dirty="0"/>
              <a:t> i roditeljskim potporama, isključuje obvezu poslodavca da radniku na svoj teret omogući korištenje plaćenog dopusta povodom rođenja djeteta? </a:t>
            </a:r>
          </a:p>
          <a:p>
            <a:r>
              <a:rPr lang="hr-HR" dirty="0"/>
              <a:t>Korištenje prava na očinski dopust </a:t>
            </a:r>
            <a:r>
              <a:rPr lang="hr-HR" b="1" dirty="0"/>
              <a:t>ne isključuje pravo na plaćeni dopust na teret poslodavca. </a:t>
            </a:r>
          </a:p>
        </p:txBody>
      </p:sp>
    </p:spTree>
    <p:extLst>
      <p:ext uri="{BB962C8B-B14F-4D97-AF65-F5344CB8AC3E}">
        <p14:creationId xmlns:p14="http://schemas.microsoft.com/office/powerpoint/2010/main" val="255883057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EB67-6C5D-5A98-E679-56B922CF9550}"/>
              </a:ext>
            </a:extLst>
          </p:cNvPr>
          <p:cNvSpPr>
            <a:spLocks noGrp="1"/>
          </p:cNvSpPr>
          <p:nvPr>
            <p:ph type="title"/>
          </p:nvPr>
        </p:nvSpPr>
        <p:spPr/>
        <p:txBody>
          <a:bodyPr>
            <a:normAutofit fontScale="90000"/>
          </a:bodyPr>
          <a:lstStyle/>
          <a:p>
            <a:pPr algn="ctr"/>
            <a:r>
              <a:rPr lang="hr-HR" dirty="0"/>
              <a:t>Od 1. siječnja 2023.: </a:t>
            </a:r>
            <a:br>
              <a:rPr lang="hr-HR" dirty="0"/>
            </a:br>
            <a:r>
              <a:rPr lang="hr-HR" dirty="0"/>
              <a:t>Pravo na dio mirovine pokojnog supružnika</a:t>
            </a:r>
          </a:p>
        </p:txBody>
      </p:sp>
      <p:sp>
        <p:nvSpPr>
          <p:cNvPr id="3" name="Content Placeholder 2">
            <a:extLst>
              <a:ext uri="{FF2B5EF4-FFF2-40B4-BE49-F238E27FC236}">
                <a16:creationId xmlns:a16="http://schemas.microsoft.com/office/drawing/2014/main" id="{D4A7AFB2-60BD-0031-7B48-A86006A800A3}"/>
              </a:ext>
            </a:extLst>
          </p:cNvPr>
          <p:cNvSpPr>
            <a:spLocks noGrp="1"/>
          </p:cNvSpPr>
          <p:nvPr>
            <p:ph idx="1"/>
          </p:nvPr>
        </p:nvSpPr>
        <p:spPr>
          <a:xfrm>
            <a:off x="457200" y="1600200"/>
            <a:ext cx="8229600" cy="5257800"/>
          </a:xfrm>
        </p:spPr>
        <p:txBody>
          <a:bodyPr>
            <a:normAutofit/>
          </a:bodyPr>
          <a:lstStyle/>
          <a:p>
            <a:pPr marL="0" indent="0" algn="ctr">
              <a:buNone/>
            </a:pPr>
            <a:r>
              <a:rPr lang="hr-HR" dirty="0"/>
              <a:t>Zakon o </a:t>
            </a:r>
            <a:r>
              <a:rPr lang="hr-HR" b="0" i="0" dirty="0">
                <a:effectLst/>
                <a:latin typeface="Minion Pro Cond"/>
              </a:rPr>
              <a:t> izmjenama i dopunama Zakonu o mirovinskom osiguranju (Nar. nov., br. 119/22.)</a:t>
            </a:r>
          </a:p>
          <a:p>
            <a:r>
              <a:rPr lang="hr-HR" dirty="0"/>
              <a:t>Povećanje obiteljske mirovine za 10% </a:t>
            </a:r>
          </a:p>
          <a:p>
            <a:r>
              <a:rPr lang="hr-HR" dirty="0"/>
              <a:t>Povećanje najnižih mirovina za 3%</a:t>
            </a:r>
          </a:p>
          <a:p>
            <a:r>
              <a:rPr lang="hr-HR" dirty="0"/>
              <a:t>Bonifikacija u visini mirovine za kasniji odlazak u mirovinu:</a:t>
            </a:r>
          </a:p>
          <a:p>
            <a:pPr marL="703263" indent="-342900">
              <a:buFont typeface="Courier New" panose="02070309020205020404" pitchFamily="49" charset="0"/>
              <a:buChar char="o"/>
            </a:pPr>
            <a:r>
              <a:rPr lang="hr-HR" dirty="0"/>
              <a:t>za starosnu – povećana s 0,34% na 0,45% za svaki mjesec kasnijeg odlaska; maksimalno za 27%</a:t>
            </a:r>
          </a:p>
          <a:p>
            <a:pPr marL="703263" indent="-342900">
              <a:buFont typeface="Courier New" panose="02070309020205020404" pitchFamily="49" charset="0"/>
              <a:buChar char="o"/>
            </a:pPr>
            <a:r>
              <a:rPr lang="hr-HR" dirty="0"/>
              <a:t>za dugogodišnjeg osiguranika – uvedena bonifikacija</a:t>
            </a:r>
          </a:p>
          <a:p>
            <a:r>
              <a:rPr lang="hr-HR" dirty="0"/>
              <a:t>Pravo na dio obiteljske mirovine pokojnog supružnika:</a:t>
            </a:r>
          </a:p>
          <a:p>
            <a:pPr marL="700087" indent="-342900">
              <a:buFont typeface="Courier New" panose="02070309020205020404" pitchFamily="49" charset="0"/>
              <a:buChar char="o"/>
            </a:pPr>
            <a:r>
              <a:rPr lang="hr-HR" dirty="0"/>
              <a:t>osobna mirovina + najviše 27% obiteljske</a:t>
            </a:r>
          </a:p>
          <a:p>
            <a:pPr marL="700087" indent="-342900">
              <a:buFont typeface="Courier New" panose="02070309020205020404" pitchFamily="49" charset="0"/>
              <a:buChar char="o"/>
            </a:pPr>
            <a:r>
              <a:rPr lang="hr-HR" dirty="0"/>
              <a:t>najviše 80 AVM-a, što trenutno iznosi najviše zajedno 6.212,00 kn</a:t>
            </a:r>
          </a:p>
          <a:p>
            <a:pPr>
              <a:buFontTx/>
              <a:buChar char="-"/>
            </a:pPr>
            <a:endParaRPr lang="hr-HR" dirty="0"/>
          </a:p>
        </p:txBody>
      </p:sp>
    </p:spTree>
    <p:extLst>
      <p:ext uri="{BB962C8B-B14F-4D97-AF65-F5344CB8AC3E}">
        <p14:creationId xmlns:p14="http://schemas.microsoft.com/office/powerpoint/2010/main" val="32308683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CCAFA-25ED-506B-E3D0-D2B8E206F8A1}"/>
              </a:ext>
            </a:extLst>
          </p:cNvPr>
          <p:cNvSpPr>
            <a:spLocks noGrp="1"/>
          </p:cNvSpPr>
          <p:nvPr>
            <p:ph type="title"/>
          </p:nvPr>
        </p:nvSpPr>
        <p:spPr/>
        <p:txBody>
          <a:bodyPr>
            <a:normAutofit fontScale="90000"/>
          </a:bodyPr>
          <a:lstStyle/>
          <a:p>
            <a:pPr algn="ctr"/>
            <a:br>
              <a:rPr lang="hr-HR" sz="3600" dirty="0"/>
            </a:br>
            <a:r>
              <a:rPr lang="hr-HR" sz="3600" dirty="0"/>
              <a:t>Od 1. siječnja 2023.</a:t>
            </a:r>
            <a:br>
              <a:rPr lang="hr-HR" dirty="0"/>
            </a:br>
            <a:r>
              <a:rPr lang="hr-HR" dirty="0"/>
              <a:t>Izmjene Zakona o radu </a:t>
            </a:r>
            <a:br>
              <a:rPr lang="hr-HR" dirty="0"/>
            </a:br>
            <a:endParaRPr lang="hr-HR" dirty="0"/>
          </a:p>
        </p:txBody>
      </p:sp>
      <p:sp>
        <p:nvSpPr>
          <p:cNvPr id="3" name="Content Placeholder 2">
            <a:extLst>
              <a:ext uri="{FF2B5EF4-FFF2-40B4-BE49-F238E27FC236}">
                <a16:creationId xmlns:a16="http://schemas.microsoft.com/office/drawing/2014/main" id="{D03B8EFC-E461-271C-FB08-0E7B4249A97B}"/>
              </a:ext>
            </a:extLst>
          </p:cNvPr>
          <p:cNvSpPr>
            <a:spLocks noGrp="1"/>
          </p:cNvSpPr>
          <p:nvPr>
            <p:ph idx="1"/>
          </p:nvPr>
        </p:nvSpPr>
        <p:spPr>
          <a:xfrm>
            <a:off x="457200" y="1700808"/>
            <a:ext cx="8229600" cy="4776192"/>
          </a:xfrm>
        </p:spPr>
        <p:txBody>
          <a:bodyPr>
            <a:normAutofit lnSpcReduction="10000"/>
          </a:bodyPr>
          <a:lstStyle/>
          <a:p>
            <a:r>
              <a:rPr lang="hr-HR" dirty="0"/>
              <a:t>Izmjene i dopune Zakona o radu – Sabor RH prihvatio prijedlog u prvom čitanju; upućen na drugo čitanje</a:t>
            </a:r>
          </a:p>
          <a:p>
            <a:r>
              <a:rPr lang="hr-HR" dirty="0"/>
              <a:t>Najvažnije novine:</a:t>
            </a:r>
          </a:p>
          <a:p>
            <a:pPr marL="620713" indent="-357188">
              <a:buFont typeface="Wingdings" panose="05000000000000000000" pitchFamily="2" charset="2"/>
              <a:buChar char="Ø"/>
            </a:pPr>
            <a:r>
              <a:rPr lang="hr-HR" dirty="0"/>
              <a:t>ograničava se broj ugovora o radu na određeno vrijeme</a:t>
            </a:r>
          </a:p>
          <a:p>
            <a:pPr marL="620713" indent="-357188">
              <a:buFont typeface="Wingdings" panose="05000000000000000000" pitchFamily="2" charset="2"/>
              <a:buChar char="Ø"/>
            </a:pPr>
            <a:r>
              <a:rPr lang="hr-HR" dirty="0"/>
              <a:t>povoljnije uređivanje ugovora za stalne sezonske poslove</a:t>
            </a:r>
          </a:p>
          <a:p>
            <a:pPr marL="620713" indent="-357188">
              <a:buFont typeface="Wingdings" panose="05000000000000000000" pitchFamily="2" charset="2"/>
              <a:buChar char="Ø"/>
            </a:pPr>
            <a:r>
              <a:rPr lang="hr-HR" dirty="0"/>
              <a:t>rad od kuće i na prijedlog radnika</a:t>
            </a:r>
          </a:p>
          <a:p>
            <a:pPr marL="620713" indent="-357188">
              <a:buFont typeface="Wingdings" panose="05000000000000000000" pitchFamily="2" charset="2"/>
              <a:buChar char="Ø"/>
            </a:pPr>
            <a:r>
              <a:rPr lang="hr-HR" dirty="0"/>
              <a:t>povećanje dozvoljenih sati dopunskog rada (16 sati tjedno, bez godišnjeg ograničenja)</a:t>
            </a:r>
          </a:p>
          <a:p>
            <a:pPr marL="620713" indent="-357188">
              <a:buFont typeface="Wingdings" panose="05000000000000000000" pitchFamily="2" charset="2"/>
              <a:buChar char="Ø"/>
            </a:pPr>
            <a:r>
              <a:rPr lang="hr-HR" dirty="0"/>
              <a:t>fleksibilnije uređivanje rasporeda radnog vremena</a:t>
            </a:r>
          </a:p>
          <a:p>
            <a:pPr marL="620713" indent="-357188">
              <a:buFont typeface="Wingdings" panose="05000000000000000000" pitchFamily="2" charset="2"/>
              <a:buChar char="Ø"/>
            </a:pPr>
            <a:r>
              <a:rPr lang="hr-HR" dirty="0"/>
              <a:t>niz novih odredbi o plaći</a:t>
            </a:r>
          </a:p>
          <a:p>
            <a:pPr marL="620713" indent="-357188">
              <a:buFont typeface="Wingdings" panose="05000000000000000000" pitchFamily="2" charset="2"/>
              <a:buChar char="Ø"/>
            </a:pPr>
            <a:r>
              <a:rPr lang="hr-HR" dirty="0"/>
              <a:t>promjena režima otpremnina</a:t>
            </a:r>
          </a:p>
          <a:p>
            <a:pPr marL="620713" indent="-357188">
              <a:buFont typeface="Wingdings" panose="05000000000000000000" pitchFamily="2" charset="2"/>
              <a:buChar char="Ø"/>
            </a:pPr>
            <a:r>
              <a:rPr lang="hr-HR" dirty="0"/>
              <a:t>uređuje se rad putem digitalnih platformi</a:t>
            </a:r>
          </a:p>
        </p:txBody>
      </p:sp>
    </p:spTree>
    <p:extLst>
      <p:ext uri="{BB962C8B-B14F-4D97-AF65-F5344CB8AC3E}">
        <p14:creationId xmlns:p14="http://schemas.microsoft.com/office/powerpoint/2010/main" val="278072455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A7DC7-4E97-758B-3248-D48536177481}"/>
              </a:ext>
            </a:extLst>
          </p:cNvPr>
          <p:cNvSpPr>
            <a:spLocks noGrp="1"/>
          </p:cNvSpPr>
          <p:nvPr>
            <p:ph type="title"/>
          </p:nvPr>
        </p:nvSpPr>
        <p:spPr>
          <a:xfrm>
            <a:off x="107504" y="533400"/>
            <a:ext cx="8784976" cy="990600"/>
          </a:xfrm>
        </p:spPr>
        <p:txBody>
          <a:bodyPr>
            <a:normAutofit fontScale="90000"/>
          </a:bodyPr>
          <a:lstStyle/>
          <a:p>
            <a:pPr algn="ctr"/>
            <a:r>
              <a:rPr lang="hr-HR" sz="3600" dirty="0"/>
              <a:t>Od 1. siječnja 2023.</a:t>
            </a:r>
            <a:br>
              <a:rPr lang="hr-HR" dirty="0"/>
            </a:br>
            <a:r>
              <a:rPr lang="hr-HR" dirty="0"/>
              <a:t>Zakon o suzbijanju neprijavljenog rada </a:t>
            </a:r>
          </a:p>
        </p:txBody>
      </p:sp>
      <p:sp>
        <p:nvSpPr>
          <p:cNvPr id="3" name="Content Placeholder 2">
            <a:extLst>
              <a:ext uri="{FF2B5EF4-FFF2-40B4-BE49-F238E27FC236}">
                <a16:creationId xmlns:a16="http://schemas.microsoft.com/office/drawing/2014/main" id="{F081F2DB-A886-F521-F03D-8C200024C2BE}"/>
              </a:ext>
            </a:extLst>
          </p:cNvPr>
          <p:cNvSpPr>
            <a:spLocks noGrp="1"/>
          </p:cNvSpPr>
          <p:nvPr>
            <p:ph idx="1"/>
          </p:nvPr>
        </p:nvSpPr>
        <p:spPr>
          <a:xfrm>
            <a:off x="457200" y="1600200"/>
            <a:ext cx="8435280" cy="5257800"/>
          </a:xfrm>
        </p:spPr>
        <p:txBody>
          <a:bodyPr>
            <a:normAutofit fontScale="92500"/>
          </a:bodyPr>
          <a:lstStyle/>
          <a:p>
            <a:r>
              <a:rPr lang="hr-HR" dirty="0"/>
              <a:t>Prihvaćen prijedlog Zakona u prvom čitanju; upućen na drugo čitanje</a:t>
            </a:r>
          </a:p>
          <a:p>
            <a:r>
              <a:rPr lang="hr-HR" dirty="0"/>
              <a:t>Zakonom se regulira:</a:t>
            </a:r>
          </a:p>
          <a:p>
            <a:pPr marL="449263" indent="-263525">
              <a:buFont typeface="Wingdings" panose="05000000000000000000" pitchFamily="2" charset="2"/>
              <a:buChar char="Ø"/>
            </a:pPr>
            <a:r>
              <a:rPr lang="hr-HR" dirty="0">
                <a:latin typeface="Calibri" panose="020F0502020204030204" pitchFamily="34" charset="0"/>
                <a:cs typeface="Calibri" panose="020F0502020204030204" pitchFamily="34" charset="0"/>
              </a:rPr>
              <a:t>što se smatra neprijavljenim radom (u užem i širem smislu)</a:t>
            </a:r>
          </a:p>
          <a:p>
            <a:pPr marL="449263" indent="-263525">
              <a:buFont typeface="Wingdings" panose="05000000000000000000" pitchFamily="2" charset="2"/>
              <a:buChar char="Ø"/>
            </a:pPr>
            <a:r>
              <a:rPr lang="hr-HR" b="0" dirty="0">
                <a:effectLst/>
                <a:latin typeface="Calibri" panose="020F0502020204030204" pitchFamily="34" charset="0"/>
                <a:ea typeface="Times New Roman" panose="02020603050405020304" pitchFamily="18" charset="0"/>
                <a:cs typeface="Calibri" panose="020F0502020204030204" pitchFamily="34" charset="0"/>
              </a:rPr>
              <a:t>prijelaz iz neprijavljenog u prijavljeni rad </a:t>
            </a:r>
            <a:r>
              <a:rPr lang="hr-HR" b="0">
                <a:effectLst/>
                <a:latin typeface="Calibri" panose="020F0502020204030204" pitchFamily="34" charset="0"/>
                <a:ea typeface="Times New Roman" panose="02020603050405020304" pitchFamily="18" charset="0"/>
                <a:cs typeface="Calibri" panose="020F0502020204030204" pitchFamily="34" charset="0"/>
              </a:rPr>
              <a:t>(presumpcija </a:t>
            </a:r>
            <a:r>
              <a:rPr lang="hr-HR" b="0" dirty="0">
                <a:effectLst/>
                <a:latin typeface="Calibri" panose="020F0502020204030204" pitchFamily="34" charset="0"/>
                <a:ea typeface="Times New Roman" panose="02020603050405020304" pitchFamily="18" charset="0"/>
                <a:cs typeface="Calibri" panose="020F0502020204030204" pitchFamily="34" charset="0"/>
              </a:rPr>
              <a:t>radnog odnosa šest mjeseci unatrag)</a:t>
            </a:r>
          </a:p>
          <a:p>
            <a:pPr marL="449263" indent="-263525">
              <a:buFont typeface="Wingdings" panose="05000000000000000000" pitchFamily="2" charset="2"/>
              <a:buChar char="Ø"/>
            </a:pPr>
            <a:r>
              <a:rPr lang="hr-HR" b="0" dirty="0">
                <a:effectLst/>
                <a:latin typeface="Calibri" panose="020F0502020204030204" pitchFamily="34" charset="0"/>
                <a:ea typeface="Times New Roman" panose="02020603050405020304" pitchFamily="18" charset="0"/>
                <a:cs typeface="Calibri" panose="020F0502020204030204" pitchFamily="34" charset="0"/>
              </a:rPr>
              <a:t>obveza poslodavca za svakog neprijavljenoga radnika - 2.650,00 eura</a:t>
            </a:r>
          </a:p>
          <a:p>
            <a:pPr marL="449263" indent="-263525">
              <a:buFont typeface="Wingdings" panose="05000000000000000000" pitchFamily="2" charset="2"/>
              <a:buChar char="Ø"/>
            </a:pPr>
            <a:r>
              <a:rPr lang="hr-HR" b="0" dirty="0">
                <a:effectLst/>
                <a:latin typeface="Calibri" panose="020F0502020204030204" pitchFamily="34" charset="0"/>
                <a:ea typeface="Times New Roman" panose="02020603050405020304" pitchFamily="18" charset="0"/>
                <a:cs typeface="Calibri" panose="020F0502020204030204" pitchFamily="34" charset="0"/>
              </a:rPr>
              <a:t>javna objava dva popisa poslodavaca</a:t>
            </a:r>
            <a:r>
              <a:rPr lang="hr-HR" dirty="0">
                <a:latin typeface="Calibri" panose="020F0502020204030204" pitchFamily="34" charset="0"/>
                <a:ea typeface="Times New Roman" panose="02020603050405020304" pitchFamily="18" charset="0"/>
                <a:cs typeface="Calibri" panose="020F0502020204030204" pitchFamily="34" charset="0"/>
              </a:rPr>
              <a:t>: onih kod kojih je obavljen nadzor a nije utvrđen neprijavljeni rad i onih kod kojih je utvrđen</a:t>
            </a:r>
          </a:p>
          <a:p>
            <a:pPr marL="449263" indent="-263525">
              <a:buFont typeface="Wingdings" panose="05000000000000000000" pitchFamily="2" charset="2"/>
              <a:buChar char="Ø"/>
            </a:pPr>
            <a:r>
              <a:rPr lang="hr-HR" dirty="0">
                <a:latin typeface="Calibri" panose="020F0502020204030204" pitchFamily="34" charset="0"/>
                <a:cs typeface="Calibri" panose="020F0502020204030204" pitchFamily="34" charset="0"/>
              </a:rPr>
              <a:t>solidarna </a:t>
            </a:r>
            <a:r>
              <a:rPr lang="hr-HR" b="0" dirty="0">
                <a:effectLst/>
                <a:latin typeface="Calibri" panose="020F0502020204030204" pitchFamily="34" charset="0"/>
                <a:ea typeface="Times New Roman" panose="02020603050405020304" pitchFamily="18" charset="0"/>
                <a:cs typeface="Calibri" panose="020F0502020204030204" pitchFamily="34" charset="0"/>
              </a:rPr>
              <a:t>odgovornost ugovaratelja za isplatu plaće radniku </a:t>
            </a:r>
            <a:r>
              <a:rPr lang="hr-HR" b="0" dirty="0" err="1">
                <a:effectLst/>
                <a:latin typeface="Calibri" panose="020F0502020204030204" pitchFamily="34" charset="0"/>
                <a:ea typeface="Times New Roman" panose="02020603050405020304" pitchFamily="18" charset="0"/>
                <a:cs typeface="Calibri" panose="020F0502020204030204" pitchFamily="34" charset="0"/>
              </a:rPr>
              <a:t>podugovaratelja</a:t>
            </a:r>
            <a:r>
              <a:rPr lang="hr-HR" b="0" dirty="0">
                <a:effectLst/>
                <a:latin typeface="Calibri" panose="020F0502020204030204" pitchFamily="34" charset="0"/>
                <a:ea typeface="Times New Roman" panose="02020603050405020304" pitchFamily="18" charset="0"/>
                <a:cs typeface="Calibri" panose="020F0502020204030204" pitchFamily="34" charset="0"/>
              </a:rPr>
              <a:t> (sada regulirano samo za graditeljstvo)</a:t>
            </a:r>
          </a:p>
          <a:p>
            <a:pPr marL="449263" indent="-263525">
              <a:buFont typeface="Wingdings" panose="05000000000000000000" pitchFamily="2" charset="2"/>
              <a:buChar char="Ø"/>
            </a:pPr>
            <a:r>
              <a:rPr lang="hr-HR" b="0" dirty="0">
                <a:effectLst/>
                <a:latin typeface="Calibri" panose="020F0502020204030204" pitchFamily="34" charset="0"/>
                <a:ea typeface="Times New Roman" panose="02020603050405020304" pitchFamily="18" charset="0"/>
                <a:cs typeface="Calibri" panose="020F0502020204030204" pitchFamily="34" charset="0"/>
              </a:rPr>
              <a:t>elektronička evidencija radnog vremena za radnike u određenim djelatnostima i za samozaposlene osobe koje rade na digitalnim platformama</a:t>
            </a:r>
            <a:endParaRPr lang="hr-H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429245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AB1BD-57E0-1B4C-9FB8-65F04EFF96E8}"/>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30386067-59D0-0F56-2616-3B2234F14A8E}"/>
              </a:ext>
            </a:extLst>
          </p:cNvPr>
          <p:cNvSpPr>
            <a:spLocks noGrp="1"/>
          </p:cNvSpPr>
          <p:nvPr>
            <p:ph idx="1"/>
          </p:nvPr>
        </p:nvSpPr>
        <p:spPr/>
        <p:txBody>
          <a:bodyPr>
            <a:normAutofit/>
          </a:bodyPr>
          <a:lstStyle/>
          <a:p>
            <a:pPr marL="0" indent="0">
              <a:buNone/>
            </a:pPr>
            <a:endParaRPr lang="hr-HR" sz="4400" dirty="0"/>
          </a:p>
          <a:p>
            <a:pPr marL="0" indent="0" algn="ctr">
              <a:buNone/>
            </a:pPr>
            <a:r>
              <a:rPr lang="hr-HR" sz="4400" dirty="0"/>
              <a:t>Hvala!</a:t>
            </a:r>
          </a:p>
        </p:txBody>
      </p:sp>
    </p:spTree>
    <p:extLst>
      <p:ext uri="{BB962C8B-B14F-4D97-AF65-F5344CB8AC3E}">
        <p14:creationId xmlns:p14="http://schemas.microsoft.com/office/powerpoint/2010/main" val="10031909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0665D-C7F8-352A-BB08-385B20B92130}"/>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403CECB8-EE16-5FD0-BCA2-96E5E767A2BA}"/>
              </a:ext>
            </a:extLst>
          </p:cNvPr>
          <p:cNvSpPr>
            <a:spLocks noGrp="1"/>
          </p:cNvSpPr>
          <p:nvPr>
            <p:ph idx="1"/>
          </p:nvPr>
        </p:nvSpPr>
        <p:spPr/>
        <p:txBody>
          <a:bodyPr>
            <a:normAutofit/>
          </a:bodyPr>
          <a:lstStyle/>
          <a:p>
            <a:pPr marL="0" indent="0" algn="ctr">
              <a:buNone/>
            </a:pPr>
            <a:r>
              <a:rPr lang="hr-HR" sz="4400" dirty="0"/>
              <a:t>NOVINE PRI ISPLATI NEOPOREZIVIH PRIMITAKA U 2022. I OD 1. SIJEČNJA 2023.</a:t>
            </a:r>
          </a:p>
          <a:p>
            <a:pPr marL="0" indent="0" algn="ctr">
              <a:buNone/>
            </a:pPr>
            <a:r>
              <a:rPr lang="hr-HR" dirty="0">
                <a:effectLst/>
                <a:ea typeface="Calibri" panose="020F0502020204030204" pitchFamily="34" charset="0"/>
              </a:rPr>
              <a:t>Pravilnik o izmjenama i dopuni Pravilnika o porezu na dohodak (Nar. nov., br. 112/22.) </a:t>
            </a:r>
          </a:p>
          <a:p>
            <a:pPr marL="0" indent="0" algn="ctr">
              <a:buNone/>
            </a:pPr>
            <a:endParaRPr lang="hr-HR" sz="4400" dirty="0"/>
          </a:p>
        </p:txBody>
      </p:sp>
    </p:spTree>
    <p:extLst>
      <p:ext uri="{BB962C8B-B14F-4D97-AF65-F5344CB8AC3E}">
        <p14:creationId xmlns:p14="http://schemas.microsoft.com/office/powerpoint/2010/main" val="91326422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D87A-030A-9D0B-CE89-3A1F8423F92C}"/>
              </a:ext>
            </a:extLst>
          </p:cNvPr>
          <p:cNvSpPr>
            <a:spLocks noGrp="1"/>
          </p:cNvSpPr>
          <p:nvPr>
            <p:ph type="title"/>
          </p:nvPr>
        </p:nvSpPr>
        <p:spPr>
          <a:xfrm>
            <a:off x="457200" y="358650"/>
            <a:ext cx="8229600" cy="550070"/>
          </a:xfrm>
        </p:spPr>
        <p:txBody>
          <a:bodyPr>
            <a:normAutofit fontScale="90000"/>
          </a:bodyPr>
          <a:lstStyle/>
          <a:p>
            <a:pPr algn="ctr"/>
            <a:r>
              <a:rPr lang="hr-HR" dirty="0"/>
              <a:t>Novi neoporezivi iznosi – od 1. 10. 2022.</a:t>
            </a:r>
          </a:p>
        </p:txBody>
      </p:sp>
      <p:graphicFrame>
        <p:nvGraphicFramePr>
          <p:cNvPr id="5" name="Table 5">
            <a:extLst>
              <a:ext uri="{FF2B5EF4-FFF2-40B4-BE49-F238E27FC236}">
                <a16:creationId xmlns:a16="http://schemas.microsoft.com/office/drawing/2014/main" id="{887CE896-C424-BB40-E518-4DB7F1958BD9}"/>
              </a:ext>
            </a:extLst>
          </p:cNvPr>
          <p:cNvGraphicFramePr>
            <a:graphicFrameLocks noGrp="1"/>
          </p:cNvGraphicFramePr>
          <p:nvPr>
            <p:ph idx="1"/>
            <p:extLst>
              <p:ext uri="{D42A27DB-BD31-4B8C-83A1-F6EECF244321}">
                <p14:modId xmlns:p14="http://schemas.microsoft.com/office/powerpoint/2010/main" val="2464337437"/>
              </p:ext>
            </p:extLst>
          </p:nvPr>
        </p:nvGraphicFramePr>
        <p:xfrm>
          <a:off x="457200" y="908720"/>
          <a:ext cx="8229600" cy="5590630"/>
        </p:xfrm>
        <a:graphic>
          <a:graphicData uri="http://schemas.openxmlformats.org/drawingml/2006/table">
            <a:tbl>
              <a:tblPr firstRow="1" bandRow="1">
                <a:tableStyleId>{5940675A-B579-460E-94D1-54222C63F5DA}</a:tableStyleId>
              </a:tblPr>
              <a:tblGrid>
                <a:gridCol w="3538736">
                  <a:extLst>
                    <a:ext uri="{9D8B030D-6E8A-4147-A177-3AD203B41FA5}">
                      <a16:colId xmlns:a16="http://schemas.microsoft.com/office/drawing/2014/main" val="1978206230"/>
                    </a:ext>
                  </a:extLst>
                </a:gridCol>
                <a:gridCol w="2376264">
                  <a:extLst>
                    <a:ext uri="{9D8B030D-6E8A-4147-A177-3AD203B41FA5}">
                      <a16:colId xmlns:a16="http://schemas.microsoft.com/office/drawing/2014/main" val="974636692"/>
                    </a:ext>
                  </a:extLst>
                </a:gridCol>
                <a:gridCol w="2314600">
                  <a:extLst>
                    <a:ext uri="{9D8B030D-6E8A-4147-A177-3AD203B41FA5}">
                      <a16:colId xmlns:a16="http://schemas.microsoft.com/office/drawing/2014/main" val="2001785033"/>
                    </a:ext>
                  </a:extLst>
                </a:gridCol>
              </a:tblGrid>
              <a:tr h="729881">
                <a:tc>
                  <a:txBody>
                    <a:bodyPr/>
                    <a:lstStyle/>
                    <a:p>
                      <a:pPr algn="ctr"/>
                      <a:r>
                        <a:rPr lang="hr-HR" sz="1800" b="1" dirty="0">
                          <a:effectLst/>
                          <a:latin typeface="Calibri" panose="020F0502020204030204" pitchFamily="34" charset="0"/>
                          <a:ea typeface="Calibri" panose="020F0502020204030204" pitchFamily="34" charset="0"/>
                          <a:cs typeface="Arial" panose="020B0604020202020204" pitchFamily="34" charset="0"/>
                        </a:rPr>
                        <a:t>Vrsta primitka</a:t>
                      </a:r>
                      <a:endParaRPr lang="hr-HR"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hr-HR" sz="1800" b="1" dirty="0">
                          <a:effectLst/>
                          <a:latin typeface="Calibri" panose="020F0502020204030204" pitchFamily="34" charset="0"/>
                          <a:ea typeface="Calibri" panose="020F0502020204030204" pitchFamily="34" charset="0"/>
                          <a:cs typeface="Arial" panose="020B0604020202020204" pitchFamily="34" charset="0"/>
                        </a:rPr>
                        <a:t>Raniji neoporezivi iznos</a:t>
                      </a:r>
                      <a:endParaRPr lang="hr-HR"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hr-HR" sz="1800" b="1" dirty="0">
                          <a:effectLst/>
                          <a:latin typeface="Calibri" panose="020F0502020204030204" pitchFamily="34" charset="0"/>
                          <a:ea typeface="Calibri" panose="020F0502020204030204" pitchFamily="34" charset="0"/>
                          <a:cs typeface="Arial" panose="020B0604020202020204" pitchFamily="34" charset="0"/>
                        </a:rPr>
                        <a:t>Novi neoporezivi iznos</a:t>
                      </a:r>
                      <a:endParaRPr lang="hr-HR"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34519002"/>
                  </a:ext>
                </a:extLst>
              </a:tr>
              <a:tr h="729881">
                <a:tc>
                  <a:txBody>
                    <a:bodyPr/>
                    <a:lstStyle/>
                    <a:p>
                      <a:pPr algn="l"/>
                      <a:r>
                        <a:rPr lang="hr-HR" sz="1800" b="1" dirty="0">
                          <a:effectLst/>
                          <a:latin typeface="Calibri" panose="020F0502020204030204" pitchFamily="34" charset="0"/>
                          <a:ea typeface="Times New Roman" panose="02020603050405020304" pitchFamily="18" charset="0"/>
                          <a:cs typeface="Calibri" panose="020F0502020204030204" pitchFamily="34" charset="0"/>
                        </a:rPr>
                        <a:t>Prigodne nagrade </a:t>
                      </a:r>
                      <a:endParaRPr lang="hr-H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dirty="0">
                          <a:effectLst/>
                          <a:latin typeface="Calibri" panose="020F0502020204030204" pitchFamily="34" charset="0"/>
                          <a:ea typeface="Calibri" panose="020F0502020204030204" pitchFamily="34" charset="0"/>
                          <a:cs typeface="Arial" panose="020B0604020202020204" pitchFamily="34" charset="0"/>
                        </a:rPr>
                        <a:t>do 3.000,00 kn </a:t>
                      </a:r>
                    </a:p>
                    <a:p>
                      <a:pPr algn="ctr"/>
                      <a:r>
                        <a:rPr lang="hr-HR" sz="1800" dirty="0">
                          <a:effectLst/>
                          <a:latin typeface="Calibri" panose="020F0502020204030204" pitchFamily="34" charset="0"/>
                          <a:ea typeface="Calibri" panose="020F0502020204030204" pitchFamily="34" charset="0"/>
                          <a:cs typeface="Arial" panose="020B0604020202020204" pitchFamily="34" charset="0"/>
                        </a:rPr>
                        <a:t>godišnje</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5.000,00 kn godišnje</a:t>
                      </a:r>
                    </a:p>
                  </a:txBody>
                  <a:tcPr marL="68580" marR="68580" marT="0" marB="0" anchor="ctr"/>
                </a:tc>
                <a:extLst>
                  <a:ext uri="{0D108BD9-81ED-4DB2-BD59-A6C34878D82A}">
                    <a16:rowId xmlns:a16="http://schemas.microsoft.com/office/drawing/2014/main" val="693693442"/>
                  </a:ext>
                </a:extLst>
              </a:tr>
              <a:tr h="729881">
                <a:tc>
                  <a:txBody>
                    <a:bodyPr/>
                    <a:lstStyle/>
                    <a:p>
                      <a:pPr algn="l"/>
                      <a:r>
                        <a:rPr lang="hr-HR" sz="1800" b="1" dirty="0">
                          <a:effectLst/>
                          <a:latin typeface="Calibri" panose="020F0502020204030204" pitchFamily="34" charset="0"/>
                          <a:ea typeface="Times New Roman" panose="02020603050405020304" pitchFamily="18" charset="0"/>
                          <a:cs typeface="Calibri" panose="020F0502020204030204" pitchFamily="34" charset="0"/>
                        </a:rPr>
                        <a:t>Dar djetetu do 15 godina starosti</a:t>
                      </a:r>
                      <a:endParaRPr lang="hr-H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dirty="0">
                          <a:effectLst/>
                          <a:latin typeface="Calibri" panose="020F0502020204030204" pitchFamily="34" charset="0"/>
                          <a:ea typeface="Calibri" panose="020F0502020204030204" pitchFamily="34" charset="0"/>
                          <a:cs typeface="Arial" panose="020B0604020202020204" pitchFamily="34" charset="0"/>
                        </a:rPr>
                        <a:t>do 600,00 kn </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1.000,00 kn godišnje</a:t>
                      </a:r>
                    </a:p>
                  </a:txBody>
                  <a:tcPr marL="68580" marR="68580" marT="0" marB="0" anchor="ctr"/>
                </a:tc>
                <a:extLst>
                  <a:ext uri="{0D108BD9-81ED-4DB2-BD59-A6C34878D82A}">
                    <a16:rowId xmlns:a16="http://schemas.microsoft.com/office/drawing/2014/main" val="1524116583"/>
                  </a:ext>
                </a:extLst>
              </a:tr>
              <a:tr h="598031">
                <a:tc>
                  <a:txBody>
                    <a:bodyPr/>
                    <a:lstStyle/>
                    <a:p>
                      <a:pPr algn="l"/>
                      <a:r>
                        <a:rPr lang="hr-HR" sz="1800" b="1" dirty="0">
                          <a:effectLst/>
                          <a:latin typeface="Calibri" panose="020F0502020204030204" pitchFamily="34" charset="0"/>
                          <a:ea typeface="Calibri" panose="020F0502020204030204" pitchFamily="34" charset="0"/>
                          <a:cs typeface="Calibri" panose="020F0502020204030204" pitchFamily="34" charset="0"/>
                        </a:rPr>
                        <a:t>Dar u naravi</a:t>
                      </a:r>
                      <a:endParaRPr lang="hr-H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a:effectLst/>
                          <a:latin typeface="Calibri" panose="020F0502020204030204" pitchFamily="34" charset="0"/>
                          <a:ea typeface="Calibri" panose="020F0502020204030204" pitchFamily="34" charset="0"/>
                          <a:cs typeface="Arial" panose="020B0604020202020204" pitchFamily="34" charset="0"/>
                        </a:rPr>
                        <a:t>do 600,00 kn</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1.000,00 kn godišnje</a:t>
                      </a:r>
                    </a:p>
                  </a:txBody>
                  <a:tcPr marL="68580" marR="68580" marT="0" marB="0" anchor="ctr"/>
                </a:tc>
                <a:extLst>
                  <a:ext uri="{0D108BD9-81ED-4DB2-BD59-A6C34878D82A}">
                    <a16:rowId xmlns:a16="http://schemas.microsoft.com/office/drawing/2014/main" val="2033243517"/>
                  </a:ext>
                </a:extLst>
              </a:tr>
              <a:tr h="665208">
                <a:tc>
                  <a:txBody>
                    <a:bodyPr/>
                    <a:lstStyle/>
                    <a:p>
                      <a:pPr algn="l"/>
                      <a:r>
                        <a:rPr lang="hr-HR" sz="1800" b="1" dirty="0">
                          <a:effectLst/>
                          <a:latin typeface="Calibri" panose="020F0502020204030204" pitchFamily="34" charset="0"/>
                          <a:ea typeface="Times New Roman" panose="02020603050405020304" pitchFamily="18" charset="0"/>
                          <a:cs typeface="Calibri" panose="020F0502020204030204" pitchFamily="34" charset="0"/>
                        </a:rPr>
                        <a:t>Novčane nagrade za radne rezultate </a:t>
                      </a:r>
                      <a:endParaRPr lang="hr-H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dirty="0">
                          <a:effectLst/>
                          <a:latin typeface="Calibri" panose="020F0502020204030204" pitchFamily="34" charset="0"/>
                          <a:ea typeface="Calibri" panose="020F0502020204030204" pitchFamily="34" charset="0"/>
                          <a:cs typeface="Arial" panose="020B0604020202020204" pitchFamily="34" charset="0"/>
                        </a:rPr>
                        <a:t>do 5.000,00 kn </a:t>
                      </a:r>
                    </a:p>
                    <a:p>
                      <a:pPr algn="ctr"/>
                      <a:r>
                        <a:rPr lang="hr-HR" sz="1800" dirty="0">
                          <a:effectLst/>
                          <a:latin typeface="Calibri" panose="020F0502020204030204" pitchFamily="34" charset="0"/>
                          <a:ea typeface="Calibri" panose="020F0502020204030204" pitchFamily="34" charset="0"/>
                          <a:cs typeface="Arial" panose="020B0604020202020204" pitchFamily="34" charset="0"/>
                        </a:rPr>
                        <a:t>godišnje</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7.500,00 kn godišnje</a:t>
                      </a:r>
                    </a:p>
                  </a:txBody>
                  <a:tcPr marL="68580" marR="68580" marT="0" marB="0" anchor="ctr"/>
                </a:tc>
                <a:extLst>
                  <a:ext uri="{0D108BD9-81ED-4DB2-BD59-A6C34878D82A}">
                    <a16:rowId xmlns:a16="http://schemas.microsoft.com/office/drawing/2014/main" val="879146244"/>
                  </a:ext>
                </a:extLst>
              </a:tr>
              <a:tr h="844720">
                <a:tc>
                  <a:txBody>
                    <a:bodyPr/>
                    <a:lstStyle/>
                    <a:p>
                      <a:pPr algn="l"/>
                      <a:r>
                        <a:rPr lang="hr-HR" sz="1800" b="1">
                          <a:effectLst/>
                          <a:latin typeface="Calibri" panose="020F0502020204030204" pitchFamily="34" charset="0"/>
                          <a:ea typeface="Times New Roman" panose="02020603050405020304" pitchFamily="18" charset="0"/>
                          <a:cs typeface="Calibri" panose="020F0502020204030204" pitchFamily="34" charset="0"/>
                        </a:rPr>
                        <a:t>Novčane paušalne naknade za podmirivanje troškova prehrane radnika</a:t>
                      </a:r>
                      <a:endParaRPr lang="hr-H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dirty="0">
                          <a:effectLst/>
                          <a:latin typeface="Calibri" panose="020F0502020204030204" pitchFamily="34" charset="0"/>
                          <a:ea typeface="Calibri" panose="020F0502020204030204" pitchFamily="34" charset="0"/>
                          <a:cs typeface="Arial" panose="020B0604020202020204" pitchFamily="34" charset="0"/>
                        </a:rPr>
                        <a:t>do 5.000,00 kn </a:t>
                      </a:r>
                    </a:p>
                    <a:p>
                      <a:pPr algn="ctr"/>
                      <a:r>
                        <a:rPr lang="hr-HR" sz="1800" dirty="0">
                          <a:effectLst/>
                          <a:latin typeface="Calibri" panose="020F0502020204030204" pitchFamily="34" charset="0"/>
                          <a:ea typeface="Calibri" panose="020F0502020204030204" pitchFamily="34" charset="0"/>
                          <a:cs typeface="Arial" panose="020B0604020202020204" pitchFamily="34" charset="0"/>
                        </a:rPr>
                        <a:t>godišnje</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6.000,00 kn godišnje</a:t>
                      </a:r>
                    </a:p>
                  </a:txBody>
                  <a:tcPr marL="68580" marR="68580" marT="0" marB="0" anchor="ctr"/>
                </a:tc>
                <a:extLst>
                  <a:ext uri="{0D108BD9-81ED-4DB2-BD59-A6C34878D82A}">
                    <a16:rowId xmlns:a16="http://schemas.microsoft.com/office/drawing/2014/main" val="654538345"/>
                  </a:ext>
                </a:extLst>
              </a:tr>
              <a:tr h="563147">
                <a:tc>
                  <a:txBody>
                    <a:bodyPr/>
                    <a:lstStyle/>
                    <a:p>
                      <a:pPr algn="l"/>
                      <a:r>
                        <a:rPr lang="hr-HR" sz="1800" b="1" dirty="0">
                          <a:effectLst/>
                          <a:latin typeface="Calibri" panose="020F0502020204030204" pitchFamily="34" charset="0"/>
                          <a:ea typeface="Times New Roman" panose="02020603050405020304" pitchFamily="18" charset="0"/>
                          <a:cs typeface="Calibri" panose="020F0502020204030204" pitchFamily="34" charset="0"/>
                        </a:rPr>
                        <a:t>Otpremnine prilikom odlaska u mirovinu</a:t>
                      </a:r>
                      <a:endParaRPr lang="hr-H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a:effectLst/>
                          <a:latin typeface="Calibri" panose="020F0502020204030204" pitchFamily="34" charset="0"/>
                          <a:ea typeface="Calibri" panose="020F0502020204030204" pitchFamily="34" charset="0"/>
                          <a:cs typeface="Arial" panose="020B0604020202020204" pitchFamily="34" charset="0"/>
                        </a:rPr>
                        <a:t>do 8.000,00 kn</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10.000,00 kn</a:t>
                      </a:r>
                    </a:p>
                  </a:txBody>
                  <a:tcPr marL="68580" marR="68580" marT="0" marB="0" anchor="ctr"/>
                </a:tc>
                <a:extLst>
                  <a:ext uri="{0D108BD9-81ED-4DB2-BD59-A6C34878D82A}">
                    <a16:rowId xmlns:a16="http://schemas.microsoft.com/office/drawing/2014/main" val="2343182802"/>
                  </a:ext>
                </a:extLst>
              </a:tr>
              <a:tr h="729881">
                <a:tc>
                  <a:txBody>
                    <a:bodyPr/>
                    <a:lstStyle/>
                    <a:p>
                      <a:pPr algn="l"/>
                      <a:r>
                        <a:rPr lang="hr-HR" sz="1800" b="1" dirty="0">
                          <a:effectLst/>
                          <a:latin typeface="Calibri" panose="020F0502020204030204" pitchFamily="34" charset="0"/>
                          <a:ea typeface="Times New Roman" panose="02020603050405020304" pitchFamily="18" charset="0"/>
                          <a:cs typeface="Calibri" panose="020F0502020204030204" pitchFamily="34" charset="0"/>
                        </a:rPr>
                        <a:t>Naknade za korištenje privatnog automobila u službene svrhe</a:t>
                      </a:r>
                      <a:endParaRPr lang="hr-H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hr-HR" sz="1800">
                          <a:effectLst/>
                          <a:latin typeface="Calibri" panose="020F0502020204030204" pitchFamily="34" charset="0"/>
                          <a:ea typeface="Calibri" panose="020F0502020204030204" pitchFamily="34" charset="0"/>
                          <a:cs typeface="Arial" panose="020B0604020202020204" pitchFamily="34" charset="0"/>
                        </a:rPr>
                        <a:t>do 2,00 kn po prijeđenom km</a:t>
                      </a:r>
                    </a:p>
                  </a:txBody>
                  <a:tcPr marL="68580" marR="68580" marT="0" marB="0" anchor="ctr"/>
                </a:tc>
                <a:tc>
                  <a:txBody>
                    <a:bodyPr/>
                    <a:lstStyle/>
                    <a:p>
                      <a:pPr algn="ctr"/>
                      <a:r>
                        <a:rPr lang="hr-HR" sz="1800" b="0" dirty="0">
                          <a:effectLst/>
                          <a:latin typeface="Calibri" panose="020F0502020204030204" pitchFamily="34" charset="0"/>
                          <a:ea typeface="Calibri" panose="020F0502020204030204" pitchFamily="34" charset="0"/>
                          <a:cs typeface="Arial" panose="020B0604020202020204" pitchFamily="34" charset="0"/>
                        </a:rPr>
                        <a:t>do 3,00 kn po prijeđenom km</a:t>
                      </a:r>
                    </a:p>
                  </a:txBody>
                  <a:tcPr marL="68580" marR="68580" marT="0" marB="0" anchor="ctr"/>
                </a:tc>
                <a:extLst>
                  <a:ext uri="{0D108BD9-81ED-4DB2-BD59-A6C34878D82A}">
                    <a16:rowId xmlns:a16="http://schemas.microsoft.com/office/drawing/2014/main" val="3521778807"/>
                  </a:ext>
                </a:extLst>
              </a:tr>
            </a:tbl>
          </a:graphicData>
        </a:graphic>
      </p:graphicFrame>
    </p:spTree>
    <p:extLst>
      <p:ext uri="{BB962C8B-B14F-4D97-AF65-F5344CB8AC3E}">
        <p14:creationId xmlns:p14="http://schemas.microsoft.com/office/powerpoint/2010/main" val="26461228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f-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Rif-model</Template>
  <TotalTime>3935</TotalTime>
  <Words>6305</Words>
  <Application>Microsoft Office PowerPoint</Application>
  <PresentationFormat>On-screen Show (4:3)</PresentationFormat>
  <Paragraphs>643</Paragraphs>
  <Slides>78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78</vt:i4>
      </vt:variant>
    </vt:vector>
  </HeadingPairs>
  <TitlesOfParts>
    <vt:vector size="85" baseType="lpstr">
      <vt:lpstr>Arial</vt:lpstr>
      <vt:lpstr>Calibri</vt:lpstr>
      <vt:lpstr>Courier New</vt:lpstr>
      <vt:lpstr>Minion Pro Cond</vt:lpstr>
      <vt:lpstr>Times New Roman</vt:lpstr>
      <vt:lpstr>Wingdings</vt:lpstr>
      <vt:lpstr>Rif-model</vt:lpstr>
      <vt:lpstr>Plaće, naknade i primici od drugog dohotka na prijelazu 2022./2023. godina - zaposleni u socijalnoj skrbi -  </vt:lpstr>
      <vt:lpstr>Sadržaj</vt:lpstr>
      <vt:lpstr>PowerPoint Presentation</vt:lpstr>
      <vt:lpstr>Osnovica za određivanje visine osnovne plaće</vt:lpstr>
      <vt:lpstr>Božićnica, regres i da</vt:lpstr>
      <vt:lpstr>Darovi djeci radnika povodom Sv. Nikole</vt:lpstr>
      <vt:lpstr>Nije izmijenjeno…primjena od 1. svibnja 2022.</vt:lpstr>
      <vt:lpstr>PowerPoint Presentation</vt:lpstr>
      <vt:lpstr>Novi neoporezivi iznosi – od 1. 10. 2022.</vt:lpstr>
      <vt:lpstr>Što se od kada primjenjuje?</vt:lpstr>
      <vt:lpstr>Isplata neoporezivih primitaka  od 1. listopada 2022.</vt:lpstr>
      <vt:lpstr>Primjeri:</vt:lpstr>
      <vt:lpstr>Naknada za prehranu radnika u 2022.</vt:lpstr>
      <vt:lpstr>Porezna pravila o neoporezivom primitku za prehranu od 1. siječnja 2023.</vt:lpstr>
      <vt:lpstr>Učinci mjesečnog određivanja neoporezivih iznosa za prehranu radnika</vt:lpstr>
      <vt:lpstr>Učinci određivanja neoporezive prehrane u mjesečnom iznosu</vt:lpstr>
      <vt:lpstr>Posljedice određivanja neoporezive prehrane od 1. siječnja 2023. u mjesečnom iznosu </vt:lpstr>
      <vt:lpstr>Neoporezivi iznos prigodne godišnje nagrade Oznaka u obrascu JOPPD – pod 15.1. – šifra 22</vt:lpstr>
      <vt:lpstr>Prigodna nagrada – neoporezivi iznos nagrade za prethodnu godinu</vt:lpstr>
      <vt:lpstr>Neoporezivi iznos dara za djecu radnika Oznaka u obrascu JOPPD – pod 15.1. – šifra 21</vt:lpstr>
      <vt:lpstr>Dar u naravi </vt:lpstr>
      <vt:lpstr>  Novčana nagrada za ostvarene rezultate rada Oznaka u obrascu JOPPD – pod 15.1. – šifra 63  </vt:lpstr>
      <vt:lpstr>Porezna obilježja nagrade za rezultate rada</vt:lpstr>
      <vt:lpstr>Nagrada za ostvarene rezultate rada</vt:lpstr>
      <vt:lpstr>Neoporezive godišnje nagrade u obrascu JOPPD</vt:lpstr>
      <vt:lpstr>Rokovi dostavljanja obrasca JOPPD za neke neoporezive primitke</vt:lpstr>
      <vt:lpstr>Otpremnina za odlazak u mirovinu  Oznaka u obrascu JOPPD – pod 15.1. – šifra 26</vt:lpstr>
      <vt:lpstr>Prestanak radnog odnosa – uvjet za isplatu otpremnine za odlazak u mirovinu</vt:lpstr>
      <vt:lpstr>Otpremnina za odlazak u mirovinu u javnim službama </vt:lpstr>
      <vt:lpstr>Način isplate neoporezive i oporezive otpremnine</vt:lpstr>
      <vt:lpstr>Neoporeziva naknada za korištenje privatnog automobila u službene svrhe</vt:lpstr>
      <vt:lpstr>Naknada za korištenje privatnog automobila u obrascu JOPPD i način isplate</vt:lpstr>
      <vt:lpstr>PowerPoint Presentation</vt:lpstr>
      <vt:lpstr>Godišnji obračun poreza na dohodak koji sastavlja poslodavac</vt:lpstr>
      <vt:lpstr>Obveza sastavljanja godišnjeg obračuna poreza</vt:lpstr>
      <vt:lpstr>Godišnji obračun poreza pri isplati zadnje plaće u godini treba sastaviti i za:</vt:lpstr>
      <vt:lpstr>Obuhvat primitaka u godišnjem obračunu poreza pri zadnjoj isplati plaće </vt:lpstr>
      <vt:lpstr> Tarifa za godišnji obračun poreza pri isplati zadnje plaće u godini </vt:lpstr>
      <vt:lpstr>Iskazivanje godišnjeg obračuna poreza u obrascu JOPPD</vt:lpstr>
      <vt:lpstr>Postupanje s preplaćenim porezom na dohodak</vt:lpstr>
      <vt:lpstr>Sastavljanje godišnjeg obračuna nakon isplate plaće za mjesec studeni</vt:lpstr>
      <vt:lpstr>Obrazac JOPPD u slučaju reobračuna poreza na dohodak (nova isplata nakon godišnjeg obračuna)</vt:lpstr>
      <vt:lpstr>Ispravljanje podatka u obrascu JOPPD o iznosu povrata poreza iz plaće</vt:lpstr>
      <vt:lpstr>Ispravljanje godišnjeg obračunu poreza u obrascu JOPPD  - ako podatak treba ispraviti na manje</vt:lpstr>
      <vt:lpstr>Ispravljanje godišnjeg obračunu poreza u obrascu JOPPD  - ako podatak treba ispraviti na više</vt:lpstr>
      <vt:lpstr>PowerPoint Presentation</vt:lpstr>
      <vt:lpstr>Promjena državne valute od 1. siječnja 2023. – učinci na zakonske promjene</vt:lpstr>
      <vt:lpstr>Osobni odbitak u 2023.</vt:lpstr>
      <vt:lpstr>Primici uzdržavanih članova obitelji </vt:lpstr>
      <vt:lpstr>Tarifa poreza na dohodak u 2023. godini</vt:lpstr>
      <vt:lpstr>PowerPoint Presentation</vt:lpstr>
      <vt:lpstr>Uvođenje eura i primjena propisa radnog, poreznog  i socijalnog zakonodavstva</vt:lpstr>
      <vt:lpstr>Novčana prava radnika zatečena na dan uvođenja eura</vt:lpstr>
      <vt:lpstr>Datumi relevantni za radnike i poslodavce</vt:lpstr>
      <vt:lpstr>Obračun plaće, naknade plaće i obračun otpremnine u razdoblju dvojnog iskazivanja</vt:lpstr>
      <vt:lpstr>Ako se u isplatnoj listi iskazuju i neki drugi primici….</vt:lpstr>
      <vt:lpstr> Bruto plaća, doprinosi, porez na dohodak i neto plaća – isplata od 1. siječnja 2023. </vt:lpstr>
      <vt:lpstr>JOPPD obrazac za plaću u novcu</vt:lpstr>
      <vt:lpstr>JOPPD obrazac za plaću u naravi</vt:lpstr>
      <vt:lpstr>JOPPD obrazac za neoporezive primitke koji se mogu iskazivati u mjesečnom obrascu </vt:lpstr>
      <vt:lpstr>Ispravci i dopune JOPPD obrazaca</vt:lpstr>
      <vt:lpstr>SNU aplikacija za povezivanje nepovezanih uplata  s podacima iz JOPPD obrazaca</vt:lpstr>
      <vt:lpstr>Određivanje naknade za bolovanje na teret HZZO-a za 2023. ako šestomjesečno razdoblje obuhvaća i 2022. godinu</vt:lpstr>
      <vt:lpstr>PowerPoint Presentation</vt:lpstr>
      <vt:lpstr>Obveza dostavljanja potvrda o isplaćenom dohotku – do 31. siječnja 2023. za 2022.</vt:lpstr>
      <vt:lpstr>Ugovor o djelu i autorskopravni ugovor u razdoblju dvojnog iskazivanja</vt:lpstr>
      <vt:lpstr>PowerPoint Presentation</vt:lpstr>
      <vt:lpstr>Minimalna plaća za 2023. godinu</vt:lpstr>
      <vt:lpstr>Nova svota minimalne plaća i naknada zbog nezapošljavanja osoba s invaliditetom</vt:lpstr>
      <vt:lpstr>Od 1. siječnja 2023. – novi iznosi osnovica za plaćanje obveznih doprinosa</vt:lpstr>
      <vt:lpstr>Pravo na očinski dopust</vt:lpstr>
      <vt:lpstr>Očinski dopust</vt:lpstr>
      <vt:lpstr>Naknada plaće za očinski dopust</vt:lpstr>
      <vt:lpstr>Očinski dopust i plaćeni dopust prema aktima poslodavca</vt:lpstr>
      <vt:lpstr>Od 1. siječnja 2023.:  Pravo na dio mirovine pokojnog supružnika</vt:lpstr>
      <vt:lpstr> Od 1. siječnja 2023. Izmjene Zakona o radu  </vt:lpstr>
      <vt:lpstr>Od 1. siječnja 2023. Zakon o suzbijanju neprijavljenog rada </vt:lpstr>
      <vt:lpstr>PowerPoint Presentation</vt:lpstr>
    </vt:vector>
  </TitlesOfParts>
  <Company>RIF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xxx</dc:creator>
  <cp:lastModifiedBy>T I</cp:lastModifiedBy>
  <cp:revision>273</cp:revision>
  <dcterms:created xsi:type="dcterms:W3CDTF">2012-09-19T13:04:13Z</dcterms:created>
  <dcterms:modified xsi:type="dcterms:W3CDTF">2022-11-16T09:49:39Z</dcterms:modified>
</cp:coreProperties>
</file>