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62"/>
  </p:notesMasterIdLst>
  <p:sldIdLst>
    <p:sldId id="316" r:id="rId2"/>
    <p:sldId id="351" r:id="rId3"/>
    <p:sldId id="376" r:id="rId4"/>
    <p:sldId id="322" r:id="rId5"/>
    <p:sldId id="327" r:id="rId6"/>
    <p:sldId id="328" r:id="rId7"/>
    <p:sldId id="331" r:id="rId8"/>
    <p:sldId id="332" r:id="rId9"/>
    <p:sldId id="334" r:id="rId10"/>
    <p:sldId id="335" r:id="rId11"/>
    <p:sldId id="352" r:id="rId12"/>
    <p:sldId id="375" r:id="rId13"/>
    <p:sldId id="350" r:id="rId14"/>
    <p:sldId id="336" r:id="rId15"/>
    <p:sldId id="337" r:id="rId16"/>
    <p:sldId id="338" r:id="rId17"/>
    <p:sldId id="356" r:id="rId18"/>
    <p:sldId id="340" r:id="rId19"/>
    <p:sldId id="353" r:id="rId20"/>
    <p:sldId id="355" r:id="rId21"/>
    <p:sldId id="357" r:id="rId22"/>
    <p:sldId id="358" r:id="rId23"/>
    <p:sldId id="359" r:id="rId24"/>
    <p:sldId id="343" r:id="rId25"/>
    <p:sldId id="380" r:id="rId26"/>
    <p:sldId id="345" r:id="rId27"/>
    <p:sldId id="969" r:id="rId28"/>
    <p:sldId id="362" r:id="rId29"/>
    <p:sldId id="364" r:id="rId30"/>
    <p:sldId id="968" r:id="rId31"/>
    <p:sldId id="971" r:id="rId32"/>
    <p:sldId id="973" r:id="rId33"/>
    <p:sldId id="974" r:id="rId34"/>
    <p:sldId id="970" r:id="rId35"/>
    <p:sldId id="365" r:id="rId36"/>
    <p:sldId id="366" r:id="rId37"/>
    <p:sldId id="378" r:id="rId38"/>
    <p:sldId id="377" r:id="rId39"/>
    <p:sldId id="379" r:id="rId40"/>
    <p:sldId id="367" r:id="rId41"/>
    <p:sldId id="368" r:id="rId42"/>
    <p:sldId id="369" r:id="rId43"/>
    <p:sldId id="381" r:id="rId44"/>
    <p:sldId id="382" r:id="rId45"/>
    <p:sldId id="383" r:id="rId46"/>
    <p:sldId id="370" r:id="rId47"/>
    <p:sldId id="384" r:id="rId48"/>
    <p:sldId id="385" r:id="rId49"/>
    <p:sldId id="965" r:id="rId50"/>
    <p:sldId id="966" r:id="rId51"/>
    <p:sldId id="373" r:id="rId52"/>
    <p:sldId id="972" r:id="rId53"/>
    <p:sldId id="392" r:id="rId54"/>
    <p:sldId id="390" r:id="rId55"/>
    <p:sldId id="393" r:id="rId56"/>
    <p:sldId id="394" r:id="rId57"/>
    <p:sldId id="395" r:id="rId58"/>
    <p:sldId id="967" r:id="rId59"/>
    <p:sldId id="976" r:id="rId60"/>
    <p:sldId id="97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34" autoAdjust="0"/>
    <p:restoredTop sz="93792" autoAdjust="0"/>
  </p:normalViewPr>
  <p:slideViewPr>
    <p:cSldViewPr>
      <p:cViewPr varScale="1">
        <p:scale>
          <a:sx n="56" d="100"/>
          <a:sy n="56" d="100"/>
        </p:scale>
        <p:origin x="1293" y="49"/>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5C863-FD37-4BEF-9E46-45CF19D7BC67}" type="datetimeFigureOut">
              <a:rPr lang="hr-HR" smtClean="0"/>
              <a:pPr/>
              <a:t>23.11.2021.</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1446C8-9D44-4A8A-977A-DBF996069F29}" type="slidenum">
              <a:rPr lang="hr-HR" smtClean="0"/>
              <a:pPr/>
              <a:t>‹#›</a:t>
            </a:fld>
            <a:endParaRPr lang="hr-HR"/>
          </a:p>
        </p:txBody>
      </p:sp>
    </p:spTree>
    <p:extLst>
      <p:ext uri="{BB962C8B-B14F-4D97-AF65-F5344CB8AC3E}">
        <p14:creationId xmlns:p14="http://schemas.microsoft.com/office/powerpoint/2010/main" val="1453318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848600" cy="2462113"/>
          </a:xfrm>
        </p:spPr>
        <p:txBody>
          <a:bodyPr anchor="ctr">
            <a:noAutofit/>
          </a:bodyPr>
          <a:lstStyle>
            <a:lvl1pPr algn="ctr">
              <a:defRPr sz="5400" cap="all" baseline="0">
                <a:solidFill>
                  <a:srgbClr val="002060"/>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3505200"/>
            <a:ext cx="7846640" cy="2732112"/>
          </a:xfrm>
        </p:spPr>
        <p:txBody>
          <a:bodyPr/>
          <a:lstStyle>
            <a:lvl1pPr marL="0" indent="0" algn="l">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4" name="Slika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0888" y="6521440"/>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Vertical Text Placeholder 2"/>
          <p:cNvSpPr>
            <a:spLocks noGrp="1"/>
          </p:cNvSpPr>
          <p:nvPr>
            <p:ph type="body" orient="vert" idx="1"/>
          </p:nvPr>
        </p:nvSpPr>
        <p:spPr>
          <a:xfrm rot="10800000">
            <a:off x="457200" y="1600200"/>
            <a:ext cx="8229600" cy="4636008"/>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0800000">
            <a:off x="445305" y="476672"/>
            <a:ext cx="2057400" cy="5759536"/>
          </a:xfrm>
        </p:spPr>
        <p:txBody>
          <a:bodyPr vert="eaVert" anchor="b"/>
          <a:lstStyle>
            <a:lvl1pPr>
              <a:defRPr>
                <a:solidFill>
                  <a:srgbClr val="002060"/>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rot="10800000">
            <a:off x="2699792" y="476672"/>
            <a:ext cx="6019800" cy="5759536"/>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908721"/>
            <a:ext cx="7772400" cy="2448272"/>
          </a:xfrm>
        </p:spPr>
        <p:txBody>
          <a:bodyPr anchor="ctr">
            <a:normAutofit/>
          </a:bodyPr>
          <a:lstStyle>
            <a:lvl1pPr algn="ctr">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573016"/>
            <a:ext cx="7772400" cy="2554035"/>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3" name="Slika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00206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1" name="Slika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3" name="Slika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4" name="Slika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8" name="Slik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9" name="Slik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0" name="Slika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7" name="Slik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8" name="Slika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9" name="Slika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solidFill>
                  <a:srgbClr val="002060"/>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hr-HR" dirty="0"/>
              <a:t>Uredite stil naslova matrice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467544" y="18288"/>
            <a:ext cx="7776864"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8316416" y="18288"/>
            <a:ext cx="720080" cy="329184"/>
          </a:xfrm>
          <a:prstGeom prst="rect">
            <a:avLst/>
          </a:prstGeom>
        </p:spPr>
        <p:txBody>
          <a:bodyPr vert="horz" lIns="91440" tIns="45720" rIns="91440" bIns="45720" rtlCol="0" anchor="ctr"/>
          <a:lstStyle>
            <a:lvl1pPr algn="r">
              <a:defRPr sz="1400" b="1">
                <a:solidFill>
                  <a:srgbClr val="FFFFFF"/>
                </a:solidFill>
              </a:defRPr>
            </a:lvl1pPr>
          </a:lstStyle>
          <a:p>
            <a:fld id="{D2E57653-3E58-4892-A7ED-712530ACC680}" type="slidenum">
              <a:rPr lang="en-US" smtClean="0"/>
              <a:pPr/>
              <a:t>‹#›</a:t>
            </a:fld>
            <a:endParaRPr lang="en-US" dirty="0"/>
          </a:p>
        </p:txBody>
      </p:sp>
      <p:sp>
        <p:nvSpPr>
          <p:cNvPr id="8" name="Rezervirano mjesto datuma 3"/>
          <p:cNvSpPr>
            <a:spLocks noGrp="1"/>
          </p:cNvSpPr>
          <p:nvPr>
            <p:ph type="dt" sz="half" idx="2"/>
          </p:nvPr>
        </p:nvSpPr>
        <p:spPr>
          <a:xfrm>
            <a:off x="8100392" y="6492875"/>
            <a:ext cx="1043608" cy="365125"/>
          </a:xfrm>
          <a:prstGeom prst="rect">
            <a:avLst/>
          </a:prstGeom>
        </p:spPr>
        <p:txBody>
          <a:bodyPr vert="horz" lIns="91440" tIns="45720" rIns="91440" bIns="45720" rtlCol="0" anchor="ctr"/>
          <a:lstStyle>
            <a:lvl1pPr algn="ctr">
              <a:defRPr sz="1000" baseline="0">
                <a:solidFill>
                  <a:schemeClr val="tx1">
                    <a:tint val="75000"/>
                  </a:schemeClr>
                </a:solidFill>
              </a:defRPr>
            </a:lvl1pPr>
          </a:lstStyle>
          <a:p>
            <a:fld id="{8B3EE666-E7FC-4792-A216-299238F92772}" type="datetimeFigureOut">
              <a:rPr lang="hr-HR" smtClean="0"/>
              <a:pPr/>
              <a:t>23.11.2021.</a:t>
            </a:fld>
            <a:endParaRPr lang="hr-HR"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836712"/>
            <a:ext cx="7848600" cy="3816424"/>
          </a:xfrm>
        </p:spPr>
        <p:txBody>
          <a:bodyPr/>
          <a:lstStyle/>
          <a:p>
            <a:br>
              <a:rPr lang="hr-HR" sz="4400" dirty="0">
                <a:effectLst/>
                <a:latin typeface="Calibri" panose="020F0502020204030204" pitchFamily="34" charset="0"/>
                <a:ea typeface="Calibri" panose="020F0502020204030204" pitchFamily="34" charset="0"/>
              </a:rPr>
            </a:br>
            <a:r>
              <a:rPr lang="hr-HR" sz="4400" dirty="0">
                <a:effectLst/>
                <a:latin typeface="Calibri" panose="020F0502020204030204" pitchFamily="34" charset="0"/>
                <a:ea typeface="Calibri" panose="020F0502020204030204" pitchFamily="34" charset="0"/>
              </a:rPr>
              <a:t>Obračun javnih davanja pri isplati razlike plaće po sudskoj presudi i izvještavanje Porezne uprave</a:t>
            </a:r>
            <a:br>
              <a:rPr lang="hr-HR" sz="1800" dirty="0">
                <a:effectLst/>
                <a:latin typeface="Calibri" panose="020F0502020204030204" pitchFamily="34" charset="0"/>
                <a:ea typeface="Calibri" panose="020F0502020204030204" pitchFamily="34" charset="0"/>
              </a:rPr>
            </a:br>
            <a:br>
              <a:rPr lang="hr-HR" sz="4000" dirty="0">
                <a:latin typeface="+mn-lt"/>
              </a:rPr>
            </a:br>
            <a:br>
              <a:rPr lang="hr-HR" sz="2400" dirty="0"/>
            </a:br>
            <a:endParaRPr lang="hr-HR" sz="2400" dirty="0"/>
          </a:p>
        </p:txBody>
      </p:sp>
      <p:sp>
        <p:nvSpPr>
          <p:cNvPr id="2051" name="Rectangle 3"/>
          <p:cNvSpPr>
            <a:spLocks noGrp="1" noChangeArrowheads="1"/>
          </p:cNvSpPr>
          <p:nvPr>
            <p:ph type="subTitle" idx="1"/>
          </p:nvPr>
        </p:nvSpPr>
        <p:spPr>
          <a:xfrm>
            <a:off x="685800" y="4653136"/>
            <a:ext cx="7846640" cy="1584176"/>
          </a:xfrm>
        </p:spPr>
        <p:txBody>
          <a:bodyPr>
            <a:normAutofit fontScale="92500" lnSpcReduction="20000"/>
          </a:bodyPr>
          <a:lstStyle/>
          <a:p>
            <a:pPr algn="ctr"/>
            <a:endParaRPr lang="hr-HR" i="1" dirty="0">
              <a:solidFill>
                <a:srgbClr val="404040"/>
              </a:solidFill>
            </a:endParaRPr>
          </a:p>
          <a:p>
            <a:pPr algn="ctr"/>
            <a:r>
              <a:rPr lang="hr-HR" sz="2800" i="1" dirty="0">
                <a:solidFill>
                  <a:srgbClr val="404040"/>
                </a:solidFill>
              </a:rPr>
              <a:t>Dr. </a:t>
            </a:r>
            <a:r>
              <a:rPr lang="hr-HR" sz="2800" i="1" dirty="0" err="1">
                <a:solidFill>
                  <a:srgbClr val="404040"/>
                </a:solidFill>
              </a:rPr>
              <a:t>sc</a:t>
            </a:r>
            <a:r>
              <a:rPr lang="hr-HR" sz="2800" i="1" dirty="0">
                <a:solidFill>
                  <a:srgbClr val="404040"/>
                </a:solidFill>
              </a:rPr>
              <a:t>. Marija Zuber</a:t>
            </a:r>
          </a:p>
          <a:p>
            <a:pPr algn="ctr"/>
            <a:r>
              <a:rPr lang="hr-HR" sz="2800" i="1" dirty="0">
                <a:solidFill>
                  <a:srgbClr val="404040"/>
                </a:solidFill>
              </a:rPr>
              <a:t>savjetnica-urednica, HZ RIF</a:t>
            </a:r>
          </a:p>
          <a:p>
            <a:pPr algn="ctr"/>
            <a:r>
              <a:rPr lang="hr-HR" sz="2800" i="1" dirty="0">
                <a:solidFill>
                  <a:srgbClr val="404040"/>
                </a:solidFill>
              </a:rPr>
              <a:t>Studeni, 2021.</a:t>
            </a:r>
          </a:p>
          <a:p>
            <a:pPr algn="ctr"/>
            <a:endParaRPr lang="hr-HR" dirty="0"/>
          </a:p>
          <a:p>
            <a:pPr algn="ctr"/>
            <a:endParaRPr lang="hr-HR" i="1" dirty="0">
              <a:solidFill>
                <a:srgbClr val="404040"/>
              </a:solidFill>
            </a:endParaRPr>
          </a:p>
          <a:p>
            <a:pPr algn="ctr"/>
            <a:endParaRPr lang="hr-HR" i="1" dirty="0">
              <a:solidFill>
                <a:srgbClr val="404040"/>
              </a:solidFill>
            </a:endParaRPr>
          </a:p>
        </p:txBody>
      </p:sp>
    </p:spTree>
    <p:extLst>
      <p:ext uri="{BB962C8B-B14F-4D97-AF65-F5344CB8AC3E}">
        <p14:creationId xmlns:p14="http://schemas.microsoft.com/office/powerpoint/2010/main" val="2517669700"/>
      </p:ext>
    </p:extLst>
  </p:cSld>
  <p:clrMapOvr>
    <a:masterClrMapping/>
  </p:clrMapOvr>
  <mc:AlternateContent xmlns:mc="http://schemas.openxmlformats.org/markup-compatibility/2006" xmlns:p14="http://schemas.microsoft.com/office/powerpoint/2010/main">
    <mc:Choice Requires="p14">
      <p:transition p14:dur="10" advClick="0" advTm="5000"/>
    </mc:Choice>
    <mc:Fallback xmlns="">
      <p:transition advClick="0"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990600"/>
          </a:xfrm>
        </p:spPr>
        <p:txBody>
          <a:bodyPr>
            <a:noAutofit/>
          </a:bodyPr>
          <a:lstStyle/>
          <a:p>
            <a:pPr algn="ctr"/>
            <a:r>
              <a:rPr lang="hr-HR" sz="3200" dirty="0"/>
              <a:t>Porezna obilježja primitka koji se isplaćuje: </a:t>
            </a:r>
            <a:r>
              <a:rPr lang="hr-HR" sz="3600" dirty="0"/>
              <a:t>NADOKNADA PARNIČNIH TROŠKOVA</a:t>
            </a:r>
          </a:p>
        </p:txBody>
      </p:sp>
      <p:sp>
        <p:nvSpPr>
          <p:cNvPr id="3" name="Content Placeholder 2"/>
          <p:cNvSpPr>
            <a:spLocks noGrp="1"/>
          </p:cNvSpPr>
          <p:nvPr>
            <p:ph idx="1"/>
          </p:nvPr>
        </p:nvSpPr>
        <p:spPr>
          <a:xfrm>
            <a:off x="457200" y="1916832"/>
            <a:ext cx="8229600" cy="4560168"/>
          </a:xfrm>
        </p:spPr>
        <p:txBody>
          <a:bodyPr/>
          <a:lstStyle/>
          <a:p>
            <a:r>
              <a:rPr lang="hr-HR" dirty="0"/>
              <a:t>Parnični troškovi - nadoknada troškova koji su radniku nastali u vezi sa sudskim sporom</a:t>
            </a:r>
          </a:p>
          <a:p>
            <a:r>
              <a:rPr lang="hr-HR" dirty="0"/>
              <a:t>Nadoknađuju se u dosuđenom iznosu i ne podliježu plaćanju javnih davanja</a:t>
            </a:r>
          </a:p>
          <a:p>
            <a:r>
              <a:rPr lang="hr-HR" dirty="0"/>
              <a:t>Ne iskazuju se u obrascu JOPPD, ni ako se isplaćuju radniku, ni ako se doznačuju odvjetniku koji zastupa radnika</a:t>
            </a:r>
          </a:p>
          <a:p>
            <a:r>
              <a:rPr lang="hr-HR" dirty="0"/>
              <a:t>Zatezne kamate na zakašnjenje u plaćanju parničnih troškova koji se nadoknađuju radniku:</a:t>
            </a:r>
          </a:p>
          <a:p>
            <a:pPr marL="355600" indent="447675">
              <a:buFont typeface="Wingdings" panose="05000000000000000000" pitchFamily="2" charset="2"/>
              <a:buChar char="ü"/>
            </a:pPr>
            <a:r>
              <a:rPr lang="hr-HR" dirty="0"/>
              <a:t>nisu oporezivi primitak radnika</a:t>
            </a:r>
          </a:p>
          <a:p>
            <a:pPr marL="355600" indent="447675">
              <a:buFont typeface="Wingdings" panose="05000000000000000000" pitchFamily="2" charset="2"/>
              <a:buChar char="ü"/>
            </a:pPr>
            <a:r>
              <a:rPr lang="hr-HR" dirty="0"/>
              <a:t>iskazuju se u obrascu JOPPD</a:t>
            </a:r>
          </a:p>
          <a:p>
            <a:pPr marL="0" indent="0">
              <a:buNone/>
            </a:pPr>
            <a:endParaRPr lang="hr-HR" dirty="0"/>
          </a:p>
        </p:txBody>
      </p:sp>
    </p:spTree>
    <p:extLst>
      <p:ext uri="{BB962C8B-B14F-4D97-AF65-F5344CB8AC3E}">
        <p14:creationId xmlns:p14="http://schemas.microsoft.com/office/powerpoint/2010/main" val="106116232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E607-2167-4946-8F29-8B732C1F4DDC}"/>
              </a:ext>
            </a:extLst>
          </p:cNvPr>
          <p:cNvSpPr>
            <a:spLocks noGrp="1"/>
          </p:cNvSpPr>
          <p:nvPr>
            <p:ph type="title"/>
          </p:nvPr>
        </p:nvSpPr>
        <p:spPr>
          <a:xfrm>
            <a:off x="457200" y="188640"/>
            <a:ext cx="8229600" cy="1224136"/>
          </a:xfrm>
        </p:spPr>
        <p:txBody>
          <a:bodyPr>
            <a:normAutofit fontScale="90000"/>
          </a:bodyPr>
          <a:lstStyle/>
          <a:p>
            <a:pPr algn="ctr"/>
            <a:br>
              <a:rPr lang="hr-HR" sz="3200" dirty="0"/>
            </a:br>
            <a:r>
              <a:rPr lang="hr-HR" sz="3200" dirty="0"/>
              <a:t>Porezna obilježja primitka koji se isplaćuje:</a:t>
            </a:r>
            <a:br>
              <a:rPr lang="hr-HR" sz="3200" dirty="0"/>
            </a:br>
            <a:r>
              <a:rPr lang="hr-HR" sz="3600" dirty="0"/>
              <a:t>JOŠ PRIMJERA IZ SUDSKIH PRESUDA…</a:t>
            </a:r>
            <a:br>
              <a:rPr lang="hr-HR" sz="1800" dirty="0"/>
            </a:br>
            <a:endParaRPr lang="hr-HR" sz="3200" dirty="0"/>
          </a:p>
        </p:txBody>
      </p:sp>
      <p:sp>
        <p:nvSpPr>
          <p:cNvPr id="3" name="Content Placeholder 2">
            <a:extLst>
              <a:ext uri="{FF2B5EF4-FFF2-40B4-BE49-F238E27FC236}">
                <a16:creationId xmlns:a16="http://schemas.microsoft.com/office/drawing/2014/main" id="{DDD6E1B1-C9A4-415E-B71F-005E4DB6EFFE}"/>
              </a:ext>
            </a:extLst>
          </p:cNvPr>
          <p:cNvSpPr>
            <a:spLocks noGrp="1"/>
          </p:cNvSpPr>
          <p:nvPr>
            <p:ph idx="1"/>
          </p:nvPr>
        </p:nvSpPr>
        <p:spPr>
          <a:xfrm>
            <a:off x="24864" y="1308160"/>
            <a:ext cx="8229600" cy="5280248"/>
          </a:xfrm>
        </p:spPr>
        <p:txBody>
          <a:bodyPr/>
          <a:lstStyle/>
          <a:p>
            <a:pPr marL="0" indent="0">
              <a:buNone/>
            </a:pPr>
            <a:endParaRPr lang="hr-HR" dirty="0"/>
          </a:p>
        </p:txBody>
      </p:sp>
      <p:graphicFrame>
        <p:nvGraphicFramePr>
          <p:cNvPr id="4" name="Table 4">
            <a:extLst>
              <a:ext uri="{FF2B5EF4-FFF2-40B4-BE49-F238E27FC236}">
                <a16:creationId xmlns:a16="http://schemas.microsoft.com/office/drawing/2014/main" id="{16DBAA9A-E9D8-430E-ADC6-4E3B1394E2C9}"/>
              </a:ext>
            </a:extLst>
          </p:cNvPr>
          <p:cNvGraphicFramePr>
            <a:graphicFrameLocks noGrp="1"/>
          </p:cNvGraphicFramePr>
          <p:nvPr>
            <p:extLst>
              <p:ext uri="{D42A27DB-BD31-4B8C-83A1-F6EECF244321}">
                <p14:modId xmlns:p14="http://schemas.microsoft.com/office/powerpoint/2010/main" val="2774739237"/>
              </p:ext>
            </p:extLst>
          </p:nvPr>
        </p:nvGraphicFramePr>
        <p:xfrm>
          <a:off x="457200" y="1772817"/>
          <a:ext cx="8363272" cy="4777984"/>
        </p:xfrm>
        <a:graphic>
          <a:graphicData uri="http://schemas.openxmlformats.org/drawingml/2006/table">
            <a:tbl>
              <a:tblPr firstRow="1" bandRow="1">
                <a:tableStyleId>{5940675A-B579-460E-94D1-54222C63F5DA}</a:tableStyleId>
              </a:tblPr>
              <a:tblGrid>
                <a:gridCol w="5482952">
                  <a:extLst>
                    <a:ext uri="{9D8B030D-6E8A-4147-A177-3AD203B41FA5}">
                      <a16:colId xmlns:a16="http://schemas.microsoft.com/office/drawing/2014/main" val="3270267832"/>
                    </a:ext>
                  </a:extLst>
                </a:gridCol>
                <a:gridCol w="2880320">
                  <a:extLst>
                    <a:ext uri="{9D8B030D-6E8A-4147-A177-3AD203B41FA5}">
                      <a16:colId xmlns:a16="http://schemas.microsoft.com/office/drawing/2014/main" val="3216140464"/>
                    </a:ext>
                  </a:extLst>
                </a:gridCol>
              </a:tblGrid>
              <a:tr h="603575">
                <a:tc>
                  <a:txBody>
                    <a:bodyPr/>
                    <a:lstStyle/>
                    <a:p>
                      <a:pPr algn="ctr"/>
                      <a:r>
                        <a:rPr lang="hr-HR" sz="2000" b="1" dirty="0"/>
                        <a:t>Tuženik je dužan isplatiti tužitelju…</a:t>
                      </a:r>
                    </a:p>
                  </a:txBody>
                  <a:tcPr/>
                </a:tc>
                <a:tc>
                  <a:txBody>
                    <a:bodyPr/>
                    <a:lstStyle/>
                    <a:p>
                      <a:pPr algn="ctr"/>
                      <a:r>
                        <a:rPr lang="hr-HR" sz="2000" b="1" dirty="0"/>
                        <a:t>Porezno obilježje primitka</a:t>
                      </a:r>
                    </a:p>
                  </a:txBody>
                  <a:tcPr/>
                </a:tc>
                <a:extLst>
                  <a:ext uri="{0D108BD9-81ED-4DB2-BD59-A6C34878D82A}">
                    <a16:rowId xmlns:a16="http://schemas.microsoft.com/office/drawing/2014/main" val="1352423026"/>
                  </a:ext>
                </a:extLst>
              </a:tr>
              <a:tr h="5109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dirty="0"/>
                        <a:t>Naknada štete zbog izgubljene zarade</a:t>
                      </a:r>
                    </a:p>
                  </a:txBody>
                  <a:tcPr anchor="ctr"/>
                </a:tc>
                <a:tc>
                  <a:txBody>
                    <a:bodyPr/>
                    <a:lstStyle/>
                    <a:p>
                      <a:pPr algn="ctr"/>
                      <a:r>
                        <a:rPr lang="hr-HR" sz="2000" dirty="0"/>
                        <a:t>plaća</a:t>
                      </a:r>
                    </a:p>
                  </a:txBody>
                  <a:tcPr anchor="ctr"/>
                </a:tc>
                <a:extLst>
                  <a:ext uri="{0D108BD9-81ED-4DB2-BD59-A6C34878D82A}">
                    <a16:rowId xmlns:a16="http://schemas.microsoft.com/office/drawing/2014/main" val="3659593809"/>
                  </a:ext>
                </a:extLst>
              </a:tr>
              <a:tr h="894196">
                <a:tc>
                  <a:txBody>
                    <a:bodyPr/>
                    <a:lstStyle/>
                    <a:p>
                      <a:r>
                        <a:rPr lang="hr-HR" sz="2000" dirty="0"/>
                        <a:t>Naknada štete bivšem radniku za pretrpljene duševne boli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r-HR" sz="2000" dirty="0"/>
                        <a:t>porez: plaća </a:t>
                      </a:r>
                    </a:p>
                    <a:p>
                      <a:pPr marL="0" marR="0" lvl="0" indent="0" algn="ctr" defTabSz="914400" rtl="0" eaLnBrk="1" fontAlgn="auto" latinLnBrk="0" hangingPunct="1">
                        <a:lnSpc>
                          <a:spcPct val="100000"/>
                        </a:lnSpc>
                        <a:spcBef>
                          <a:spcPts val="0"/>
                        </a:spcBef>
                        <a:spcAft>
                          <a:spcPts val="0"/>
                        </a:spcAft>
                        <a:buClrTx/>
                        <a:buSzTx/>
                        <a:buFontTx/>
                        <a:buNone/>
                        <a:tabLst/>
                        <a:defRPr/>
                      </a:pPr>
                      <a:r>
                        <a:rPr lang="hr-HR" sz="2000" dirty="0"/>
                        <a:t>doprinosi: drugi dohodak</a:t>
                      </a:r>
                    </a:p>
                  </a:txBody>
                  <a:tcPr anchor="ctr"/>
                </a:tc>
                <a:extLst>
                  <a:ext uri="{0D108BD9-81ED-4DB2-BD59-A6C34878D82A}">
                    <a16:rowId xmlns:a16="http://schemas.microsoft.com/office/drawing/2014/main" val="1831627823"/>
                  </a:ext>
                </a:extLst>
              </a:tr>
              <a:tr h="883386">
                <a:tc>
                  <a:txBody>
                    <a:bodyPr/>
                    <a:lstStyle/>
                    <a:p>
                      <a:r>
                        <a:rPr lang="hr-HR" sz="2000" dirty="0"/>
                        <a:t>Razlika u visini plaće na koju bi imao pravo i plaće koju je ostvario radom kod drugog poslodavca</a:t>
                      </a:r>
                    </a:p>
                  </a:txBody>
                  <a:tcPr anchor="ctr"/>
                </a:tc>
                <a:tc>
                  <a:txBody>
                    <a:bodyPr/>
                    <a:lstStyle/>
                    <a:p>
                      <a:pPr algn="ctr"/>
                      <a:r>
                        <a:rPr lang="hr-HR" sz="2000" dirty="0"/>
                        <a:t>plaća</a:t>
                      </a:r>
                    </a:p>
                  </a:txBody>
                  <a:tcPr anchor="ctr"/>
                </a:tc>
                <a:extLst>
                  <a:ext uri="{0D108BD9-81ED-4DB2-BD59-A6C34878D82A}">
                    <a16:rowId xmlns:a16="http://schemas.microsoft.com/office/drawing/2014/main" val="4035951275"/>
                  </a:ext>
                </a:extLst>
              </a:tr>
              <a:tr h="894196">
                <a:tc>
                  <a:txBody>
                    <a:bodyPr/>
                    <a:lstStyle/>
                    <a:p>
                      <a:r>
                        <a:rPr lang="hr-HR" sz="2000" dirty="0"/>
                        <a:t>Razlika u visini plaće koju bi ostvario da mu radni odnos nije otkazan i mirovine</a:t>
                      </a:r>
                    </a:p>
                  </a:txBody>
                  <a:tcPr anchor="ctr"/>
                </a:tc>
                <a:tc>
                  <a:txBody>
                    <a:bodyPr/>
                    <a:lstStyle/>
                    <a:p>
                      <a:pPr algn="ctr"/>
                      <a:r>
                        <a:rPr lang="hr-HR" sz="2000" dirty="0"/>
                        <a:t>plaća</a:t>
                      </a:r>
                    </a:p>
                  </a:txBody>
                  <a:tcPr anchor="ctr"/>
                </a:tc>
                <a:extLst>
                  <a:ext uri="{0D108BD9-81ED-4DB2-BD59-A6C34878D82A}">
                    <a16:rowId xmlns:a16="http://schemas.microsoft.com/office/drawing/2014/main" val="334074715"/>
                  </a:ext>
                </a:extLst>
              </a:tr>
              <a:tr h="894196">
                <a:tc>
                  <a:txBody>
                    <a:bodyPr/>
                    <a:lstStyle/>
                    <a:p>
                      <a:r>
                        <a:rPr lang="hr-HR" sz="2000" dirty="0"/>
                        <a:t>Naknada štete zbog sudskog raskida ugovora o radu </a:t>
                      </a:r>
                    </a:p>
                  </a:txBody>
                  <a:tcPr anchor="ctr"/>
                </a:tc>
                <a:tc>
                  <a:txBody>
                    <a:bodyPr/>
                    <a:lstStyle/>
                    <a:p>
                      <a:pPr algn="ctr"/>
                      <a:r>
                        <a:rPr lang="hr-HR" sz="2000" dirty="0"/>
                        <a:t>plaća</a:t>
                      </a:r>
                    </a:p>
                  </a:txBody>
                  <a:tcPr anchor="ctr"/>
                </a:tc>
                <a:extLst>
                  <a:ext uri="{0D108BD9-81ED-4DB2-BD59-A6C34878D82A}">
                    <a16:rowId xmlns:a16="http://schemas.microsoft.com/office/drawing/2014/main" val="85830133"/>
                  </a:ext>
                </a:extLst>
              </a:tr>
            </a:tbl>
          </a:graphicData>
        </a:graphic>
      </p:graphicFrame>
    </p:spTree>
    <p:extLst>
      <p:ext uri="{BB962C8B-B14F-4D97-AF65-F5344CB8AC3E}">
        <p14:creationId xmlns:p14="http://schemas.microsoft.com/office/powerpoint/2010/main" val="405369861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E607-2167-4946-8F29-8B732C1F4DDC}"/>
              </a:ext>
            </a:extLst>
          </p:cNvPr>
          <p:cNvSpPr>
            <a:spLocks noGrp="1"/>
          </p:cNvSpPr>
          <p:nvPr>
            <p:ph type="title"/>
          </p:nvPr>
        </p:nvSpPr>
        <p:spPr>
          <a:xfrm>
            <a:off x="457200" y="188640"/>
            <a:ext cx="8229600" cy="1224136"/>
          </a:xfrm>
        </p:spPr>
        <p:txBody>
          <a:bodyPr>
            <a:normAutofit fontScale="90000"/>
          </a:bodyPr>
          <a:lstStyle/>
          <a:p>
            <a:pPr algn="ctr"/>
            <a:br>
              <a:rPr lang="hr-HR" sz="3200" dirty="0"/>
            </a:br>
            <a:r>
              <a:rPr lang="hr-HR" sz="3200" dirty="0"/>
              <a:t>Porezna obilježja primitka koji se isplaćuje:</a:t>
            </a:r>
            <a:br>
              <a:rPr lang="hr-HR" sz="3200" dirty="0"/>
            </a:br>
            <a:r>
              <a:rPr lang="hr-HR" sz="3600" dirty="0"/>
              <a:t>JOŠ PRIMJERA IZ SUDSKIH PRESUDA…</a:t>
            </a:r>
            <a:br>
              <a:rPr lang="hr-HR" sz="1800" dirty="0"/>
            </a:br>
            <a:endParaRPr lang="hr-HR" sz="3200" dirty="0"/>
          </a:p>
        </p:txBody>
      </p:sp>
      <p:sp>
        <p:nvSpPr>
          <p:cNvPr id="3" name="Content Placeholder 2">
            <a:extLst>
              <a:ext uri="{FF2B5EF4-FFF2-40B4-BE49-F238E27FC236}">
                <a16:creationId xmlns:a16="http://schemas.microsoft.com/office/drawing/2014/main" id="{DDD6E1B1-C9A4-415E-B71F-005E4DB6EFFE}"/>
              </a:ext>
            </a:extLst>
          </p:cNvPr>
          <p:cNvSpPr>
            <a:spLocks noGrp="1"/>
          </p:cNvSpPr>
          <p:nvPr>
            <p:ph idx="1"/>
          </p:nvPr>
        </p:nvSpPr>
        <p:spPr>
          <a:xfrm>
            <a:off x="24864" y="1308160"/>
            <a:ext cx="8229600" cy="5280248"/>
          </a:xfrm>
        </p:spPr>
        <p:txBody>
          <a:bodyPr/>
          <a:lstStyle/>
          <a:p>
            <a:pPr marL="0" indent="0">
              <a:buNone/>
            </a:pPr>
            <a:endParaRPr lang="hr-HR" dirty="0"/>
          </a:p>
        </p:txBody>
      </p:sp>
      <p:graphicFrame>
        <p:nvGraphicFramePr>
          <p:cNvPr id="4" name="Table 4">
            <a:extLst>
              <a:ext uri="{FF2B5EF4-FFF2-40B4-BE49-F238E27FC236}">
                <a16:creationId xmlns:a16="http://schemas.microsoft.com/office/drawing/2014/main" id="{16DBAA9A-E9D8-430E-ADC6-4E3B1394E2C9}"/>
              </a:ext>
            </a:extLst>
          </p:cNvPr>
          <p:cNvGraphicFramePr>
            <a:graphicFrameLocks noGrp="1"/>
          </p:cNvGraphicFramePr>
          <p:nvPr>
            <p:extLst>
              <p:ext uri="{D42A27DB-BD31-4B8C-83A1-F6EECF244321}">
                <p14:modId xmlns:p14="http://schemas.microsoft.com/office/powerpoint/2010/main" val="2225612354"/>
              </p:ext>
            </p:extLst>
          </p:nvPr>
        </p:nvGraphicFramePr>
        <p:xfrm>
          <a:off x="457200" y="1412777"/>
          <a:ext cx="8363272" cy="5234668"/>
        </p:xfrm>
        <a:graphic>
          <a:graphicData uri="http://schemas.openxmlformats.org/drawingml/2006/table">
            <a:tbl>
              <a:tblPr firstRow="1" bandRow="1">
                <a:tableStyleId>{5940675A-B579-460E-94D1-54222C63F5DA}</a:tableStyleId>
              </a:tblPr>
              <a:tblGrid>
                <a:gridCol w="5194920">
                  <a:extLst>
                    <a:ext uri="{9D8B030D-6E8A-4147-A177-3AD203B41FA5}">
                      <a16:colId xmlns:a16="http://schemas.microsoft.com/office/drawing/2014/main" val="3270267832"/>
                    </a:ext>
                  </a:extLst>
                </a:gridCol>
                <a:gridCol w="3168352">
                  <a:extLst>
                    <a:ext uri="{9D8B030D-6E8A-4147-A177-3AD203B41FA5}">
                      <a16:colId xmlns:a16="http://schemas.microsoft.com/office/drawing/2014/main" val="3216140464"/>
                    </a:ext>
                  </a:extLst>
                </a:gridCol>
              </a:tblGrid>
              <a:tr h="660282">
                <a:tc>
                  <a:txBody>
                    <a:bodyPr/>
                    <a:lstStyle/>
                    <a:p>
                      <a:pPr algn="ctr"/>
                      <a:r>
                        <a:rPr lang="hr-HR" sz="2000" b="1" dirty="0"/>
                        <a:t>Tuženik je dužan isplatiti tužitelju…</a:t>
                      </a:r>
                    </a:p>
                  </a:txBody>
                  <a:tcPr/>
                </a:tc>
                <a:tc>
                  <a:txBody>
                    <a:bodyPr/>
                    <a:lstStyle/>
                    <a:p>
                      <a:pPr algn="ctr"/>
                      <a:r>
                        <a:rPr lang="hr-HR" sz="2000" b="1" dirty="0"/>
                        <a:t>Porezno obilježje primitka</a:t>
                      </a:r>
                    </a:p>
                  </a:txBody>
                  <a:tcPr/>
                </a:tc>
                <a:extLst>
                  <a:ext uri="{0D108BD9-81ED-4DB2-BD59-A6C34878D82A}">
                    <a16:rowId xmlns:a16="http://schemas.microsoft.com/office/drawing/2014/main" val="1352423026"/>
                  </a:ext>
                </a:extLst>
              </a:tr>
              <a:tr h="1556403">
                <a:tc>
                  <a:txBody>
                    <a:bodyPr/>
                    <a:lstStyle/>
                    <a:p>
                      <a:r>
                        <a:rPr lang="hr-HR" sz="2000" dirty="0"/>
                        <a:t>Naknada štete zbog ozljede na radu u jednokratnom iznosu ili isplaćena u obrocima, najviše do 12 obroka (može i nakon poreznog razdoblja u kojemu je donesena presuda i idućeg poreznog razdoblja)</a:t>
                      </a:r>
                    </a:p>
                  </a:txBody>
                  <a:tcPr anchor="ctr"/>
                </a:tc>
                <a:tc>
                  <a:txBody>
                    <a:bodyPr/>
                    <a:lstStyle/>
                    <a:p>
                      <a:pPr algn="ctr"/>
                      <a:r>
                        <a:rPr lang="hr-HR" sz="2000" dirty="0"/>
                        <a:t>neoporezivo</a:t>
                      </a:r>
                    </a:p>
                  </a:txBody>
                  <a:tcPr anchor="ctr"/>
                </a:tc>
                <a:extLst>
                  <a:ext uri="{0D108BD9-81ED-4DB2-BD59-A6C34878D82A}">
                    <a16:rowId xmlns:a16="http://schemas.microsoft.com/office/drawing/2014/main" val="487590675"/>
                  </a:ext>
                </a:extLst>
              </a:tr>
              <a:tr h="718713">
                <a:tc>
                  <a:txBody>
                    <a:bodyPr/>
                    <a:lstStyle/>
                    <a:p>
                      <a:r>
                        <a:rPr lang="hr-HR" sz="2000" dirty="0"/>
                        <a:t>Naknada štete zbog ozljede na radu dosuđena u mjesečnim obrocima</a:t>
                      </a:r>
                    </a:p>
                  </a:txBody>
                  <a:tcPr anchor="ctr"/>
                </a:tc>
                <a:tc>
                  <a:txBody>
                    <a:bodyPr/>
                    <a:lstStyle/>
                    <a:p>
                      <a:pPr algn="ctr"/>
                      <a:r>
                        <a:rPr lang="hr-HR" sz="2000" dirty="0"/>
                        <a:t>plaća</a:t>
                      </a:r>
                    </a:p>
                  </a:txBody>
                  <a:tcPr anchor="ctr"/>
                </a:tc>
                <a:extLst>
                  <a:ext uri="{0D108BD9-81ED-4DB2-BD59-A6C34878D82A}">
                    <a16:rowId xmlns:a16="http://schemas.microsoft.com/office/drawing/2014/main" val="1175220986"/>
                  </a:ext>
                </a:extLst>
              </a:tr>
              <a:tr h="718713">
                <a:tc>
                  <a:txBody>
                    <a:bodyPr/>
                    <a:lstStyle/>
                    <a:p>
                      <a:r>
                        <a:rPr lang="hr-HR" sz="2000" dirty="0"/>
                        <a:t>Mjesečna renta bivšem radniku</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r-HR" sz="2000" dirty="0"/>
                        <a:t>porez: plaća </a:t>
                      </a:r>
                    </a:p>
                    <a:p>
                      <a:pPr marL="0" marR="0" lvl="0" indent="0" algn="ctr" defTabSz="914400" rtl="0" eaLnBrk="1" fontAlgn="auto" latinLnBrk="0" hangingPunct="1">
                        <a:lnSpc>
                          <a:spcPct val="100000"/>
                        </a:lnSpc>
                        <a:spcBef>
                          <a:spcPts val="0"/>
                        </a:spcBef>
                        <a:spcAft>
                          <a:spcPts val="0"/>
                        </a:spcAft>
                        <a:buClrTx/>
                        <a:buSzTx/>
                        <a:buFontTx/>
                        <a:buNone/>
                        <a:tabLst/>
                        <a:defRPr/>
                      </a:pPr>
                      <a:r>
                        <a:rPr lang="hr-HR" sz="2000" dirty="0"/>
                        <a:t>doprinosi: drugi dohodak</a:t>
                      </a:r>
                    </a:p>
                  </a:txBody>
                  <a:tcPr anchor="ctr"/>
                </a:tc>
                <a:extLst>
                  <a:ext uri="{0D108BD9-81ED-4DB2-BD59-A6C34878D82A}">
                    <a16:rowId xmlns:a16="http://schemas.microsoft.com/office/drawing/2014/main" val="2215367117"/>
                  </a:ext>
                </a:extLst>
              </a:tr>
              <a:tr h="1521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dirty="0"/>
                        <a:t>Mjesečna renta članu obitelji bivšeg radnika</a:t>
                      </a:r>
                    </a:p>
                    <a:p>
                      <a:endParaRPr lang="hr-HR"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r-HR" sz="2000" dirty="0"/>
                        <a:t>porez: dohodak od nesamostalnog  rada</a:t>
                      </a:r>
                    </a:p>
                    <a:p>
                      <a:pPr marL="0" marR="0" lvl="0" indent="0" algn="ctr" defTabSz="914400" rtl="0" eaLnBrk="1" fontAlgn="auto" latinLnBrk="0" hangingPunct="1">
                        <a:lnSpc>
                          <a:spcPct val="100000"/>
                        </a:lnSpc>
                        <a:spcBef>
                          <a:spcPts val="0"/>
                        </a:spcBef>
                        <a:spcAft>
                          <a:spcPts val="0"/>
                        </a:spcAft>
                        <a:buClrTx/>
                        <a:buSzTx/>
                        <a:buFontTx/>
                        <a:buNone/>
                        <a:tabLst/>
                        <a:defRPr/>
                      </a:pPr>
                      <a:r>
                        <a:rPr lang="hr-HR" sz="2000" dirty="0"/>
                        <a:t>doprinosi: oslobođeno (čl. 209. Zakona o doprinosima)</a:t>
                      </a:r>
                    </a:p>
                  </a:txBody>
                  <a:tcPr anchor="ctr"/>
                </a:tc>
                <a:extLst>
                  <a:ext uri="{0D108BD9-81ED-4DB2-BD59-A6C34878D82A}">
                    <a16:rowId xmlns:a16="http://schemas.microsoft.com/office/drawing/2014/main" val="2020159061"/>
                  </a:ext>
                </a:extLst>
              </a:tr>
            </a:tbl>
          </a:graphicData>
        </a:graphic>
      </p:graphicFrame>
    </p:spTree>
    <p:extLst>
      <p:ext uri="{BB962C8B-B14F-4D97-AF65-F5344CB8AC3E}">
        <p14:creationId xmlns:p14="http://schemas.microsoft.com/office/powerpoint/2010/main" val="24457531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6A0AE-768D-4DBA-ADC3-0ACC928B6155}"/>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03CDEBD1-FD60-48AD-8D33-7A4EEF6D241A}"/>
              </a:ext>
            </a:extLst>
          </p:cNvPr>
          <p:cNvSpPr>
            <a:spLocks noGrp="1"/>
          </p:cNvSpPr>
          <p:nvPr>
            <p:ph idx="1"/>
          </p:nvPr>
        </p:nvSpPr>
        <p:spPr/>
        <p:txBody>
          <a:bodyPr>
            <a:normAutofit/>
          </a:bodyPr>
          <a:lstStyle/>
          <a:p>
            <a:pPr marL="0" indent="0" algn="ctr">
              <a:buNone/>
            </a:pPr>
            <a:r>
              <a:rPr lang="hr-HR" sz="4000" dirty="0"/>
              <a:t>OBRAČUN DOPRINOSA ZA OBVEZNA OSIGURANJA </a:t>
            </a:r>
          </a:p>
          <a:p>
            <a:pPr marL="0" indent="0" algn="ctr">
              <a:buNone/>
            </a:pPr>
            <a:endParaRPr lang="hr-HR" sz="4000" dirty="0"/>
          </a:p>
          <a:p>
            <a:pPr marL="396875" indent="-396875">
              <a:buFont typeface="Wingdings" panose="05000000000000000000" pitchFamily="2" charset="2"/>
              <a:buChar char="Ø"/>
            </a:pPr>
            <a:r>
              <a:rPr lang="hr-HR" b="1" dirty="0"/>
              <a:t>iz plaće </a:t>
            </a:r>
            <a:r>
              <a:rPr lang="hr-HR" dirty="0"/>
              <a:t>– uključeni u bruto plaću; sadržani su u visini primitka koji je dosuđen radniku</a:t>
            </a:r>
          </a:p>
          <a:p>
            <a:pPr marL="396875" indent="-396875">
              <a:buFont typeface="Wingdings" panose="05000000000000000000" pitchFamily="2" charset="2"/>
              <a:buChar char="Ø"/>
            </a:pPr>
            <a:r>
              <a:rPr lang="hr-HR" b="1" dirty="0"/>
              <a:t>na plaću </a:t>
            </a:r>
            <a:r>
              <a:rPr lang="hr-HR" dirty="0"/>
              <a:t>– obveza poslodavca, nisu predmet sudskog spora; poslodavac ih je obvezan obračunati i platiti na primitak koji je dosuđen radniku</a:t>
            </a:r>
          </a:p>
        </p:txBody>
      </p:sp>
    </p:spTree>
    <p:extLst>
      <p:ext uri="{BB962C8B-B14F-4D97-AF65-F5344CB8AC3E}">
        <p14:creationId xmlns:p14="http://schemas.microsoft.com/office/powerpoint/2010/main" val="160555246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br>
              <a:rPr lang="hr-HR" dirty="0"/>
            </a:br>
            <a:br>
              <a:rPr lang="hr-HR" dirty="0"/>
            </a:br>
            <a:r>
              <a:rPr lang="hr-HR" dirty="0"/>
              <a:t>Obračun doprinosa iz plaće i na plaću – prethodno utvrditi:</a:t>
            </a:r>
            <a:br>
              <a:rPr lang="hr-HR" sz="3600" dirty="0"/>
            </a:br>
            <a:br>
              <a:rPr lang="hr-HR" dirty="0"/>
            </a:br>
            <a:endParaRPr lang="hr-HR" dirty="0"/>
          </a:p>
        </p:txBody>
      </p:sp>
      <p:sp>
        <p:nvSpPr>
          <p:cNvPr id="3" name="Content Placeholder 2"/>
          <p:cNvSpPr>
            <a:spLocks noGrp="1"/>
          </p:cNvSpPr>
          <p:nvPr>
            <p:ph idx="1"/>
          </p:nvPr>
        </p:nvSpPr>
        <p:spPr>
          <a:xfrm>
            <a:off x="457200" y="1772816"/>
            <a:ext cx="8229600" cy="4680520"/>
          </a:xfrm>
        </p:spPr>
        <p:txBody>
          <a:bodyPr>
            <a:normAutofit lnSpcReduction="10000"/>
          </a:bodyPr>
          <a:lstStyle/>
          <a:p>
            <a:pPr lvl="0"/>
            <a:r>
              <a:rPr lang="hr-HR" dirty="0"/>
              <a:t>koje doprinose – npr. ukinut je doprinos za zapošljavanje…</a:t>
            </a:r>
          </a:p>
          <a:p>
            <a:pPr lvl="0"/>
            <a:r>
              <a:rPr lang="hr-HR" dirty="0"/>
              <a:t>po kojim stopama – npr. stopa doprinosa za zdravstveno osiguranje se mijenjala</a:t>
            </a:r>
          </a:p>
          <a:p>
            <a:pPr lvl="0"/>
            <a:r>
              <a:rPr lang="hr-HR" dirty="0"/>
              <a:t>na koju osnovicu </a:t>
            </a:r>
          </a:p>
          <a:p>
            <a:pPr lvl="0"/>
            <a:r>
              <a:rPr lang="hr-HR" dirty="0"/>
              <a:t>je li poslodavac u razdoblju na koje se odnosi obveza bio oslobođen doprinosa na mjesečnu plaću odnosno naknadu plaće za odnosnog radnika (mladi radnik, prvo zaposlenje, dijete branitelja, radnik s minimalnom plaćom)</a:t>
            </a:r>
          </a:p>
          <a:p>
            <a:pPr lvl="0"/>
            <a:r>
              <a:rPr lang="hr-HR" dirty="0"/>
              <a:t>je li riječ o osobi i razdoblju za koje postoji obveza obračunavanja mirovinskog doprinosa za sustav individualne kapitalizirane štednje i posebnog zdravstvenog doprinosa za zaštitu zdravlja na radu</a:t>
            </a:r>
          </a:p>
        </p:txBody>
      </p:sp>
    </p:spTree>
    <p:extLst>
      <p:ext uri="{BB962C8B-B14F-4D97-AF65-F5344CB8AC3E}">
        <p14:creationId xmlns:p14="http://schemas.microsoft.com/office/powerpoint/2010/main" val="282036755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07368"/>
          </a:xfrm>
        </p:spPr>
        <p:txBody>
          <a:bodyPr>
            <a:noAutofit/>
          </a:bodyPr>
          <a:lstStyle/>
          <a:p>
            <a:pPr algn="ctr"/>
            <a:r>
              <a:rPr lang="hr-HR" sz="3600" dirty="0"/>
              <a:t>Vrste i stope doprinosa kojima podliježe plaća i naknada plaće</a:t>
            </a:r>
          </a:p>
        </p:txBody>
      </p:sp>
      <p:sp>
        <p:nvSpPr>
          <p:cNvPr id="3" name="Content Placeholder 2"/>
          <p:cNvSpPr>
            <a:spLocks noGrp="1"/>
          </p:cNvSpPr>
          <p:nvPr>
            <p:ph idx="1"/>
          </p:nvPr>
        </p:nvSpPr>
        <p:spPr>
          <a:xfrm>
            <a:off x="457200" y="1700808"/>
            <a:ext cx="8229600" cy="4776192"/>
          </a:xfrm>
        </p:spPr>
        <p:txBody>
          <a:bodyPr>
            <a:normAutofit/>
          </a:bodyPr>
          <a:lstStyle/>
          <a:p>
            <a:pPr marL="0" indent="0">
              <a:buNone/>
            </a:pPr>
            <a:r>
              <a:rPr lang="hr-HR" b="1" dirty="0"/>
              <a:t>PLAĆA I NAKNADA PLAĆE </a:t>
            </a:r>
            <a:r>
              <a:rPr lang="hr-HR" dirty="0"/>
              <a:t>– 2 razdoblja:</a:t>
            </a:r>
          </a:p>
          <a:p>
            <a:pPr lvl="0"/>
            <a:r>
              <a:rPr lang="hr-HR" dirty="0"/>
              <a:t>na plaće koje se odnose na razdoblje </a:t>
            </a:r>
            <a:r>
              <a:rPr lang="hr-HR" b="1" dirty="0"/>
              <a:t>od 1. siječnja 2003. godine </a:t>
            </a:r>
            <a:r>
              <a:rPr lang="hr-HR" dirty="0"/>
              <a:t>- doprinosi se obračunavaju prema propisima važećima za razdoblje osiguranja na koje se obveza odnosi (čl. 238. st. 1. Zakona o doprinosima) </a:t>
            </a:r>
          </a:p>
          <a:p>
            <a:r>
              <a:rPr lang="hr-HR" sz="2000" dirty="0"/>
              <a:t>na plaće koje se odnose na razdoblje </a:t>
            </a:r>
            <a:r>
              <a:rPr lang="hr-HR" sz="2000" b="1" dirty="0"/>
              <a:t>do 31. prosinca 2002. godine - </a:t>
            </a:r>
            <a:r>
              <a:rPr lang="hr-HR" sz="2000" dirty="0"/>
              <a:t>doprinosi se obračunavaju prema vrstama i stopama doprinosa važećima na dan 31. prosinca 2002., osim doprinosa za mirovinsko osiguranje individualne kapitalizirane štednje i posebnog doprinosa za zdravstveno osiguranje od ozljede na radu i profesionalne bolesti koji se ne obračunavaju ukoliko se plaća odnosi na razdoblje u kojemu nije bila propisana obveza plaćanja tih doprinosa (čl. 238. st. 2. Zakona o doprinosima)</a:t>
            </a:r>
          </a:p>
          <a:p>
            <a:pPr marL="0" indent="0">
              <a:buNone/>
            </a:pPr>
            <a:endParaRPr lang="hr-HR" dirty="0"/>
          </a:p>
        </p:txBody>
      </p:sp>
    </p:spTree>
    <p:extLst>
      <p:ext uri="{BB962C8B-B14F-4D97-AF65-F5344CB8AC3E}">
        <p14:creationId xmlns:p14="http://schemas.microsoft.com/office/powerpoint/2010/main" val="27481106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95400"/>
          </a:xfrm>
        </p:spPr>
        <p:txBody>
          <a:bodyPr>
            <a:noAutofit/>
          </a:bodyPr>
          <a:lstStyle/>
          <a:p>
            <a:pPr algn="ctr"/>
            <a:r>
              <a:rPr lang="hr-HR" sz="3600" dirty="0"/>
              <a:t>Vrste i stope doprinosa kojima podliježu ostali primici</a:t>
            </a:r>
          </a:p>
        </p:txBody>
      </p:sp>
      <p:sp>
        <p:nvSpPr>
          <p:cNvPr id="3" name="Content Placeholder 2"/>
          <p:cNvSpPr>
            <a:spLocks noGrp="1"/>
          </p:cNvSpPr>
          <p:nvPr>
            <p:ph idx="1"/>
          </p:nvPr>
        </p:nvSpPr>
        <p:spPr>
          <a:xfrm>
            <a:off x="457200" y="1628800"/>
            <a:ext cx="8229600" cy="5040560"/>
          </a:xfrm>
        </p:spPr>
        <p:txBody>
          <a:bodyPr>
            <a:normAutofit fontScale="92500"/>
          </a:bodyPr>
          <a:lstStyle/>
          <a:p>
            <a:pPr marL="0" indent="0">
              <a:buNone/>
            </a:pPr>
            <a:r>
              <a:rPr lang="hr-HR" b="1" dirty="0"/>
              <a:t>OSTALI PRIMICI</a:t>
            </a:r>
            <a:r>
              <a:rPr lang="hr-HR" dirty="0"/>
              <a:t>:</a:t>
            </a:r>
          </a:p>
          <a:p>
            <a:r>
              <a:rPr lang="hr-HR" dirty="0"/>
              <a:t>primjenjuju se vrste i stope za obračun doprinosa važeće za razdoblje na koje se odnosi primitak (razdoblje provedeno u osiguranju)</a:t>
            </a:r>
          </a:p>
          <a:p>
            <a:r>
              <a:rPr lang="hr-HR" dirty="0"/>
              <a:t>ako nije moguće utvrditi na koje se razdoblje odnosi primitak – primjenjuju se vrste  i stope doprinosa važeće na dan isplate primitka</a:t>
            </a:r>
          </a:p>
          <a:p>
            <a:r>
              <a:rPr lang="hr-HR" dirty="0"/>
              <a:t>kad se obveza doprinosa obračunava nakon godine na koju se ostali primici odnose, primjenjuju se stope važeće na dan 31. prosinca godine na koju se ti primici odnose</a:t>
            </a:r>
          </a:p>
          <a:p>
            <a:r>
              <a:rPr lang="hr-HR" dirty="0"/>
              <a:t>ako je poslodavac bio obvezan radniku uručiti </a:t>
            </a:r>
            <a:r>
              <a:rPr lang="hr-HR" b="1" dirty="0"/>
              <a:t>obračun neisplaćenog iznosa</a:t>
            </a:r>
            <a:r>
              <a:rPr lang="hr-HR" dirty="0"/>
              <a:t>, doprinosi se obračunavaju po stopama važećima na taj dan (primjer: otpremnina)</a:t>
            </a:r>
          </a:p>
          <a:p>
            <a:r>
              <a:rPr lang="hr-HR" dirty="0"/>
              <a:t>ako je radni odnos prestao, primici se pripisuju zadnjoj godini provedenoj u osiguranju kod toga poslodavca</a:t>
            </a:r>
          </a:p>
          <a:p>
            <a:pPr marL="0" indent="0">
              <a:buNone/>
            </a:pPr>
            <a:endParaRPr lang="hr-HR" dirty="0"/>
          </a:p>
        </p:txBody>
      </p:sp>
    </p:spTree>
    <p:extLst>
      <p:ext uri="{BB962C8B-B14F-4D97-AF65-F5344CB8AC3E}">
        <p14:creationId xmlns:p14="http://schemas.microsoft.com/office/powerpoint/2010/main" val="194337181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26CF7-FF03-42E9-8950-0191906454BD}"/>
              </a:ext>
            </a:extLst>
          </p:cNvPr>
          <p:cNvSpPr>
            <a:spLocks noGrp="1"/>
          </p:cNvSpPr>
          <p:nvPr>
            <p:ph type="title"/>
          </p:nvPr>
        </p:nvSpPr>
        <p:spPr/>
        <p:txBody>
          <a:bodyPr>
            <a:normAutofit fontScale="90000"/>
          </a:bodyPr>
          <a:lstStyle/>
          <a:p>
            <a:pPr algn="ctr"/>
            <a:r>
              <a:rPr lang="hr-HR" dirty="0"/>
              <a:t>Osnovica na koju se obračunavaju doprinosi</a:t>
            </a:r>
          </a:p>
        </p:txBody>
      </p:sp>
      <p:sp>
        <p:nvSpPr>
          <p:cNvPr id="3" name="Content Placeholder 2">
            <a:extLst>
              <a:ext uri="{FF2B5EF4-FFF2-40B4-BE49-F238E27FC236}">
                <a16:creationId xmlns:a16="http://schemas.microsoft.com/office/drawing/2014/main" id="{E7B55690-E187-448E-B251-5FD95757E3E9}"/>
              </a:ext>
            </a:extLst>
          </p:cNvPr>
          <p:cNvSpPr>
            <a:spLocks noGrp="1"/>
          </p:cNvSpPr>
          <p:nvPr>
            <p:ph idx="1"/>
          </p:nvPr>
        </p:nvSpPr>
        <p:spPr/>
        <p:txBody>
          <a:bodyPr/>
          <a:lstStyle/>
          <a:p>
            <a:r>
              <a:rPr lang="hr-HR" dirty="0"/>
              <a:t>Bruto plaća koju poslodavac duguje radniku po sudskoj presudi ili drugom aktu</a:t>
            </a:r>
          </a:p>
          <a:p>
            <a:r>
              <a:rPr lang="hr-HR" dirty="0"/>
              <a:t>za određeno razdoblje provedeno u osiguraju doprinosi moraju biti plaćeni najmanje na</a:t>
            </a:r>
            <a:r>
              <a:rPr lang="hr-HR" b="1" dirty="0"/>
              <a:t> najnižu osnovicu</a:t>
            </a:r>
            <a:r>
              <a:rPr lang="hr-HR" dirty="0"/>
              <a:t> propisanu za to razdoblje</a:t>
            </a:r>
          </a:p>
          <a:p>
            <a:pPr marL="0" indent="0">
              <a:buNone/>
            </a:pPr>
            <a:r>
              <a:rPr lang="hr-HR" dirty="0"/>
              <a:t>MOGUĆNOST PRIMJENE:</a:t>
            </a:r>
          </a:p>
          <a:p>
            <a:pPr marL="346075" indent="-346075">
              <a:buFont typeface="Wingdings" panose="05000000000000000000" pitchFamily="2" charset="2"/>
              <a:buChar char="ü"/>
            </a:pPr>
            <a:r>
              <a:rPr lang="hr-HR" dirty="0"/>
              <a:t>najviše mjesečne osnovice za obračun doprinosa za I. i II. mirovinski stup </a:t>
            </a:r>
          </a:p>
          <a:p>
            <a:pPr marL="346075" indent="-346075">
              <a:buFont typeface="Wingdings" panose="05000000000000000000" pitchFamily="2" charset="2"/>
              <a:buChar char="ü"/>
            </a:pPr>
            <a:r>
              <a:rPr lang="hr-HR" dirty="0"/>
              <a:t>najviše godišnje osnovice za obračun doprinosa za I.  mirovinski stup važeće za godinu na koju se primitak odnosi</a:t>
            </a:r>
          </a:p>
          <a:p>
            <a:pPr>
              <a:buFont typeface="Wingdings" panose="05000000000000000000" pitchFamily="2" charset="2"/>
              <a:buChar char="ü"/>
            </a:pPr>
            <a:endParaRPr lang="hr-HR" dirty="0"/>
          </a:p>
        </p:txBody>
      </p:sp>
    </p:spTree>
    <p:extLst>
      <p:ext uri="{BB962C8B-B14F-4D97-AF65-F5344CB8AC3E}">
        <p14:creationId xmlns:p14="http://schemas.microsoft.com/office/powerpoint/2010/main" val="415861152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63352"/>
          </a:xfrm>
        </p:spPr>
        <p:txBody>
          <a:bodyPr>
            <a:normAutofit/>
          </a:bodyPr>
          <a:lstStyle/>
          <a:p>
            <a:pPr algn="ctr"/>
            <a:r>
              <a:rPr lang="hr-HR" sz="3600" dirty="0"/>
              <a:t>Zatezne kamate na doprinose</a:t>
            </a:r>
          </a:p>
        </p:txBody>
      </p:sp>
      <p:sp>
        <p:nvSpPr>
          <p:cNvPr id="3" name="Content Placeholder 2"/>
          <p:cNvSpPr>
            <a:spLocks noGrp="1"/>
          </p:cNvSpPr>
          <p:nvPr>
            <p:ph idx="1"/>
          </p:nvPr>
        </p:nvSpPr>
        <p:spPr>
          <a:xfrm>
            <a:off x="457200" y="1412776"/>
            <a:ext cx="8229600" cy="4464496"/>
          </a:xfrm>
        </p:spPr>
        <p:txBody>
          <a:bodyPr>
            <a:normAutofit lnSpcReduction="10000"/>
          </a:bodyPr>
          <a:lstStyle/>
          <a:p>
            <a:pPr marL="0" indent="0">
              <a:buNone/>
            </a:pPr>
            <a:r>
              <a:rPr lang="hr-HR" dirty="0"/>
              <a:t>NA DOPRINOSE PREMA MJESEČNOJ PLAĆI I NAKNADI PLAĆE:</a:t>
            </a:r>
          </a:p>
          <a:p>
            <a:r>
              <a:rPr lang="hr-HR" dirty="0"/>
              <a:t>dospijevaju </a:t>
            </a:r>
            <a:r>
              <a:rPr lang="hr-HR" u="sng" dirty="0"/>
              <a:t>na dan kad je plaća trebala biti isplaćena </a:t>
            </a:r>
            <a:endParaRPr lang="hr-HR" dirty="0"/>
          </a:p>
          <a:p>
            <a:r>
              <a:rPr lang="hr-HR" dirty="0"/>
              <a:t>poslodavac je obvezan na glavnicu svakog obveznog doprinosa obračunati i platiti zatezne kamate za razdoblje zakašnjenja</a:t>
            </a:r>
          </a:p>
          <a:p>
            <a:pPr marL="0" indent="0">
              <a:buNone/>
            </a:pPr>
            <a:endParaRPr lang="hr-HR" dirty="0"/>
          </a:p>
          <a:p>
            <a:pPr marL="0" indent="0">
              <a:buNone/>
            </a:pPr>
            <a:r>
              <a:rPr lang="hr-HR" dirty="0"/>
              <a:t>NA DOPRINOSE PREMA OSTALIM PRIMICIMA:</a:t>
            </a:r>
          </a:p>
          <a:p>
            <a:r>
              <a:rPr lang="hr-HR" dirty="0"/>
              <a:t>ovisno o dospijeću: </a:t>
            </a:r>
          </a:p>
          <a:p>
            <a:pPr marL="803275" indent="-346075">
              <a:buFont typeface="Wingdings" panose="05000000000000000000" pitchFamily="2" charset="2"/>
              <a:buChar char="ü"/>
            </a:pPr>
            <a:r>
              <a:rPr lang="hr-HR" dirty="0"/>
              <a:t>ako dospijevaju na dan isplate primitka, nema obveze plaćanja zateznih kamata</a:t>
            </a:r>
          </a:p>
          <a:p>
            <a:pPr marL="803275" indent="-346075">
              <a:buFont typeface="Wingdings" panose="05000000000000000000" pitchFamily="2" charset="2"/>
              <a:buChar char="ü"/>
            </a:pPr>
            <a:r>
              <a:rPr lang="hr-HR" dirty="0"/>
              <a:t>ako su dospjeli prije isplate po presudi, treba obračunati i platiti zatezne kamate na doprinose </a:t>
            </a:r>
          </a:p>
        </p:txBody>
      </p:sp>
    </p:spTree>
    <p:extLst>
      <p:ext uri="{BB962C8B-B14F-4D97-AF65-F5344CB8AC3E}">
        <p14:creationId xmlns:p14="http://schemas.microsoft.com/office/powerpoint/2010/main" val="390913746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EB370-DE4E-4B89-812A-8D07C7ECAD95}"/>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AD38D3B6-3796-4A66-8A80-42E31CA532E3}"/>
              </a:ext>
            </a:extLst>
          </p:cNvPr>
          <p:cNvSpPr>
            <a:spLocks noGrp="1"/>
          </p:cNvSpPr>
          <p:nvPr>
            <p:ph idx="1"/>
          </p:nvPr>
        </p:nvSpPr>
        <p:spPr>
          <a:xfrm>
            <a:off x="457200" y="1600200"/>
            <a:ext cx="8363272" cy="4876800"/>
          </a:xfrm>
        </p:spPr>
        <p:txBody>
          <a:bodyPr>
            <a:normAutofit/>
          </a:bodyPr>
          <a:lstStyle/>
          <a:p>
            <a:pPr marL="0" indent="0" algn="ctr">
              <a:buNone/>
            </a:pPr>
            <a:endParaRPr lang="hr-HR" sz="4000" dirty="0"/>
          </a:p>
          <a:p>
            <a:pPr marL="0" indent="0" algn="ctr">
              <a:buNone/>
            </a:pPr>
            <a:r>
              <a:rPr lang="hr-HR" sz="4000" dirty="0"/>
              <a:t>OBRAČUN POREZA NA DOHODAK</a:t>
            </a:r>
          </a:p>
          <a:p>
            <a:pPr marL="0" indent="0" algn="ctr">
              <a:buNone/>
            </a:pPr>
            <a:r>
              <a:rPr lang="hr-HR" sz="3200" dirty="0"/>
              <a:t>(prema čl. 25. st. 6. Zakona o porezu na dohodak)</a:t>
            </a:r>
          </a:p>
        </p:txBody>
      </p:sp>
    </p:spTree>
    <p:extLst>
      <p:ext uri="{BB962C8B-B14F-4D97-AF65-F5344CB8AC3E}">
        <p14:creationId xmlns:p14="http://schemas.microsoft.com/office/powerpoint/2010/main" val="418954839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0262D-A70B-4EFD-845D-54A84019026B}"/>
              </a:ext>
            </a:extLst>
          </p:cNvPr>
          <p:cNvSpPr>
            <a:spLocks noGrp="1"/>
          </p:cNvSpPr>
          <p:nvPr>
            <p:ph type="title"/>
          </p:nvPr>
        </p:nvSpPr>
        <p:spPr>
          <a:xfrm>
            <a:off x="457200" y="533400"/>
            <a:ext cx="8229600" cy="663352"/>
          </a:xfrm>
        </p:spPr>
        <p:txBody>
          <a:bodyPr>
            <a:noAutofit/>
          </a:bodyPr>
          <a:lstStyle/>
          <a:p>
            <a:pPr algn="ctr"/>
            <a:br>
              <a:rPr lang="hr-HR" sz="3200" dirty="0"/>
            </a:br>
            <a:br>
              <a:rPr lang="hr-HR" sz="3200" dirty="0"/>
            </a:br>
            <a:r>
              <a:rPr lang="hr-HR" sz="3200" dirty="0"/>
              <a:t>Akti temeljem kojih se isplaćuju potraživanja radnika za koje se pri obračunu javnih davanja primjenjuju posebna  porezna pravila</a:t>
            </a:r>
          </a:p>
        </p:txBody>
      </p:sp>
      <p:sp>
        <p:nvSpPr>
          <p:cNvPr id="3" name="Content Placeholder 2">
            <a:extLst>
              <a:ext uri="{FF2B5EF4-FFF2-40B4-BE49-F238E27FC236}">
                <a16:creationId xmlns:a16="http://schemas.microsoft.com/office/drawing/2014/main" id="{388CF69C-F8E1-4995-88C2-0DC35DF08964}"/>
              </a:ext>
            </a:extLst>
          </p:cNvPr>
          <p:cNvSpPr>
            <a:spLocks noGrp="1"/>
          </p:cNvSpPr>
          <p:nvPr>
            <p:ph idx="1"/>
          </p:nvPr>
        </p:nvSpPr>
        <p:spPr>
          <a:xfrm>
            <a:off x="457200" y="2132856"/>
            <a:ext cx="8229600" cy="4725144"/>
          </a:xfrm>
        </p:spPr>
        <p:txBody>
          <a:bodyPr>
            <a:normAutofit/>
          </a:bodyPr>
          <a:lstStyle/>
          <a:p>
            <a:pPr marL="0" indent="0">
              <a:buNone/>
            </a:pPr>
            <a:r>
              <a:rPr lang="hr-HR" dirty="0"/>
              <a:t>POSEBNA PRAVILA O OPOREZIVANJU PRIMITAKA:</a:t>
            </a:r>
          </a:p>
          <a:p>
            <a:r>
              <a:rPr lang="hr-HR" dirty="0"/>
              <a:t>presuda općinskog ili županijskog suda  - općinski sud u prvom stupnju, županiji sud u drugom stupnju nadležnosti</a:t>
            </a:r>
          </a:p>
          <a:p>
            <a:r>
              <a:rPr lang="hr-HR" dirty="0"/>
              <a:t>sudska nagodba – nagodba koju stranke sklapaju pred sudom</a:t>
            </a:r>
          </a:p>
          <a:p>
            <a:r>
              <a:rPr lang="hr-HR" dirty="0"/>
              <a:t>presuda službeničkog suda - za zaposlene u državnim tijelima i lokalnim jedinicama </a:t>
            </a:r>
          </a:p>
          <a:p>
            <a:r>
              <a:rPr lang="hr-HR" dirty="0"/>
              <a:t>revizija Vrhovnog suda - može preinačiti presudu nižeg suda</a:t>
            </a:r>
          </a:p>
          <a:p>
            <a:r>
              <a:rPr lang="hr-HR" dirty="0"/>
              <a:t>odluka ovlaštenog arbitra - arbitražne odluke prema posebnom propisu</a:t>
            </a:r>
          </a:p>
          <a:p>
            <a:r>
              <a:rPr lang="hr-HR" dirty="0"/>
              <a:t>nagodba u postupku mirenja pred državnim odvjetništvom (prema posebnom zakonu)</a:t>
            </a:r>
          </a:p>
        </p:txBody>
      </p:sp>
    </p:spTree>
    <p:extLst>
      <p:ext uri="{BB962C8B-B14F-4D97-AF65-F5344CB8AC3E}">
        <p14:creationId xmlns:p14="http://schemas.microsoft.com/office/powerpoint/2010/main" val="353862182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6109-6384-4047-908A-A5DDFA4D255F}"/>
              </a:ext>
            </a:extLst>
          </p:cNvPr>
          <p:cNvSpPr>
            <a:spLocks noGrp="1"/>
          </p:cNvSpPr>
          <p:nvPr>
            <p:ph type="title"/>
          </p:nvPr>
        </p:nvSpPr>
        <p:spPr>
          <a:xfrm>
            <a:off x="457200" y="188640"/>
            <a:ext cx="8229600" cy="1008112"/>
          </a:xfrm>
        </p:spPr>
        <p:txBody>
          <a:bodyPr>
            <a:normAutofit fontScale="90000"/>
          </a:bodyPr>
          <a:lstStyle/>
          <a:p>
            <a:pPr algn="ctr"/>
            <a:r>
              <a:rPr lang="hr-HR" dirty="0"/>
              <a:t>Obračun poreza pri isplati plaće po sudskoj presudi, ovisno o razdoblju na koje se odnosi</a:t>
            </a:r>
            <a:endParaRPr lang="hr-HR" u="sng" dirty="0"/>
          </a:p>
        </p:txBody>
      </p:sp>
      <p:sp>
        <p:nvSpPr>
          <p:cNvPr id="3" name="Content Placeholder 2">
            <a:extLst>
              <a:ext uri="{FF2B5EF4-FFF2-40B4-BE49-F238E27FC236}">
                <a16:creationId xmlns:a16="http://schemas.microsoft.com/office/drawing/2014/main" id="{E6D8AFAA-03AC-47D7-9636-E33FD4B43966}"/>
              </a:ext>
            </a:extLst>
          </p:cNvPr>
          <p:cNvSpPr>
            <a:spLocks noGrp="1"/>
          </p:cNvSpPr>
          <p:nvPr>
            <p:ph idx="1"/>
          </p:nvPr>
        </p:nvSpPr>
        <p:spPr>
          <a:xfrm>
            <a:off x="457200" y="1268760"/>
            <a:ext cx="8229600" cy="5589240"/>
          </a:xfrm>
        </p:spPr>
        <p:txBody>
          <a:bodyPr>
            <a:normAutofit/>
          </a:bodyPr>
          <a:lstStyle/>
          <a:p>
            <a:pPr lvl="0"/>
            <a:r>
              <a:rPr lang="hr-HR" b="1" dirty="0"/>
              <a:t>PLAĆA ZA PRETHODNA POREZNA RAZDOBLJA:</a:t>
            </a:r>
          </a:p>
          <a:p>
            <a:pPr lvl="1"/>
            <a:r>
              <a:rPr lang="hr-HR" u="sng" dirty="0"/>
              <a:t>utužena u </a:t>
            </a:r>
            <a:r>
              <a:rPr lang="hr-HR" b="1" u="sng" dirty="0"/>
              <a:t>bruto</a:t>
            </a:r>
            <a:r>
              <a:rPr lang="hr-HR" u="sng" dirty="0"/>
              <a:t> svoti </a:t>
            </a:r>
            <a:r>
              <a:rPr lang="hr-HR" dirty="0"/>
              <a:t>- porez se obračunava prema propisima koji su važili na dan kada je isplata trebala biti obavljena, uz </a:t>
            </a:r>
            <a:r>
              <a:rPr lang="hr-HR" u="sng" dirty="0"/>
              <a:t>primjenu godišnjeg obračuna poreza na dohodak</a:t>
            </a:r>
            <a:r>
              <a:rPr lang="hr-HR" dirty="0"/>
              <a:t> iz plaće i uz korištenje podataka dostavljenih od Porezne uprave o iskorištenom iznosu osobnog odbitka i primijenjenim poreznim stopama na godišnjoj razini (čl. 25. st. 6. Zakona o porezu na dohodak ) </a:t>
            </a:r>
          </a:p>
          <a:p>
            <a:pPr lvl="1"/>
            <a:r>
              <a:rPr lang="hr-HR" dirty="0"/>
              <a:t>utužena u </a:t>
            </a:r>
            <a:r>
              <a:rPr lang="hr-HR" b="1" dirty="0"/>
              <a:t>neto</a:t>
            </a:r>
            <a:r>
              <a:rPr lang="hr-HR" dirty="0"/>
              <a:t> svoti - porez se obračunava prema propisima važećima na dan isplate primitka, uz primjenu mjesečne porezne tarife prema propisima koji su na snazi da dan isplate plaće, neovisno o tome na koje se prethodno razdoblje odnosi plaća  (čl. 24. Zakona o porezu na dohodak)</a:t>
            </a:r>
          </a:p>
          <a:p>
            <a:pPr lvl="0"/>
            <a:r>
              <a:rPr lang="hr-HR" b="1" dirty="0"/>
              <a:t>PLAĆA ZA TEKUĆE POREZNO RAZDOBLJE </a:t>
            </a:r>
            <a:r>
              <a:rPr lang="hr-HR" dirty="0"/>
              <a:t>- porez na dohodak se obračunava prema propisima važećima u godini na koju se odnosi primitak, zasebno za svaki mjesec na koji se odnosi primitak</a:t>
            </a:r>
          </a:p>
          <a:p>
            <a:endParaRPr lang="hr-HR" dirty="0"/>
          </a:p>
        </p:txBody>
      </p:sp>
    </p:spTree>
    <p:extLst>
      <p:ext uri="{BB962C8B-B14F-4D97-AF65-F5344CB8AC3E}">
        <p14:creationId xmlns:p14="http://schemas.microsoft.com/office/powerpoint/2010/main" val="360643077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CDF3C-C77E-45D2-9A9E-CE2408191131}"/>
              </a:ext>
            </a:extLst>
          </p:cNvPr>
          <p:cNvSpPr>
            <a:spLocks noGrp="1"/>
          </p:cNvSpPr>
          <p:nvPr>
            <p:ph type="title"/>
          </p:nvPr>
        </p:nvSpPr>
        <p:spPr>
          <a:xfrm>
            <a:off x="457200" y="533400"/>
            <a:ext cx="8229600" cy="1095400"/>
          </a:xfrm>
        </p:spPr>
        <p:txBody>
          <a:bodyPr>
            <a:normAutofit fontScale="90000"/>
          </a:bodyPr>
          <a:lstStyle/>
          <a:p>
            <a:pPr algn="ctr"/>
            <a:r>
              <a:rPr lang="hr-HR" dirty="0"/>
              <a:t>Plaće za prethodna porezna razdoblja utužene u bruto iznosu</a:t>
            </a:r>
          </a:p>
        </p:txBody>
      </p:sp>
      <p:sp>
        <p:nvSpPr>
          <p:cNvPr id="3" name="Content Placeholder 2">
            <a:extLst>
              <a:ext uri="{FF2B5EF4-FFF2-40B4-BE49-F238E27FC236}">
                <a16:creationId xmlns:a16="http://schemas.microsoft.com/office/drawing/2014/main" id="{6E53129C-90B9-4BD8-AADB-6BE9D6494B16}"/>
              </a:ext>
            </a:extLst>
          </p:cNvPr>
          <p:cNvSpPr>
            <a:spLocks noGrp="1"/>
          </p:cNvSpPr>
          <p:nvPr>
            <p:ph idx="1"/>
          </p:nvPr>
        </p:nvSpPr>
        <p:spPr>
          <a:xfrm>
            <a:off x="457200" y="1988840"/>
            <a:ext cx="8229600" cy="4488160"/>
          </a:xfrm>
        </p:spPr>
        <p:txBody>
          <a:bodyPr>
            <a:normAutofit/>
          </a:bodyPr>
          <a:lstStyle/>
          <a:p>
            <a:pPr marL="0" lvl="0" indent="0" algn="ctr">
              <a:buNone/>
            </a:pPr>
            <a:r>
              <a:rPr lang="hr-HR" dirty="0"/>
              <a:t>Čl. 25. st. 6. Zakona o porezu na dohodak:</a:t>
            </a:r>
          </a:p>
          <a:p>
            <a:pPr marL="0" lvl="0" indent="0">
              <a:buNone/>
            </a:pPr>
            <a:r>
              <a:rPr lang="hr-HR" dirty="0"/>
              <a:t>Obračun poreza:</a:t>
            </a:r>
          </a:p>
          <a:p>
            <a:pPr marL="630238" lvl="0" indent="-366713">
              <a:buFont typeface="Wingdings" panose="05000000000000000000" pitchFamily="2" charset="2"/>
              <a:buChar char="Ø"/>
            </a:pPr>
            <a:r>
              <a:rPr lang="hr-HR" dirty="0"/>
              <a:t>prema propisima važećima u </a:t>
            </a:r>
            <a:r>
              <a:rPr lang="hr-HR" u="sng" dirty="0"/>
              <a:t>prethodnim poreznim razdobljima</a:t>
            </a:r>
            <a:r>
              <a:rPr lang="hr-HR" dirty="0"/>
              <a:t>, ali </a:t>
            </a:r>
          </a:p>
          <a:p>
            <a:pPr marL="630238" lvl="0" indent="-366713">
              <a:buFont typeface="Wingdings" panose="05000000000000000000" pitchFamily="2" charset="2"/>
              <a:buChar char="Ø"/>
            </a:pPr>
            <a:r>
              <a:rPr lang="hr-HR" dirty="0"/>
              <a:t>uz </a:t>
            </a:r>
            <a:r>
              <a:rPr lang="hr-HR" u="sng" dirty="0"/>
              <a:t>korištenje podataka</a:t>
            </a:r>
            <a:r>
              <a:rPr lang="hr-HR" dirty="0"/>
              <a:t> dostavljenih od Porezne uprave o iskorištenom iznosu osobnog odbitka i primijenjenim poreznim stopama na godišnjoj razini i</a:t>
            </a:r>
          </a:p>
          <a:p>
            <a:pPr marL="630238" lvl="0" indent="-366713">
              <a:buFont typeface="Wingdings" panose="05000000000000000000" pitchFamily="2" charset="2"/>
              <a:buChar char="Ø"/>
            </a:pPr>
            <a:r>
              <a:rPr lang="hr-HR" dirty="0"/>
              <a:t>uz </a:t>
            </a:r>
            <a:r>
              <a:rPr lang="hr-HR" u="sng" dirty="0"/>
              <a:t>primjenu godišnjeg obračuna poreza </a:t>
            </a:r>
            <a:r>
              <a:rPr lang="hr-HR" dirty="0"/>
              <a:t>na dohodak od nesamostalnog rada i prireza porezu na dohodak</a:t>
            </a:r>
          </a:p>
          <a:p>
            <a:pPr marL="0" indent="0">
              <a:buNone/>
            </a:pPr>
            <a:endParaRPr lang="hr-HR" dirty="0"/>
          </a:p>
        </p:txBody>
      </p:sp>
    </p:spTree>
    <p:extLst>
      <p:ext uri="{BB962C8B-B14F-4D97-AF65-F5344CB8AC3E}">
        <p14:creationId xmlns:p14="http://schemas.microsoft.com/office/powerpoint/2010/main" val="338972519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5714E-BC16-4E44-869A-5A03DD7A79A6}"/>
              </a:ext>
            </a:extLst>
          </p:cNvPr>
          <p:cNvSpPr>
            <a:spLocks noGrp="1"/>
          </p:cNvSpPr>
          <p:nvPr>
            <p:ph type="title"/>
          </p:nvPr>
        </p:nvSpPr>
        <p:spPr>
          <a:xfrm>
            <a:off x="453544" y="476672"/>
            <a:ext cx="8229600" cy="990600"/>
          </a:xfrm>
        </p:spPr>
        <p:txBody>
          <a:bodyPr>
            <a:normAutofit fontScale="90000"/>
          </a:bodyPr>
          <a:lstStyle/>
          <a:p>
            <a:pPr algn="ctr"/>
            <a:r>
              <a:rPr lang="hr-HR" dirty="0"/>
              <a:t>Koje podatke treba pribaviti od Porezne uprave?</a:t>
            </a:r>
          </a:p>
        </p:txBody>
      </p:sp>
      <p:sp>
        <p:nvSpPr>
          <p:cNvPr id="3" name="Content Placeholder 2">
            <a:extLst>
              <a:ext uri="{FF2B5EF4-FFF2-40B4-BE49-F238E27FC236}">
                <a16:creationId xmlns:a16="http://schemas.microsoft.com/office/drawing/2014/main" id="{A44AB6D3-8C45-4A3D-AD5F-430A7E10A00A}"/>
              </a:ext>
            </a:extLst>
          </p:cNvPr>
          <p:cNvSpPr>
            <a:spLocks noGrp="1"/>
          </p:cNvSpPr>
          <p:nvPr>
            <p:ph idx="1"/>
          </p:nvPr>
        </p:nvSpPr>
        <p:spPr>
          <a:xfrm>
            <a:off x="248752" y="1467272"/>
            <a:ext cx="8496944" cy="5058072"/>
          </a:xfrm>
        </p:spPr>
        <p:txBody>
          <a:bodyPr>
            <a:normAutofit lnSpcReduction="10000"/>
          </a:bodyPr>
          <a:lstStyle/>
          <a:p>
            <a:r>
              <a:rPr lang="hr-HR" b="1" dirty="0"/>
              <a:t>o iznosu iskorištenog osobnog odbitka za svaku godinu na koju se odnosi primitak </a:t>
            </a:r>
          </a:p>
          <a:p>
            <a:pPr marL="568325" indent="-285750">
              <a:buFont typeface="Wingdings" panose="05000000000000000000" pitchFamily="2" charset="2"/>
              <a:buChar char="ü"/>
            </a:pPr>
            <a:r>
              <a:rPr lang="hr-HR" dirty="0"/>
              <a:t>nema utjecaja podatak o mjesečnom osobnom odbitku koji bi poslodavac primjenjivao na temelju porezne kartice</a:t>
            </a:r>
          </a:p>
          <a:p>
            <a:pPr marL="568325" indent="-285750">
              <a:buFont typeface="Wingdings" panose="05000000000000000000" pitchFamily="2" charset="2"/>
              <a:buChar char="ü"/>
            </a:pPr>
            <a:r>
              <a:rPr lang="hr-HR" dirty="0"/>
              <a:t>ako je radnik imao pravo na povoljniji osobni odbitak na porezno potpomognutim područjima, Porezna uprava će dostaviti taj podatak </a:t>
            </a:r>
            <a:endParaRPr lang="hr-HR" b="1" dirty="0"/>
          </a:p>
          <a:p>
            <a:r>
              <a:rPr lang="hr-HR" b="1" dirty="0"/>
              <a:t>o primijenjenim poreznim stopama na godišnjoj razini za svaku godinu na koju se odnosi primitak </a:t>
            </a:r>
          </a:p>
          <a:p>
            <a:pPr marL="568325" indent="-334963">
              <a:buFont typeface="Wingdings" panose="05000000000000000000" pitchFamily="2" charset="2"/>
              <a:buChar char="ü"/>
            </a:pPr>
            <a:r>
              <a:rPr lang="hr-HR" dirty="0"/>
              <a:t>o iskorištenoj poreznoj osnovici koja se oporezuje određenom stopom (npr. iskoristio je ukupnu godišnju poreznu osnovicu za primjenu stope od 12% i „xxx“ od godišnje porezne osnovice koja podliježe oporezivanju stopom od 25% itd.)</a:t>
            </a:r>
          </a:p>
          <a:p>
            <a:endParaRPr lang="hr-HR" dirty="0"/>
          </a:p>
        </p:txBody>
      </p:sp>
    </p:spTree>
    <p:extLst>
      <p:ext uri="{BB962C8B-B14F-4D97-AF65-F5344CB8AC3E}">
        <p14:creationId xmlns:p14="http://schemas.microsoft.com/office/powerpoint/2010/main" val="238522625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F1101-3C4B-4FFA-ABFA-D5532FCD026E}"/>
              </a:ext>
            </a:extLst>
          </p:cNvPr>
          <p:cNvSpPr>
            <a:spLocks noGrp="1"/>
          </p:cNvSpPr>
          <p:nvPr>
            <p:ph type="title"/>
          </p:nvPr>
        </p:nvSpPr>
        <p:spPr>
          <a:xfrm>
            <a:off x="457200" y="404664"/>
            <a:ext cx="8229600" cy="1296144"/>
          </a:xfrm>
        </p:spPr>
        <p:txBody>
          <a:bodyPr>
            <a:normAutofit/>
          </a:bodyPr>
          <a:lstStyle/>
          <a:p>
            <a:pPr algn="ctr"/>
            <a:r>
              <a:rPr lang="hr-HR" sz="3200" dirty="0"/>
              <a:t>Obračun poreza na dohodak i prireza uz primjenu godišnjeg obračuna za prethodne porezne godine</a:t>
            </a:r>
          </a:p>
        </p:txBody>
      </p:sp>
      <p:sp>
        <p:nvSpPr>
          <p:cNvPr id="3" name="Content Placeholder 2">
            <a:extLst>
              <a:ext uri="{FF2B5EF4-FFF2-40B4-BE49-F238E27FC236}">
                <a16:creationId xmlns:a16="http://schemas.microsoft.com/office/drawing/2014/main" id="{C52D7421-0B0C-49E4-860C-BC925992B69C}"/>
              </a:ext>
            </a:extLst>
          </p:cNvPr>
          <p:cNvSpPr>
            <a:spLocks noGrp="1"/>
          </p:cNvSpPr>
          <p:nvPr>
            <p:ph idx="1"/>
          </p:nvPr>
        </p:nvSpPr>
        <p:spPr>
          <a:xfrm>
            <a:off x="179512" y="1772816"/>
            <a:ext cx="8712968" cy="4680520"/>
          </a:xfrm>
        </p:spPr>
        <p:txBody>
          <a:bodyPr>
            <a:normAutofit lnSpcReduction="10000"/>
          </a:bodyPr>
          <a:lstStyle/>
          <a:p>
            <a:r>
              <a:rPr lang="hr-HR" dirty="0"/>
              <a:t>obračun se sastavlja isključivo na temelju podataka koje je dostavila Porezna uprava </a:t>
            </a:r>
          </a:p>
          <a:p>
            <a:r>
              <a:rPr lang="hr-HR" dirty="0"/>
              <a:t>poslodavac treba utvrditi poreznu obvezu na </a:t>
            </a:r>
            <a:r>
              <a:rPr lang="hr-HR" b="1" dirty="0"/>
              <a:t>ukupni primitak koji se odnosi na određenu poreznu godinu</a:t>
            </a:r>
            <a:r>
              <a:rPr lang="hr-HR" dirty="0"/>
              <a:t>, uvažavajući </a:t>
            </a:r>
            <a:r>
              <a:rPr lang="hr-HR" u="sng" dirty="0"/>
              <a:t>godišnju poreznu tarifu </a:t>
            </a:r>
            <a:r>
              <a:rPr lang="hr-HR" dirty="0"/>
              <a:t>za tu kalendarsku godinu</a:t>
            </a:r>
          </a:p>
          <a:p>
            <a:r>
              <a:rPr lang="hr-HR" dirty="0"/>
              <a:t>prirez -  prema stopi važećoj u godini na koju se odnosi primitak</a:t>
            </a:r>
          </a:p>
          <a:p>
            <a:r>
              <a:rPr lang="hr-HR" dirty="0"/>
              <a:t>ako Porezna uprava obavijesti da je radnik imao pravo na umanjenje poreza za </a:t>
            </a:r>
            <a:r>
              <a:rPr lang="hr-HR" b="1" dirty="0"/>
              <a:t>50% </a:t>
            </a:r>
            <a:r>
              <a:rPr lang="hr-HR" dirty="0"/>
              <a:t>(prebivalište na I. skupini ili u Vukovaru, moguće od 2017. godine), poslodavac će obračunati umanjenje poreza za 50%</a:t>
            </a:r>
          </a:p>
          <a:p>
            <a:r>
              <a:rPr lang="hr-HR" dirty="0"/>
              <a:t>utvrđenu porezu obvezu za svaku poreznu godinu treba u obrascu JOPPD </a:t>
            </a:r>
            <a:r>
              <a:rPr lang="hr-HR" u="sng" dirty="0"/>
              <a:t>iskazati po prosječnoj poreznoj stopi </a:t>
            </a:r>
          </a:p>
          <a:p>
            <a:endParaRPr lang="hr-HR" dirty="0"/>
          </a:p>
          <a:p>
            <a:endParaRPr lang="hr-HR" dirty="0"/>
          </a:p>
        </p:txBody>
      </p:sp>
    </p:spTree>
    <p:extLst>
      <p:ext uri="{BB962C8B-B14F-4D97-AF65-F5344CB8AC3E}">
        <p14:creationId xmlns:p14="http://schemas.microsoft.com/office/powerpoint/2010/main" val="238344302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pPr algn="ctr"/>
            <a:r>
              <a:rPr lang="hr-HR" sz="3600" dirty="0"/>
              <a:t>Dospijeće poreza na dohodak i prireza – mjerodavno za plaćanje zateznih kamata na porez </a:t>
            </a:r>
          </a:p>
        </p:txBody>
      </p:sp>
      <p:sp>
        <p:nvSpPr>
          <p:cNvPr id="3" name="Content Placeholder 2"/>
          <p:cNvSpPr>
            <a:spLocks noGrp="1"/>
          </p:cNvSpPr>
          <p:nvPr>
            <p:ph idx="1"/>
          </p:nvPr>
        </p:nvSpPr>
        <p:spPr>
          <a:xfrm>
            <a:off x="457200" y="1700808"/>
            <a:ext cx="8229600" cy="4776192"/>
          </a:xfrm>
        </p:spPr>
        <p:txBody>
          <a:bodyPr/>
          <a:lstStyle/>
          <a:p>
            <a:pPr marL="0" indent="0" algn="ctr">
              <a:buNone/>
            </a:pPr>
            <a:r>
              <a:rPr lang="hr-HR" dirty="0"/>
              <a:t>2 razdoblja:</a:t>
            </a:r>
          </a:p>
          <a:p>
            <a:r>
              <a:rPr lang="hr-HR" dirty="0"/>
              <a:t>za mjesečne plaće koje su trebale biti isplaćene </a:t>
            </a:r>
            <a:r>
              <a:rPr lang="hr-HR" b="1" dirty="0"/>
              <a:t>do 31. prosinca 2016. godine</a:t>
            </a:r>
            <a:r>
              <a:rPr lang="hr-HR" dirty="0"/>
              <a:t> -  porez na dohodak i prirez dospijevaju na dan isplate tih plaća </a:t>
            </a:r>
          </a:p>
          <a:p>
            <a:pPr marL="568325" indent="-334963">
              <a:buFont typeface="Wingdings" panose="05000000000000000000" pitchFamily="2" charset="2"/>
              <a:buChar char="ü"/>
            </a:pPr>
            <a:r>
              <a:rPr lang="hr-HR" dirty="0"/>
              <a:t>nema obračuna zateznih kamata na porez na dohodak i prirez sadržan u bruto plaći</a:t>
            </a:r>
          </a:p>
          <a:p>
            <a:r>
              <a:rPr lang="hr-HR" dirty="0"/>
              <a:t>za mjesečne plaće koje su trebale biti isplaćene od </a:t>
            </a:r>
            <a:r>
              <a:rPr lang="hr-HR" b="1" dirty="0"/>
              <a:t>1. siječnja 2017.</a:t>
            </a:r>
            <a:r>
              <a:rPr lang="hr-HR" dirty="0"/>
              <a:t> godine  </a:t>
            </a:r>
          </a:p>
          <a:p>
            <a:pPr marL="568325" indent="-284163">
              <a:buFont typeface="Wingdings" panose="05000000000000000000" pitchFamily="2" charset="2"/>
              <a:buChar char="ü"/>
            </a:pPr>
            <a:r>
              <a:rPr lang="hr-HR" dirty="0"/>
              <a:t>obveza plaćanja zateznih kamata na porez na dohodak i prirez sadržan u  bruto plaći</a:t>
            </a:r>
          </a:p>
          <a:p>
            <a:pPr marL="0" indent="0">
              <a:buNone/>
            </a:pPr>
            <a:endParaRPr lang="hr-HR" dirty="0"/>
          </a:p>
        </p:txBody>
      </p:sp>
    </p:spTree>
    <p:extLst>
      <p:ext uri="{BB962C8B-B14F-4D97-AF65-F5344CB8AC3E}">
        <p14:creationId xmlns:p14="http://schemas.microsoft.com/office/powerpoint/2010/main" val="197117002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B0C842D-0376-4153-ADA5-BE1EFD1087DF}"/>
              </a:ext>
            </a:extLst>
          </p:cNvPr>
          <p:cNvSpPr>
            <a:spLocks noGrp="1"/>
          </p:cNvSpPr>
          <p:nvPr>
            <p:ph type="title"/>
          </p:nvPr>
        </p:nvSpPr>
        <p:spPr/>
        <p:txBody>
          <a:bodyPr>
            <a:noAutofit/>
          </a:bodyPr>
          <a:lstStyle/>
          <a:p>
            <a:pPr algn="ctr"/>
            <a:br>
              <a:rPr lang="hr-HR" sz="3600" dirty="0">
                <a:effectLst/>
                <a:latin typeface="Calibri" panose="020F0502020204030204" pitchFamily="34" charset="0"/>
                <a:ea typeface="Calibri" panose="020F0502020204030204" pitchFamily="34" charset="0"/>
                <a:cs typeface="Calibri" panose="020F0502020204030204" pitchFamily="34" charset="0"/>
              </a:rPr>
            </a:br>
            <a:r>
              <a:rPr lang="hr-HR" sz="3600" dirty="0">
                <a:effectLst/>
                <a:latin typeface="Calibri" panose="020F0502020204030204" pitchFamily="34" charset="0"/>
                <a:ea typeface="Calibri" panose="020F0502020204030204" pitchFamily="34" charset="0"/>
                <a:cs typeface="Calibri" panose="020F0502020204030204" pitchFamily="34" charset="0"/>
              </a:rPr>
              <a:t>Uplatni računi za doprinose i porez na dohodak</a:t>
            </a:r>
            <a:br>
              <a:rPr lang="hr-HR" sz="3600" dirty="0">
                <a:effectLst/>
                <a:latin typeface="Calibri" panose="020F0502020204030204" pitchFamily="34" charset="0"/>
                <a:ea typeface="Calibri" panose="020F0502020204030204" pitchFamily="34" charset="0"/>
                <a:cs typeface="Calibri" panose="020F0502020204030204" pitchFamily="34" charset="0"/>
              </a:rPr>
            </a:br>
            <a:endParaRPr lang="hr-HR" sz="3600" dirty="0">
              <a:latin typeface="Calibri" panose="020F0502020204030204" pitchFamily="34" charset="0"/>
              <a:cs typeface="Calibri" panose="020F0502020204030204" pitchFamily="34" charset="0"/>
            </a:endParaRPr>
          </a:p>
        </p:txBody>
      </p:sp>
      <p:sp>
        <p:nvSpPr>
          <p:cNvPr id="3" name="Rezervirano mjesto sadržaja 2">
            <a:extLst>
              <a:ext uri="{FF2B5EF4-FFF2-40B4-BE49-F238E27FC236}">
                <a16:creationId xmlns:a16="http://schemas.microsoft.com/office/drawing/2014/main" id="{17381EC7-96B2-4E22-8A33-B14CAA229AB4}"/>
              </a:ext>
            </a:extLst>
          </p:cNvPr>
          <p:cNvSpPr>
            <a:spLocks noGrp="1"/>
          </p:cNvSpPr>
          <p:nvPr>
            <p:ph idx="1"/>
          </p:nvPr>
        </p:nvSpPr>
        <p:spPr/>
        <p:txBody>
          <a:bodyPr/>
          <a:lstStyle/>
          <a:p>
            <a:r>
              <a:rPr lang="hr-HR" dirty="0">
                <a:effectLst/>
                <a:latin typeface="Calibri" panose="020F0502020204030204" pitchFamily="34" charset="0"/>
                <a:ea typeface="Calibri" panose="020F0502020204030204" pitchFamily="34" charset="0"/>
                <a:cs typeface="Calibri" panose="020F0502020204030204" pitchFamily="34" charset="0"/>
              </a:rPr>
              <a:t>Doprinosi iz plaće, doprinosi na plaću, porez na dohodak i prirez se pri isplati plaće po sudskoj presudi - uplaćuju na račune javnih davanja važeće </a:t>
            </a:r>
            <a:r>
              <a:rPr lang="hr-HR" b="1" dirty="0">
                <a:effectLst/>
                <a:latin typeface="Calibri" panose="020F0502020204030204" pitchFamily="34" charset="0"/>
                <a:ea typeface="Calibri" panose="020F0502020204030204" pitchFamily="34" charset="0"/>
                <a:cs typeface="Calibri" panose="020F0502020204030204" pitchFamily="34" charset="0"/>
              </a:rPr>
              <a:t>na dan plaćanja</a:t>
            </a:r>
          </a:p>
          <a:p>
            <a:r>
              <a:rPr lang="hr-HR" dirty="0">
                <a:latin typeface="Calibri" panose="020F0502020204030204" pitchFamily="34" charset="0"/>
                <a:ea typeface="Calibri" panose="020F0502020204030204" pitchFamily="34" charset="0"/>
                <a:cs typeface="Calibri" panose="020F0502020204030204" pitchFamily="34" charset="0"/>
              </a:rPr>
              <a:t>U nalogu za plaćanje – oznaka JOPPD obrasca na kojemu su zadužena javna davanja</a:t>
            </a:r>
            <a:endParaRPr lang="hr-HR" dirty="0">
              <a:effectLst/>
              <a:latin typeface="Calibri" panose="020F0502020204030204" pitchFamily="34" charset="0"/>
              <a:ea typeface="Calibri" panose="020F0502020204030204" pitchFamily="34" charset="0"/>
              <a:cs typeface="Calibri" panose="020F0502020204030204" pitchFamily="34" charset="0"/>
            </a:endParaRPr>
          </a:p>
          <a:p>
            <a:r>
              <a:rPr lang="hr-HR" dirty="0">
                <a:latin typeface="Calibri" panose="020F0502020204030204" pitchFamily="34" charset="0"/>
                <a:ea typeface="Calibri" panose="020F0502020204030204" pitchFamily="34" charset="0"/>
                <a:cs typeface="Calibri" panose="020F0502020204030204" pitchFamily="34" charset="0"/>
              </a:rPr>
              <a:t>Zatezne kamate na doprinose i porez na dohodak – uplaćuju se na račun onog javnog davanja na koji se odnosi kamata</a:t>
            </a:r>
            <a:endParaRPr lang="hr-HR" dirty="0">
              <a:effectLst/>
              <a:latin typeface="Calibri" panose="020F0502020204030204" pitchFamily="34" charset="0"/>
              <a:ea typeface="Calibri" panose="020F0502020204030204" pitchFamily="34" charset="0"/>
              <a:cs typeface="Calibri" panose="020F0502020204030204" pitchFamily="34" charset="0"/>
            </a:endParaRPr>
          </a:p>
          <a:p>
            <a:r>
              <a:rPr lang="hr-HR" dirty="0">
                <a:effectLst/>
                <a:latin typeface="Calibri" panose="020F0502020204030204" pitchFamily="34" charset="0"/>
                <a:ea typeface="Calibri" panose="020F0502020204030204" pitchFamily="34" charset="0"/>
                <a:cs typeface="Calibri" panose="020F0502020204030204" pitchFamily="34" charset="0"/>
              </a:rPr>
              <a:t>Naputak o načinu uplaćivanja prihoda proračuna, obveznih doprinosa te prihoda za financiranje drugih javnih potreba za 2021. godinu (Nar. nov., br. 11/21.)</a:t>
            </a:r>
          </a:p>
          <a:p>
            <a:pPr marL="0" indent="0">
              <a:buNone/>
            </a:pPr>
            <a:endParaRPr lang="hr-HR" dirty="0"/>
          </a:p>
        </p:txBody>
      </p:sp>
    </p:spTree>
    <p:extLst>
      <p:ext uri="{BB962C8B-B14F-4D97-AF65-F5344CB8AC3E}">
        <p14:creationId xmlns:p14="http://schemas.microsoft.com/office/powerpoint/2010/main" val="421289821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sz="3600" dirty="0"/>
              <a:t>Rok za dostavljanje obrasca JOPPD prema Pravilniku o porezu na dohodak</a:t>
            </a:r>
          </a:p>
        </p:txBody>
      </p:sp>
      <p:sp>
        <p:nvSpPr>
          <p:cNvPr id="3" name="Content Placeholder 2"/>
          <p:cNvSpPr>
            <a:spLocks noGrp="1"/>
          </p:cNvSpPr>
          <p:nvPr>
            <p:ph idx="1"/>
          </p:nvPr>
        </p:nvSpPr>
        <p:spPr>
          <a:xfrm>
            <a:off x="457200" y="1844824"/>
            <a:ext cx="8229600" cy="4632176"/>
          </a:xfrm>
        </p:spPr>
        <p:txBody>
          <a:bodyPr>
            <a:normAutofit lnSpcReduction="10000"/>
          </a:bodyPr>
          <a:lstStyle/>
          <a:p>
            <a:r>
              <a:rPr lang="hr-HR" b="1" dirty="0"/>
              <a:t>obrazac</a:t>
            </a:r>
            <a:r>
              <a:rPr lang="hr-HR" dirty="0"/>
              <a:t> </a:t>
            </a:r>
            <a:r>
              <a:rPr lang="hr-HR" b="1" dirty="0"/>
              <a:t>JOPPD</a:t>
            </a:r>
            <a:r>
              <a:rPr lang="hr-HR" dirty="0"/>
              <a:t> – treba ga dostaviti Poreznoj upravi </a:t>
            </a:r>
            <a:r>
              <a:rPr lang="hr-HR" u="sng" dirty="0"/>
              <a:t>na dan pravomoćnosti sudske presude</a:t>
            </a:r>
            <a:r>
              <a:rPr lang="hr-HR" dirty="0"/>
              <a:t> ili sljedeći radni dan (čl. 79. st. 3. Pravilnika o porezu na dohodak)</a:t>
            </a:r>
          </a:p>
          <a:p>
            <a:r>
              <a:rPr lang="hr-HR" dirty="0"/>
              <a:t>obveznik dostavljanja: poslodavac</a:t>
            </a:r>
          </a:p>
          <a:p>
            <a:r>
              <a:rPr lang="hr-HR" dirty="0"/>
              <a:t>ukoliko se primitak ne isplaćuje toga dana, u obrascu JOPPD treba iskazati zaduženje za </a:t>
            </a:r>
            <a:r>
              <a:rPr lang="hr-HR" u="sng" dirty="0"/>
              <a:t>doprinose</a:t>
            </a:r>
            <a:r>
              <a:rPr lang="hr-HR" dirty="0"/>
              <a:t> iz plaće, doprinose na plaću, </a:t>
            </a:r>
            <a:r>
              <a:rPr lang="hr-HR" u="sng" dirty="0"/>
              <a:t>porez</a:t>
            </a:r>
            <a:r>
              <a:rPr lang="hr-HR" dirty="0"/>
              <a:t> na dohodak i prirez </a:t>
            </a:r>
          </a:p>
          <a:p>
            <a:r>
              <a:rPr lang="hr-HR" dirty="0"/>
              <a:t>na dan isplate primitka - u novom JOPPD obrascu treba iskazati neto svotu isplaćenog primitka</a:t>
            </a:r>
          </a:p>
          <a:p>
            <a:r>
              <a:rPr lang="hr-HR" dirty="0"/>
              <a:t>ako se primitak isplaćuje na dan pravomoćnosti presude, u istom JOPPD obrascu se iskazuju doprinosi, porez i neto primitak</a:t>
            </a:r>
          </a:p>
        </p:txBody>
      </p:sp>
    </p:spTree>
    <p:extLst>
      <p:ext uri="{BB962C8B-B14F-4D97-AF65-F5344CB8AC3E}">
        <p14:creationId xmlns:p14="http://schemas.microsoft.com/office/powerpoint/2010/main" val="258359765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C80E81-71F1-4946-8A5E-04C761DC0274}"/>
              </a:ext>
            </a:extLst>
          </p:cNvPr>
          <p:cNvSpPr>
            <a:spLocks noGrp="1"/>
          </p:cNvSpPr>
          <p:nvPr>
            <p:ph type="title"/>
          </p:nvPr>
        </p:nvSpPr>
        <p:spPr>
          <a:xfrm>
            <a:off x="457200" y="533400"/>
            <a:ext cx="8229600" cy="1311424"/>
          </a:xfrm>
        </p:spPr>
        <p:txBody>
          <a:bodyPr>
            <a:normAutofit/>
          </a:bodyPr>
          <a:lstStyle/>
          <a:p>
            <a:pPr algn="ctr"/>
            <a:r>
              <a:rPr lang="hr-HR" dirty="0"/>
              <a:t>Iznimka: Rok za dostavljanje obrasca JOPPD prema uputi MF</a:t>
            </a:r>
          </a:p>
        </p:txBody>
      </p:sp>
      <p:sp>
        <p:nvSpPr>
          <p:cNvPr id="3" name="Rezervirano mjesto sadržaja 2">
            <a:extLst>
              <a:ext uri="{FF2B5EF4-FFF2-40B4-BE49-F238E27FC236}">
                <a16:creationId xmlns:a16="http://schemas.microsoft.com/office/drawing/2014/main" id="{286B8EB4-A0D4-482F-846B-C84A10CA49C1}"/>
              </a:ext>
            </a:extLst>
          </p:cNvPr>
          <p:cNvSpPr>
            <a:spLocks noGrp="1"/>
          </p:cNvSpPr>
          <p:nvPr>
            <p:ph idx="1"/>
          </p:nvPr>
        </p:nvSpPr>
        <p:spPr>
          <a:xfrm>
            <a:off x="457200" y="2276872"/>
            <a:ext cx="8229600" cy="4200128"/>
          </a:xfrm>
        </p:spPr>
        <p:txBody>
          <a:bodyPr>
            <a:normAutofit/>
          </a:bodyPr>
          <a:lstStyle/>
          <a:p>
            <a:pPr marL="0" indent="0">
              <a:buNone/>
            </a:pPr>
            <a:r>
              <a:rPr lang="hr-HR" dirty="0"/>
              <a:t>UPUTA MINISTARSTVA FINANCIJA:</a:t>
            </a:r>
          </a:p>
          <a:p>
            <a:r>
              <a:rPr lang="hr-HR" dirty="0"/>
              <a:t>Za tužbe u </a:t>
            </a:r>
            <a:r>
              <a:rPr lang="hr-HR" u="sng" dirty="0"/>
              <a:t>javnom sektoru </a:t>
            </a:r>
            <a:r>
              <a:rPr lang="hr-HR" dirty="0"/>
              <a:t>– iznimno, obrazac JOPPD treba dostaviti </a:t>
            </a:r>
            <a:r>
              <a:rPr lang="hr-HR" b="1" dirty="0"/>
              <a:t>na dan isplate primitka </a:t>
            </a:r>
          </a:p>
        </p:txBody>
      </p:sp>
    </p:spTree>
    <p:extLst>
      <p:ext uri="{BB962C8B-B14F-4D97-AF65-F5344CB8AC3E}">
        <p14:creationId xmlns:p14="http://schemas.microsoft.com/office/powerpoint/2010/main" val="417646335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C934-C1A6-496C-9CF7-3C3784669B2F}"/>
              </a:ext>
            </a:extLst>
          </p:cNvPr>
          <p:cNvSpPr>
            <a:spLocks noGrp="1"/>
          </p:cNvSpPr>
          <p:nvPr>
            <p:ph type="title"/>
          </p:nvPr>
        </p:nvSpPr>
        <p:spPr>
          <a:xfrm>
            <a:off x="457200" y="533400"/>
            <a:ext cx="8229600" cy="807368"/>
          </a:xfrm>
        </p:spPr>
        <p:txBody>
          <a:bodyPr>
            <a:normAutofit fontScale="90000"/>
          </a:bodyPr>
          <a:lstStyle/>
          <a:p>
            <a:pPr algn="ctr"/>
            <a:r>
              <a:rPr lang="hr-HR" dirty="0"/>
              <a:t>JOPPD obrazac za plaće koje se odnose na prethodna porezna razdoblja</a:t>
            </a:r>
          </a:p>
        </p:txBody>
      </p:sp>
      <p:sp>
        <p:nvSpPr>
          <p:cNvPr id="3" name="Content Placeholder 2">
            <a:extLst>
              <a:ext uri="{FF2B5EF4-FFF2-40B4-BE49-F238E27FC236}">
                <a16:creationId xmlns:a16="http://schemas.microsoft.com/office/drawing/2014/main" id="{21F0634F-DC1A-4709-9D03-45C723738DFA}"/>
              </a:ext>
            </a:extLst>
          </p:cNvPr>
          <p:cNvSpPr>
            <a:spLocks noGrp="1"/>
          </p:cNvSpPr>
          <p:nvPr>
            <p:ph idx="1"/>
          </p:nvPr>
        </p:nvSpPr>
        <p:spPr>
          <a:xfrm>
            <a:off x="457200" y="1700808"/>
            <a:ext cx="8229600" cy="4623792"/>
          </a:xfrm>
        </p:spPr>
        <p:txBody>
          <a:bodyPr>
            <a:normAutofit fontScale="92500" lnSpcReduction="10000"/>
          </a:bodyPr>
          <a:lstStyle/>
          <a:p>
            <a:pPr marL="0" indent="0">
              <a:buNone/>
            </a:pPr>
            <a:r>
              <a:rPr lang="hr-HR" dirty="0"/>
              <a:t>Iskazivanje podataka na stranici B:</a:t>
            </a:r>
          </a:p>
          <a:p>
            <a:r>
              <a:rPr lang="hr-HR" dirty="0"/>
              <a:t>svaka se mjesečna plaća iskazuje u zasebnom retku, uz navođenje razdoblja na koji se odnosi</a:t>
            </a:r>
          </a:p>
          <a:p>
            <a:r>
              <a:rPr lang="hr-HR" dirty="0"/>
              <a:t>pod 6.1. - koristi se oznaka iz skupine </a:t>
            </a:r>
            <a:r>
              <a:rPr lang="hr-HR" b="1" dirty="0"/>
              <a:t>0001-0299</a:t>
            </a:r>
          </a:p>
          <a:p>
            <a:r>
              <a:rPr lang="hr-HR" dirty="0"/>
              <a:t>pod 6.2. - koristi se odgovarajuća šifra iz skupine </a:t>
            </a:r>
            <a:r>
              <a:rPr lang="hr-HR" b="1" dirty="0"/>
              <a:t>0201-0299</a:t>
            </a:r>
          </a:p>
          <a:p>
            <a:r>
              <a:rPr lang="hr-HR" dirty="0"/>
              <a:t>za ostale primitke koji se odnose na cijelu godinu, pod 6.2. se koristi šifra </a:t>
            </a:r>
            <a:r>
              <a:rPr lang="hr-HR" b="1" dirty="0"/>
              <a:t>0218 ili 0219</a:t>
            </a:r>
          </a:p>
          <a:p>
            <a:r>
              <a:rPr lang="hr-HR" dirty="0"/>
              <a:t>porez se iskazuje uz </a:t>
            </a:r>
            <a:r>
              <a:rPr lang="hr-HR" u="sng" dirty="0"/>
              <a:t>primjenu prosječnih stopa </a:t>
            </a:r>
            <a:r>
              <a:rPr lang="hr-HR" dirty="0"/>
              <a:t>(prosječna stopa poreza se odnosi na primitke iskazane u tom JOPPD obrascu, a ne na ukupne godišnje primitke radnika)</a:t>
            </a:r>
          </a:p>
          <a:p>
            <a:r>
              <a:rPr lang="hr-HR" dirty="0"/>
              <a:t>neoporezivi primici se iskazuju uz korištenje propisanih šifri pod 15.1., a kao razdoblje se navodi mjesec u kojemu je neoporezivi primitak isplaćen</a:t>
            </a:r>
          </a:p>
          <a:p>
            <a:endParaRPr lang="hr-HR" dirty="0"/>
          </a:p>
        </p:txBody>
      </p:sp>
    </p:spTree>
    <p:extLst>
      <p:ext uri="{BB962C8B-B14F-4D97-AF65-F5344CB8AC3E}">
        <p14:creationId xmlns:p14="http://schemas.microsoft.com/office/powerpoint/2010/main" val="313217425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379BA-EEC4-42E1-83DF-F268979EDAA1}"/>
              </a:ext>
            </a:extLst>
          </p:cNvPr>
          <p:cNvSpPr>
            <a:spLocks noGrp="1"/>
          </p:cNvSpPr>
          <p:nvPr>
            <p:ph type="title"/>
          </p:nvPr>
        </p:nvSpPr>
        <p:spPr>
          <a:xfrm>
            <a:off x="457200" y="212616"/>
            <a:ext cx="8229600" cy="840120"/>
          </a:xfrm>
        </p:spPr>
        <p:txBody>
          <a:bodyPr/>
          <a:lstStyle/>
          <a:p>
            <a:pPr algn="ctr"/>
            <a:r>
              <a:rPr lang="hr-HR" dirty="0"/>
              <a:t>Zatezne kamate u obrascu JOPPD</a:t>
            </a:r>
          </a:p>
        </p:txBody>
      </p:sp>
      <p:graphicFrame>
        <p:nvGraphicFramePr>
          <p:cNvPr id="4" name="Table 4">
            <a:extLst>
              <a:ext uri="{FF2B5EF4-FFF2-40B4-BE49-F238E27FC236}">
                <a16:creationId xmlns:a16="http://schemas.microsoft.com/office/drawing/2014/main" id="{8A70053C-34C8-4EB2-BFFC-9871A6888CF2}"/>
              </a:ext>
            </a:extLst>
          </p:cNvPr>
          <p:cNvGraphicFramePr>
            <a:graphicFrameLocks noGrp="1"/>
          </p:cNvGraphicFramePr>
          <p:nvPr>
            <p:ph idx="1"/>
            <p:extLst>
              <p:ext uri="{D42A27DB-BD31-4B8C-83A1-F6EECF244321}">
                <p14:modId xmlns:p14="http://schemas.microsoft.com/office/powerpoint/2010/main" val="95242351"/>
              </p:ext>
            </p:extLst>
          </p:nvPr>
        </p:nvGraphicFramePr>
        <p:xfrm>
          <a:off x="457200" y="1340768"/>
          <a:ext cx="8229600" cy="5185986"/>
        </p:xfrm>
        <a:graphic>
          <a:graphicData uri="http://schemas.openxmlformats.org/drawingml/2006/table">
            <a:tbl>
              <a:tblPr firstRow="1" bandRow="1">
                <a:tableStyleId>{5940675A-B579-460E-94D1-54222C63F5DA}</a:tableStyleId>
              </a:tblPr>
              <a:tblGrid>
                <a:gridCol w="4590772">
                  <a:extLst>
                    <a:ext uri="{9D8B030D-6E8A-4147-A177-3AD203B41FA5}">
                      <a16:colId xmlns:a16="http://schemas.microsoft.com/office/drawing/2014/main" val="794458800"/>
                    </a:ext>
                  </a:extLst>
                </a:gridCol>
                <a:gridCol w="3638828">
                  <a:extLst>
                    <a:ext uri="{9D8B030D-6E8A-4147-A177-3AD203B41FA5}">
                      <a16:colId xmlns:a16="http://schemas.microsoft.com/office/drawing/2014/main" val="1860109290"/>
                    </a:ext>
                  </a:extLst>
                </a:gridCol>
              </a:tblGrid>
              <a:tr h="720080">
                <a:tc>
                  <a:txBody>
                    <a:bodyPr/>
                    <a:lstStyle/>
                    <a:p>
                      <a:pPr algn="ctr"/>
                      <a:r>
                        <a:rPr lang="hr-HR" sz="2400" b="1" dirty="0"/>
                        <a:t>Zatezne kamate na glavnicu …</a:t>
                      </a:r>
                    </a:p>
                  </a:txBody>
                  <a:tcPr/>
                </a:tc>
                <a:tc>
                  <a:txBody>
                    <a:bodyPr/>
                    <a:lstStyle/>
                    <a:p>
                      <a:pPr algn="ctr"/>
                      <a:r>
                        <a:rPr lang="hr-HR" sz="2400" b="1" dirty="0"/>
                        <a:t>JOPPD</a:t>
                      </a:r>
                    </a:p>
                  </a:txBody>
                  <a:tcPr/>
                </a:tc>
                <a:extLst>
                  <a:ext uri="{0D108BD9-81ED-4DB2-BD59-A6C34878D82A}">
                    <a16:rowId xmlns:a16="http://schemas.microsoft.com/office/drawing/2014/main" val="497074886"/>
                  </a:ext>
                </a:extLst>
              </a:tr>
              <a:tr h="1755697">
                <a:tc>
                  <a:txBody>
                    <a:bodyPr/>
                    <a:lstStyle/>
                    <a:p>
                      <a:pPr marL="342900" indent="-342900">
                        <a:buFont typeface="Wingdings" panose="05000000000000000000" pitchFamily="2" charset="2"/>
                        <a:buChar char="§"/>
                      </a:pPr>
                      <a:r>
                        <a:rPr lang="hr-HR" sz="2000" kern="1200" dirty="0">
                          <a:solidFill>
                            <a:schemeClr val="tx1"/>
                          </a:solidFill>
                          <a:effectLst/>
                          <a:latin typeface="+mn-lt"/>
                          <a:ea typeface="+mn-ea"/>
                          <a:cs typeface="+mn-cs"/>
                        </a:rPr>
                        <a:t>doprinosa za mirovinsko osiguranje generacijske solidarnosti (I. stup)</a:t>
                      </a:r>
                    </a:p>
                    <a:p>
                      <a:pPr marL="342900" indent="-342900">
                        <a:buFont typeface="Wingdings" panose="05000000000000000000" pitchFamily="2" charset="2"/>
                        <a:buChar char="§"/>
                      </a:pPr>
                      <a:r>
                        <a:rPr lang="hr-HR" sz="2000" kern="1200" dirty="0">
                          <a:solidFill>
                            <a:schemeClr val="tx1"/>
                          </a:solidFill>
                          <a:effectLst/>
                          <a:latin typeface="+mn-lt"/>
                          <a:ea typeface="+mn-ea"/>
                          <a:cs typeface="+mn-cs"/>
                        </a:rPr>
                        <a:t>doprinosa za zdravstveno osiguranje</a:t>
                      </a:r>
                    </a:p>
                    <a:p>
                      <a:pPr marL="342900" indent="-342900">
                        <a:buFont typeface="Wingdings" panose="05000000000000000000" pitchFamily="2" charset="2"/>
                        <a:buChar char="§"/>
                      </a:pPr>
                      <a:r>
                        <a:rPr lang="hr-HR" sz="2000" kern="1200" dirty="0">
                          <a:solidFill>
                            <a:schemeClr val="tx1"/>
                          </a:solidFill>
                          <a:effectLst/>
                          <a:latin typeface="+mn-lt"/>
                          <a:ea typeface="+mn-ea"/>
                          <a:cs typeface="+mn-cs"/>
                        </a:rPr>
                        <a:t>doprinosa za zapošljavanje</a:t>
                      </a:r>
                    </a:p>
                    <a:p>
                      <a:pPr marL="342900" indent="-342900">
                        <a:buFont typeface="Wingdings" panose="05000000000000000000" pitchFamily="2" charset="2"/>
                        <a:buChar char="§"/>
                      </a:pPr>
                      <a:r>
                        <a:rPr lang="hr-HR" sz="2000" kern="1200" dirty="0">
                          <a:solidFill>
                            <a:schemeClr val="tx1"/>
                          </a:solidFill>
                          <a:effectLst/>
                          <a:latin typeface="+mn-lt"/>
                          <a:ea typeface="+mn-ea"/>
                          <a:cs typeface="+mn-cs"/>
                        </a:rPr>
                        <a:t>poreza na dohodak i prireza</a:t>
                      </a:r>
                    </a:p>
                  </a:txBody>
                  <a:tcPr/>
                </a:tc>
                <a:tc>
                  <a:txBody>
                    <a:bodyPr/>
                    <a:lstStyle/>
                    <a:p>
                      <a:r>
                        <a:rPr lang="hr-HR" sz="2000" b="1" dirty="0"/>
                        <a:t>NE - </a:t>
                      </a:r>
                      <a:r>
                        <a:rPr lang="hr-HR" sz="2000" b="0" dirty="0"/>
                        <a:t>ne </a:t>
                      </a:r>
                      <a:r>
                        <a:rPr lang="hr-HR" sz="2000" b="1" dirty="0"/>
                        <a:t>i</a:t>
                      </a:r>
                      <a:r>
                        <a:rPr lang="hr-HR" sz="2000" dirty="0"/>
                        <a:t>skazuju  se u obrascu JOPPD. </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2000" kern="1200" dirty="0">
                          <a:solidFill>
                            <a:schemeClr val="tx1"/>
                          </a:solidFill>
                          <a:effectLst/>
                          <a:latin typeface="+mn-lt"/>
                          <a:ea typeface="+mn-ea"/>
                          <a:cs typeface="+mn-cs"/>
                        </a:rPr>
                        <a:t>Poslodavac je dužan Poreznoj upravi dostaviti zaseban </a:t>
                      </a:r>
                      <a:r>
                        <a:rPr lang="hr-HR" sz="2000" b="1" kern="1200" dirty="0">
                          <a:solidFill>
                            <a:schemeClr val="tx1"/>
                          </a:solidFill>
                          <a:effectLst/>
                          <a:latin typeface="+mn-lt"/>
                          <a:ea typeface="+mn-ea"/>
                          <a:cs typeface="+mn-cs"/>
                        </a:rPr>
                        <a:t>obračun zateznih kamata </a:t>
                      </a:r>
                      <a:r>
                        <a:rPr lang="hr-HR" sz="2000" kern="1200" dirty="0">
                          <a:solidFill>
                            <a:schemeClr val="tx1"/>
                          </a:solidFill>
                          <a:effectLst/>
                          <a:latin typeface="+mn-lt"/>
                          <a:ea typeface="+mn-ea"/>
                          <a:cs typeface="+mn-cs"/>
                        </a:rPr>
                        <a:t>za razdoblje zakašnjenja, tj. od dospijeća do dana pravomoćnosti presude.</a:t>
                      </a:r>
                      <a:endParaRPr lang="hr-HR" sz="2000" dirty="0"/>
                    </a:p>
                  </a:txBody>
                  <a:tcPr/>
                </a:tc>
                <a:extLst>
                  <a:ext uri="{0D108BD9-81ED-4DB2-BD59-A6C34878D82A}">
                    <a16:rowId xmlns:a16="http://schemas.microsoft.com/office/drawing/2014/main" val="3699981809"/>
                  </a:ext>
                </a:extLst>
              </a:tr>
              <a:tr h="933340">
                <a:tc>
                  <a:txBody>
                    <a:bodyPr/>
                    <a:lstStyle/>
                    <a:p>
                      <a:pPr marL="403225" indent="-342900">
                        <a:buFont typeface="Wingdings" panose="05000000000000000000" pitchFamily="2" charset="2"/>
                        <a:buChar char="§"/>
                      </a:pPr>
                      <a:r>
                        <a:rPr lang="hr-HR" sz="2000" dirty="0"/>
                        <a:t>doprinosa </a:t>
                      </a:r>
                      <a:r>
                        <a:rPr lang="hr-HR" sz="2000" kern="1200" dirty="0">
                          <a:solidFill>
                            <a:schemeClr val="tx1"/>
                          </a:solidFill>
                          <a:effectLst/>
                          <a:latin typeface="+mn-lt"/>
                          <a:ea typeface="+mn-ea"/>
                          <a:cs typeface="+mn-cs"/>
                        </a:rPr>
                        <a:t>za</a:t>
                      </a:r>
                      <a:r>
                        <a:rPr lang="hr-HR" sz="2000" b="1" kern="1200" dirty="0">
                          <a:solidFill>
                            <a:schemeClr val="tx1"/>
                          </a:solidFill>
                          <a:effectLst/>
                          <a:latin typeface="+mn-lt"/>
                          <a:ea typeface="+mn-ea"/>
                          <a:cs typeface="+mn-cs"/>
                        </a:rPr>
                        <a:t> </a:t>
                      </a:r>
                      <a:r>
                        <a:rPr lang="hr-HR" sz="2000" kern="1200" dirty="0">
                          <a:solidFill>
                            <a:schemeClr val="tx1"/>
                          </a:solidFill>
                          <a:effectLst/>
                          <a:latin typeface="+mn-lt"/>
                          <a:ea typeface="+mn-ea"/>
                          <a:cs typeface="+mn-cs"/>
                        </a:rPr>
                        <a:t>mirovinsko osiguranje individualne kapitalizirane štednje</a:t>
                      </a:r>
                      <a:r>
                        <a:rPr lang="hr-HR" sz="2000" b="1" kern="1200" dirty="0">
                          <a:solidFill>
                            <a:schemeClr val="tx1"/>
                          </a:solidFill>
                          <a:effectLst/>
                          <a:latin typeface="+mn-lt"/>
                          <a:ea typeface="+mn-ea"/>
                          <a:cs typeface="+mn-cs"/>
                        </a:rPr>
                        <a:t> </a:t>
                      </a:r>
                      <a:r>
                        <a:rPr lang="hr-HR" sz="2000" kern="1200" dirty="0">
                          <a:solidFill>
                            <a:schemeClr val="tx1"/>
                          </a:solidFill>
                          <a:effectLst/>
                          <a:latin typeface="+mn-lt"/>
                          <a:ea typeface="+mn-ea"/>
                          <a:cs typeface="+mn-cs"/>
                        </a:rPr>
                        <a:t>(II. stup)</a:t>
                      </a:r>
                      <a:r>
                        <a:rPr lang="hr-HR" sz="2000" b="1" kern="1200" dirty="0">
                          <a:solidFill>
                            <a:schemeClr val="tx1"/>
                          </a:solidFill>
                          <a:effectLst/>
                          <a:latin typeface="+mn-lt"/>
                          <a:ea typeface="+mn-ea"/>
                          <a:cs typeface="+mn-cs"/>
                        </a:rPr>
                        <a:t> </a:t>
                      </a:r>
                      <a:endParaRPr lang="hr-H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b="1" kern="1200" dirty="0">
                          <a:solidFill>
                            <a:schemeClr val="tx1"/>
                          </a:solidFill>
                          <a:effectLst/>
                          <a:latin typeface="+mn-lt"/>
                          <a:ea typeface="+mn-ea"/>
                          <a:cs typeface="+mn-cs"/>
                        </a:rPr>
                        <a:t>DA - </a:t>
                      </a:r>
                      <a:r>
                        <a:rPr lang="hr-HR" sz="2000" kern="1200" dirty="0">
                          <a:solidFill>
                            <a:schemeClr val="tx1"/>
                          </a:solidFill>
                          <a:effectLst/>
                          <a:latin typeface="+mn-lt"/>
                          <a:ea typeface="+mn-ea"/>
                          <a:cs typeface="+mn-cs"/>
                        </a:rPr>
                        <a:t>iskazuju se u obrascu JOPPD.</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2000" kern="1200" dirty="0">
                          <a:solidFill>
                            <a:schemeClr val="tx1"/>
                          </a:solidFill>
                          <a:effectLst/>
                          <a:latin typeface="+mn-lt"/>
                          <a:ea typeface="+mn-ea"/>
                          <a:cs typeface="+mn-cs"/>
                        </a:rPr>
                        <a:t>Pod 6.2. se koristi šifra vrste primitka </a:t>
                      </a:r>
                      <a:r>
                        <a:rPr lang="hr-HR" sz="2000" b="1" kern="1200" dirty="0">
                          <a:solidFill>
                            <a:schemeClr val="tx1"/>
                          </a:solidFill>
                          <a:effectLst/>
                          <a:latin typeface="+mn-lt"/>
                          <a:ea typeface="+mn-ea"/>
                          <a:cs typeface="+mn-cs"/>
                        </a:rPr>
                        <a:t>5721.</a:t>
                      </a:r>
                      <a:r>
                        <a:rPr lang="hr-HR" sz="2000" kern="1200" dirty="0">
                          <a:solidFill>
                            <a:schemeClr val="tx1"/>
                          </a:solidFill>
                          <a:effectLst/>
                          <a:latin typeface="+mn-lt"/>
                          <a:ea typeface="+mn-ea"/>
                          <a:cs typeface="+mn-cs"/>
                        </a:rPr>
                        <a:t> </a:t>
                      </a:r>
                    </a:p>
                  </a:txBody>
                  <a:tcPr/>
                </a:tc>
                <a:extLst>
                  <a:ext uri="{0D108BD9-81ED-4DB2-BD59-A6C34878D82A}">
                    <a16:rowId xmlns:a16="http://schemas.microsoft.com/office/drawing/2014/main" val="1231593880"/>
                  </a:ext>
                </a:extLst>
              </a:tr>
              <a:tr h="1235026">
                <a:tc>
                  <a:txBody>
                    <a:bodyPr/>
                    <a:lstStyle/>
                    <a:p>
                      <a:pPr marL="342900" indent="-342900">
                        <a:buFont typeface="Arial" panose="020B0604020202020204" pitchFamily="34" charset="0"/>
                        <a:buChar char="•"/>
                      </a:pPr>
                      <a:r>
                        <a:rPr lang="hr-HR" sz="2000" dirty="0"/>
                        <a:t>neto primitka koji se isplaćuju radniku</a:t>
                      </a:r>
                    </a:p>
                  </a:txBody>
                  <a:tcPr/>
                </a:tc>
                <a:tc>
                  <a:txBody>
                    <a:bodyPr/>
                    <a:lstStyle/>
                    <a:p>
                      <a:r>
                        <a:rPr lang="hr-HR" sz="2000" b="1" dirty="0"/>
                        <a:t>DA - </a:t>
                      </a:r>
                      <a:r>
                        <a:rPr lang="hr-HR" sz="2000" dirty="0"/>
                        <a:t>iskazuju se u obrascu JOPPD.</a:t>
                      </a:r>
                    </a:p>
                    <a:p>
                      <a:r>
                        <a:rPr lang="hr-HR" sz="2000" dirty="0"/>
                        <a:t>Pod 15.1. se koristi šifra </a:t>
                      </a:r>
                      <a:r>
                        <a:rPr lang="hr-HR" sz="2000" b="1" dirty="0"/>
                        <a:t>16</a:t>
                      </a:r>
                      <a:r>
                        <a:rPr lang="hr-HR" sz="2000" b="0" dirty="0"/>
                        <a:t>.</a:t>
                      </a:r>
                    </a:p>
                  </a:txBody>
                  <a:tcPr/>
                </a:tc>
                <a:extLst>
                  <a:ext uri="{0D108BD9-81ED-4DB2-BD59-A6C34878D82A}">
                    <a16:rowId xmlns:a16="http://schemas.microsoft.com/office/drawing/2014/main" val="1493329249"/>
                  </a:ext>
                </a:extLst>
              </a:tr>
            </a:tbl>
          </a:graphicData>
        </a:graphic>
      </p:graphicFrame>
    </p:spTree>
    <p:extLst>
      <p:ext uri="{BB962C8B-B14F-4D97-AF65-F5344CB8AC3E}">
        <p14:creationId xmlns:p14="http://schemas.microsoft.com/office/powerpoint/2010/main" val="115400890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0B4E7D-378F-4A45-B5AD-7BF8F85187FA}"/>
              </a:ext>
            </a:extLst>
          </p:cNvPr>
          <p:cNvSpPr>
            <a:spLocks noGrp="1"/>
          </p:cNvSpPr>
          <p:nvPr>
            <p:ph type="title"/>
          </p:nvPr>
        </p:nvSpPr>
        <p:spPr/>
        <p:txBody>
          <a:bodyPr/>
          <a:lstStyle/>
          <a:p>
            <a:pPr algn="ctr"/>
            <a:r>
              <a:rPr lang="hr-HR" dirty="0"/>
              <a:t>Pravila o oporezivanju primitka</a:t>
            </a:r>
          </a:p>
        </p:txBody>
      </p:sp>
      <p:sp>
        <p:nvSpPr>
          <p:cNvPr id="3" name="Rezervirano mjesto sadržaja 2">
            <a:extLst>
              <a:ext uri="{FF2B5EF4-FFF2-40B4-BE49-F238E27FC236}">
                <a16:creationId xmlns:a16="http://schemas.microsoft.com/office/drawing/2014/main" id="{F0177E59-FCD8-45CC-8458-9495F6379B6C}"/>
              </a:ext>
            </a:extLst>
          </p:cNvPr>
          <p:cNvSpPr>
            <a:spLocks noGrp="1"/>
          </p:cNvSpPr>
          <p:nvPr>
            <p:ph idx="1"/>
          </p:nvPr>
        </p:nvSpPr>
        <p:spPr/>
        <p:txBody>
          <a:bodyPr/>
          <a:lstStyle/>
          <a:p>
            <a:pPr marL="0" indent="0">
              <a:buNone/>
            </a:pPr>
            <a:r>
              <a:rPr lang="hr-HR" dirty="0"/>
              <a:t>POSEBNA POREZNA PRAVILA </a:t>
            </a:r>
            <a:r>
              <a:rPr lang="hr-HR" b="1" u="sng" dirty="0"/>
              <a:t>NE ODNOSE SE NA</a:t>
            </a:r>
            <a:r>
              <a:rPr lang="hr-HR" u="sng" dirty="0"/>
              <a:t>: </a:t>
            </a:r>
          </a:p>
          <a:p>
            <a:r>
              <a:rPr lang="hr-HR" dirty="0"/>
              <a:t>izvansudsku nagodbu (institut Zakona o obveznim odnosima) –primjenjuju se pravila oporezivanje prema propisima važećima na dan isplate</a:t>
            </a:r>
          </a:p>
          <a:p>
            <a:r>
              <a:rPr lang="hr-HR" dirty="0"/>
              <a:t>pri isplati plaće po izvansudskoj nagodbi, primjenjuju se pravila oporezivanja  porezom na dohodak propisana čl. 24. Zakona o porezu na dohodak, tj. obračun poreza prema propisima važećim u trenutku isplate plaće</a:t>
            </a:r>
          </a:p>
        </p:txBody>
      </p:sp>
    </p:spTree>
    <p:extLst>
      <p:ext uri="{BB962C8B-B14F-4D97-AF65-F5344CB8AC3E}">
        <p14:creationId xmlns:p14="http://schemas.microsoft.com/office/powerpoint/2010/main" val="112258679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065B3B-0CEF-4415-BCB1-59B5B9EBB797}"/>
              </a:ext>
            </a:extLst>
          </p:cNvPr>
          <p:cNvSpPr>
            <a:spLocks noGrp="1"/>
          </p:cNvSpPr>
          <p:nvPr>
            <p:ph type="title"/>
          </p:nvPr>
        </p:nvSpPr>
        <p:spPr/>
        <p:txBody>
          <a:bodyPr>
            <a:normAutofit fontScale="90000"/>
          </a:bodyPr>
          <a:lstStyle/>
          <a:p>
            <a:pPr algn="ctr"/>
            <a:r>
              <a:rPr lang="hr-HR" dirty="0"/>
              <a:t>Dostavljanje podataka o zateznim kamatama koje se ne iskazuju u obrascu JOPPD</a:t>
            </a:r>
          </a:p>
        </p:txBody>
      </p:sp>
      <p:sp>
        <p:nvSpPr>
          <p:cNvPr id="3" name="Rezervirano mjesto sadržaja 2">
            <a:extLst>
              <a:ext uri="{FF2B5EF4-FFF2-40B4-BE49-F238E27FC236}">
                <a16:creationId xmlns:a16="http://schemas.microsoft.com/office/drawing/2014/main" id="{569344B3-C4A8-4A06-B7D7-01558165FCFB}"/>
              </a:ext>
            </a:extLst>
          </p:cNvPr>
          <p:cNvSpPr>
            <a:spLocks noGrp="1"/>
          </p:cNvSpPr>
          <p:nvPr>
            <p:ph idx="1"/>
          </p:nvPr>
        </p:nvSpPr>
        <p:spPr>
          <a:xfrm>
            <a:off x="457200" y="1916832"/>
            <a:ext cx="8229600" cy="4560168"/>
          </a:xfrm>
        </p:spPr>
        <p:txBody>
          <a:bodyPr/>
          <a:lstStyle/>
          <a:p>
            <a:r>
              <a:rPr lang="hr-HR" dirty="0"/>
              <a:t>Tuženik (poslodavac) je </a:t>
            </a:r>
            <a:r>
              <a:rPr lang="hr-HR" u="sng" dirty="0"/>
              <a:t>dužan Poreznoj upravi dostaviti podatke o zateznim kamatama </a:t>
            </a:r>
            <a:r>
              <a:rPr lang="hr-HR" dirty="0"/>
              <a:t>na javna davanja za koja se zatezne kamate ne iskazuju u obrascu JOPPD, kako bi ih Porezna uprava zadužila</a:t>
            </a:r>
          </a:p>
          <a:p>
            <a:r>
              <a:rPr lang="hr-HR" b="1" dirty="0"/>
              <a:t>U pisanom obliku</a:t>
            </a:r>
            <a:r>
              <a:rPr lang="hr-HR" dirty="0"/>
              <a:t>, kao tzv. Kamatni list, Obračun ili sl.</a:t>
            </a:r>
          </a:p>
          <a:p>
            <a:r>
              <a:rPr lang="hr-HR" dirty="0"/>
              <a:t>Što treba sadržavati:</a:t>
            </a:r>
          </a:p>
          <a:p>
            <a:pPr marL="719138" indent="-273050">
              <a:buFont typeface="Wingdings" panose="05000000000000000000" pitchFamily="2" charset="2"/>
              <a:buChar char="Ø"/>
            </a:pPr>
            <a:r>
              <a:rPr lang="hr-HR" dirty="0"/>
              <a:t>podatke o glavnici svaku pojedinačnu svotu javnog davanja, razdoblju zakašnjenja i iznosu zateznih kamata</a:t>
            </a:r>
          </a:p>
          <a:p>
            <a:pPr marL="0" indent="0">
              <a:buNone/>
            </a:pPr>
            <a:r>
              <a:rPr lang="hr-HR" dirty="0"/>
              <a:t> </a:t>
            </a:r>
          </a:p>
        </p:txBody>
      </p:sp>
    </p:spTree>
    <p:extLst>
      <p:ext uri="{BB962C8B-B14F-4D97-AF65-F5344CB8AC3E}">
        <p14:creationId xmlns:p14="http://schemas.microsoft.com/office/powerpoint/2010/main" val="174842216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D2A11-490E-45B7-BFFE-C019D7DBA00E}"/>
              </a:ext>
            </a:extLst>
          </p:cNvPr>
          <p:cNvSpPr>
            <a:spLocks noGrp="1"/>
          </p:cNvSpPr>
          <p:nvPr>
            <p:ph type="title"/>
          </p:nvPr>
        </p:nvSpPr>
        <p:spPr/>
        <p:txBody>
          <a:bodyPr>
            <a:normAutofit fontScale="90000"/>
          </a:bodyPr>
          <a:lstStyle/>
          <a:p>
            <a:pPr algn="ctr"/>
            <a:r>
              <a:rPr lang="hr-HR" dirty="0"/>
              <a:t>Isplata neto iznosa radniku koji ima otvoren zaštićeni račun</a:t>
            </a:r>
          </a:p>
        </p:txBody>
      </p:sp>
      <p:sp>
        <p:nvSpPr>
          <p:cNvPr id="3" name="Content Placeholder 2">
            <a:extLst>
              <a:ext uri="{FF2B5EF4-FFF2-40B4-BE49-F238E27FC236}">
                <a16:creationId xmlns:a16="http://schemas.microsoft.com/office/drawing/2014/main" id="{ACA93F6A-8AF9-4D27-BAA5-FDE9CB54108E}"/>
              </a:ext>
            </a:extLst>
          </p:cNvPr>
          <p:cNvSpPr>
            <a:spLocks noGrp="1"/>
          </p:cNvSpPr>
          <p:nvPr>
            <p:ph idx="1"/>
          </p:nvPr>
        </p:nvSpPr>
        <p:spPr>
          <a:xfrm>
            <a:off x="457200" y="1844824"/>
            <a:ext cx="8229600" cy="4632176"/>
          </a:xfrm>
        </p:spPr>
        <p:txBody>
          <a:bodyPr/>
          <a:lstStyle/>
          <a:p>
            <a:r>
              <a:rPr lang="hr-HR" dirty="0"/>
              <a:t>Neto svota plaće koja se isplaćuje prema sudskoj presudi, nije zaštićena od ovrhe – primjena čl. 173. Ovršnog zakona</a:t>
            </a:r>
          </a:p>
          <a:p>
            <a:r>
              <a:rPr lang="hr-HR" dirty="0"/>
              <a:t>Zatezne kamate nisu zaštićene od ovrhe – nisu navedene u čl. 172. Ovršnog zakona</a:t>
            </a:r>
          </a:p>
          <a:p>
            <a:pPr marL="0" indent="0">
              <a:buNone/>
            </a:pPr>
            <a:r>
              <a:rPr lang="hr-HR" b="1" dirty="0"/>
              <a:t>ZAKLJUČAK:</a:t>
            </a:r>
          </a:p>
          <a:p>
            <a:r>
              <a:rPr lang="hr-HR" dirty="0"/>
              <a:t>Primjenjuju se pravila propisana čl. 173. Ovršnog zakona:</a:t>
            </a:r>
          </a:p>
          <a:p>
            <a:pPr marL="712788" indent="-449263">
              <a:buFont typeface="Wingdings" panose="05000000000000000000" pitchFamily="2" charset="2"/>
              <a:buChar char="Ø"/>
            </a:pPr>
            <a:r>
              <a:rPr lang="hr-HR" dirty="0"/>
              <a:t>ukupno isplata u mjesecu (uključujući i redovnu plaću) – u 2021. godini, najviše je zaštićeno </a:t>
            </a:r>
            <a:r>
              <a:rPr lang="hr-HR" b="1" dirty="0"/>
              <a:t>4.482,67 kn  </a:t>
            </a:r>
          </a:p>
        </p:txBody>
      </p:sp>
    </p:spTree>
    <p:extLst>
      <p:ext uri="{BB962C8B-B14F-4D97-AF65-F5344CB8AC3E}">
        <p14:creationId xmlns:p14="http://schemas.microsoft.com/office/powerpoint/2010/main" val="310393476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D2A11-490E-45B7-BFFE-C019D7DBA00E}"/>
              </a:ext>
            </a:extLst>
          </p:cNvPr>
          <p:cNvSpPr>
            <a:spLocks noGrp="1"/>
          </p:cNvSpPr>
          <p:nvPr>
            <p:ph type="title"/>
          </p:nvPr>
        </p:nvSpPr>
        <p:spPr/>
        <p:txBody>
          <a:bodyPr>
            <a:normAutofit fontScale="90000"/>
          </a:bodyPr>
          <a:lstStyle/>
          <a:p>
            <a:pPr algn="ctr"/>
            <a:r>
              <a:rPr lang="hr-HR" dirty="0"/>
              <a:t>Isplata neto iznosa bivšem radniku koji je sada u mirovini, a ima otvoren zaštićeni račun</a:t>
            </a:r>
          </a:p>
        </p:txBody>
      </p:sp>
      <p:sp>
        <p:nvSpPr>
          <p:cNvPr id="3" name="Content Placeholder 2">
            <a:extLst>
              <a:ext uri="{FF2B5EF4-FFF2-40B4-BE49-F238E27FC236}">
                <a16:creationId xmlns:a16="http://schemas.microsoft.com/office/drawing/2014/main" id="{ACA93F6A-8AF9-4D27-BAA5-FDE9CB54108E}"/>
              </a:ext>
            </a:extLst>
          </p:cNvPr>
          <p:cNvSpPr>
            <a:spLocks noGrp="1"/>
          </p:cNvSpPr>
          <p:nvPr>
            <p:ph idx="1"/>
          </p:nvPr>
        </p:nvSpPr>
        <p:spPr>
          <a:xfrm>
            <a:off x="457200" y="1844824"/>
            <a:ext cx="8229600" cy="4632176"/>
          </a:xfrm>
        </p:spPr>
        <p:txBody>
          <a:bodyPr/>
          <a:lstStyle/>
          <a:p>
            <a:r>
              <a:rPr lang="hr-HR" dirty="0"/>
              <a:t>Bivši radnik već na mirovini ostvaruje zaštitu dijela mirovine od ovrhe, pa je u odnosu na njega ispunjena svrha zaštite egzistencijalnog minimuma propisanog čl. 173. Ovršnog zakona</a:t>
            </a:r>
          </a:p>
          <a:p>
            <a:r>
              <a:rPr lang="hr-HR" dirty="0"/>
              <a:t>Informacija da bivši radnik ima otvoren zaštićeni račun, nije osnova za postupanje bivšeg poslodavca </a:t>
            </a:r>
          </a:p>
          <a:p>
            <a:r>
              <a:rPr lang="hr-HR" dirty="0"/>
              <a:t>Samo ako bi FINA  bivšem radniku izdala </a:t>
            </a:r>
            <a:r>
              <a:rPr lang="hr-HR" b="1" dirty="0"/>
              <a:t>obrazac Obavijesti </a:t>
            </a:r>
            <a:r>
              <a:rPr lang="hr-HR" dirty="0"/>
              <a:t>kojom bivšeg poslodavca upućuje zaštititi od ovrhe dio primitka koji se isplaćuje po sudskoj presudi, bivši poslodavac bi postupio po toj Obavijesti</a:t>
            </a:r>
          </a:p>
        </p:txBody>
      </p:sp>
    </p:spTree>
    <p:extLst>
      <p:ext uri="{BB962C8B-B14F-4D97-AF65-F5344CB8AC3E}">
        <p14:creationId xmlns:p14="http://schemas.microsoft.com/office/powerpoint/2010/main" val="367875083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AEB6-9A55-4EF2-9BC0-8B4AC72E0425}"/>
              </a:ext>
            </a:extLst>
          </p:cNvPr>
          <p:cNvSpPr>
            <a:spLocks noGrp="1"/>
          </p:cNvSpPr>
          <p:nvPr>
            <p:ph type="title"/>
          </p:nvPr>
        </p:nvSpPr>
        <p:spPr/>
        <p:txBody>
          <a:bodyPr>
            <a:normAutofit fontScale="90000"/>
          </a:bodyPr>
          <a:lstStyle/>
          <a:p>
            <a:pPr algn="ctr"/>
            <a:r>
              <a:rPr lang="hr-HR" dirty="0"/>
              <a:t>Isplata neto iznosa odvjetniku koji zastupa radnika</a:t>
            </a:r>
          </a:p>
        </p:txBody>
      </p:sp>
      <p:sp>
        <p:nvSpPr>
          <p:cNvPr id="3" name="Content Placeholder 2">
            <a:extLst>
              <a:ext uri="{FF2B5EF4-FFF2-40B4-BE49-F238E27FC236}">
                <a16:creationId xmlns:a16="http://schemas.microsoft.com/office/drawing/2014/main" id="{D4103AC0-0DE1-47F3-B2B1-E01B7CF2F75B}"/>
              </a:ext>
            </a:extLst>
          </p:cNvPr>
          <p:cNvSpPr>
            <a:spLocks noGrp="1"/>
          </p:cNvSpPr>
          <p:nvPr>
            <p:ph idx="1"/>
          </p:nvPr>
        </p:nvSpPr>
        <p:spPr/>
        <p:txBody>
          <a:bodyPr/>
          <a:lstStyle/>
          <a:p>
            <a:pPr marL="0" indent="0" algn="ctr">
              <a:buNone/>
            </a:pPr>
            <a:r>
              <a:rPr lang="hr-HR" sz="2000" dirty="0"/>
              <a:t>Čl. 20. st. 1. Zakona o odvjetništvu (Nar. nov., br. 9/94.-18/11.)</a:t>
            </a:r>
          </a:p>
          <a:p>
            <a:pPr marL="0" indent="0" algn="l" fontAlgn="base">
              <a:buNone/>
            </a:pPr>
            <a:r>
              <a:rPr lang="hr-HR" b="0" i="1" dirty="0">
                <a:solidFill>
                  <a:srgbClr val="000000"/>
                </a:solidFill>
                <a:effectLst/>
                <a:latin typeface="Minion Pro"/>
              </a:rPr>
              <a:t>„(1) Za troškove i dospjelu nagradu odvjetnik se može namiriti iz gotovine koju je njegova stranka položila kod njega ili </a:t>
            </a:r>
            <a:r>
              <a:rPr lang="hr-HR" b="0" i="1" u="sng" dirty="0">
                <a:solidFill>
                  <a:srgbClr val="000000"/>
                </a:solidFill>
                <a:effectLst/>
                <a:latin typeface="Minion Pro"/>
              </a:rPr>
              <a:t>koju je za nju primio ili naplatio</a:t>
            </a:r>
            <a:r>
              <a:rPr lang="hr-HR" b="0" i="1" dirty="0">
                <a:solidFill>
                  <a:srgbClr val="000000"/>
                </a:solidFill>
                <a:effectLst/>
                <a:latin typeface="Minion Pro"/>
              </a:rPr>
              <a:t>, ako između odvjetnika i stranke nije drugačije ugovoreno, ali je u tom slučaju dužan bez odgađanja obaviti obračun sa strankom.”</a:t>
            </a:r>
          </a:p>
          <a:p>
            <a:pPr marL="0" indent="0">
              <a:buNone/>
            </a:pPr>
            <a:endParaRPr lang="hr-HR" dirty="0"/>
          </a:p>
          <a:p>
            <a:r>
              <a:rPr lang="hr-HR" dirty="0"/>
              <a:t>Radnik može uputiti poslodavca da tražbinu koja je njemu dosuđena, uplati na račun njegova odvjetnika</a:t>
            </a:r>
          </a:p>
        </p:txBody>
      </p:sp>
    </p:spTree>
    <p:extLst>
      <p:ext uri="{BB962C8B-B14F-4D97-AF65-F5344CB8AC3E}">
        <p14:creationId xmlns:p14="http://schemas.microsoft.com/office/powerpoint/2010/main" val="201689644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EE6DE8A-66A2-4D58-A5AD-A03537335BFF}"/>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D01FB864-84A0-4C75-B5CB-FA025B909E97}"/>
              </a:ext>
            </a:extLst>
          </p:cNvPr>
          <p:cNvSpPr>
            <a:spLocks noGrp="1"/>
          </p:cNvSpPr>
          <p:nvPr>
            <p:ph idx="1"/>
          </p:nvPr>
        </p:nvSpPr>
        <p:spPr/>
        <p:txBody>
          <a:bodyPr/>
          <a:lstStyle/>
          <a:p>
            <a:pPr marL="0" indent="0">
              <a:buNone/>
            </a:pPr>
            <a:endParaRPr lang="hr-HR" dirty="0"/>
          </a:p>
          <a:p>
            <a:pPr marL="0" indent="0">
              <a:buNone/>
            </a:pPr>
            <a:endParaRPr lang="hr-HR" dirty="0"/>
          </a:p>
          <a:p>
            <a:pPr marL="0" indent="0">
              <a:buNone/>
            </a:pPr>
            <a:endParaRPr lang="hr-HR" dirty="0"/>
          </a:p>
          <a:p>
            <a:pPr marL="0" indent="0" algn="ctr">
              <a:buNone/>
            </a:pPr>
            <a:r>
              <a:rPr lang="hr-HR" sz="3600" i="1" u="sng" dirty="0"/>
              <a:t>Primjer: </a:t>
            </a:r>
            <a:r>
              <a:rPr lang="hr-HR" sz="3600" dirty="0"/>
              <a:t>Obračun razlike plaće po sudskoj presudi o povećanju plaće za 6%</a:t>
            </a:r>
          </a:p>
        </p:txBody>
      </p:sp>
    </p:spTree>
    <p:extLst>
      <p:ext uri="{BB962C8B-B14F-4D97-AF65-F5344CB8AC3E}">
        <p14:creationId xmlns:p14="http://schemas.microsoft.com/office/powerpoint/2010/main" val="391455742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C4046-13A1-45DE-951E-2658EF654F8E}"/>
              </a:ext>
            </a:extLst>
          </p:cNvPr>
          <p:cNvSpPr>
            <a:spLocks noGrp="1"/>
          </p:cNvSpPr>
          <p:nvPr>
            <p:ph type="title"/>
          </p:nvPr>
        </p:nvSpPr>
        <p:spPr>
          <a:xfrm>
            <a:off x="457200" y="533400"/>
            <a:ext cx="8229600" cy="1023392"/>
          </a:xfrm>
        </p:spPr>
        <p:txBody>
          <a:bodyPr>
            <a:normAutofit/>
          </a:bodyPr>
          <a:lstStyle/>
          <a:p>
            <a:pPr algn="ctr"/>
            <a:r>
              <a:rPr lang="hr-HR" dirty="0"/>
              <a:t>Podaci iz pravomoćne presude</a:t>
            </a:r>
          </a:p>
        </p:txBody>
      </p:sp>
      <p:sp>
        <p:nvSpPr>
          <p:cNvPr id="3" name="Content Placeholder 2">
            <a:extLst>
              <a:ext uri="{FF2B5EF4-FFF2-40B4-BE49-F238E27FC236}">
                <a16:creationId xmlns:a16="http://schemas.microsoft.com/office/drawing/2014/main" id="{8069A1E4-59E3-4FCA-9498-A8F50EDD9895}"/>
              </a:ext>
            </a:extLst>
          </p:cNvPr>
          <p:cNvSpPr>
            <a:spLocks noGrp="1"/>
          </p:cNvSpPr>
          <p:nvPr>
            <p:ph idx="1"/>
          </p:nvPr>
        </p:nvSpPr>
        <p:spPr>
          <a:xfrm>
            <a:off x="457200" y="1700808"/>
            <a:ext cx="8229600" cy="5157192"/>
          </a:xfrm>
        </p:spPr>
        <p:txBody>
          <a:bodyPr>
            <a:normAutofit/>
          </a:bodyPr>
          <a:lstStyle/>
          <a:p>
            <a:pPr marL="179705" algn="just">
              <a:lnSpc>
                <a:spcPct val="120000"/>
              </a:lnSpc>
              <a:spcBef>
                <a:spcPts val="0"/>
              </a:spcBef>
            </a:pPr>
            <a:r>
              <a:rPr lang="hr-HR" sz="2200" dirty="0">
                <a:latin typeface="Calibri" panose="020F0502020204030204" pitchFamily="34" charset="0"/>
                <a:ea typeface="Calibri" panose="020F0502020204030204" pitchFamily="34" charset="0"/>
                <a:cs typeface="Calibri" panose="020F0502020204030204" pitchFamily="34" charset="0"/>
              </a:rPr>
              <a:t>U</a:t>
            </a:r>
            <a:r>
              <a:rPr lang="hr-HR" sz="2200" dirty="0">
                <a:effectLst/>
                <a:latin typeface="Calibri" panose="020F0502020204030204" pitchFamily="34" charset="0"/>
                <a:ea typeface="Calibri" panose="020F0502020204030204" pitchFamily="34" charset="0"/>
                <a:cs typeface="Calibri" panose="020F0502020204030204" pitchFamily="34" charset="0"/>
              </a:rPr>
              <a:t>stanova javne službe dužna je zaposleniku isplatiti:</a:t>
            </a:r>
          </a:p>
          <a:p>
            <a:pPr marL="263525" lvl="0" indent="-263525" algn="just">
              <a:lnSpc>
                <a:spcPct val="120000"/>
              </a:lnSpc>
              <a:spcBef>
                <a:spcPts val="0"/>
              </a:spcBef>
              <a:buFont typeface="Wingdings" panose="05000000000000000000" pitchFamily="2" charset="2"/>
              <a:buChar char="Ø"/>
              <a:tabLst>
                <a:tab pos="540385" algn="l"/>
              </a:tabLst>
            </a:pPr>
            <a:r>
              <a:rPr lang="hr-HR" sz="2200" b="1" dirty="0">
                <a:effectLst/>
                <a:latin typeface="Calibri" panose="020F0502020204030204" pitchFamily="34" charset="0"/>
                <a:ea typeface="Dotum" panose="020B0600000101010101" pitchFamily="34" charset="-127"/>
                <a:cs typeface="Calibri" panose="020F0502020204030204" pitchFamily="34" charset="0"/>
              </a:rPr>
              <a:t>razliku mjesečnih plaća za 14 mjeseci </a:t>
            </a:r>
            <a:r>
              <a:rPr lang="hr-HR" sz="2200" dirty="0">
                <a:effectLst/>
                <a:latin typeface="Calibri" panose="020F0502020204030204" pitchFamily="34" charset="0"/>
                <a:ea typeface="Dotum" panose="020B0600000101010101" pitchFamily="34" charset="-127"/>
                <a:cs typeface="Calibri" panose="020F0502020204030204" pitchFamily="34" charset="0"/>
              </a:rPr>
              <a:t>koje obuhvaćaju razdoblje od plaće za prosinac 2015. koja je trebala biti isplaćena u siječnju 2016. do plaće za siječanj 2017. godine koja je trebala biti isplaćena u veljači 2017. godine, ukupno u iznosu 6.690,00 kn</a:t>
            </a:r>
          </a:p>
          <a:p>
            <a:pPr marL="263525" lvl="0" indent="-263525" algn="just">
              <a:lnSpc>
                <a:spcPct val="120000"/>
              </a:lnSpc>
              <a:spcBef>
                <a:spcPts val="0"/>
              </a:spcBef>
              <a:buFont typeface="Wingdings" panose="05000000000000000000" pitchFamily="2" charset="2"/>
              <a:buChar char="Ø"/>
              <a:tabLst>
                <a:tab pos="540385" algn="l"/>
              </a:tabLst>
            </a:pPr>
            <a:r>
              <a:rPr lang="hr-HR" sz="2200" b="1" dirty="0">
                <a:effectLst/>
                <a:latin typeface="Calibri" panose="020F0502020204030204" pitchFamily="34" charset="0"/>
                <a:ea typeface="Dotum" panose="020B0600000101010101" pitchFamily="34" charset="-127"/>
                <a:cs typeface="Calibri" panose="020F0502020204030204" pitchFamily="34" charset="0"/>
              </a:rPr>
              <a:t>zatezne kamate </a:t>
            </a:r>
            <a:r>
              <a:rPr lang="hr-HR" sz="2200" dirty="0">
                <a:effectLst/>
                <a:latin typeface="Calibri" panose="020F0502020204030204" pitchFamily="34" charset="0"/>
                <a:ea typeface="Dotum" panose="020B0600000101010101" pitchFamily="34" charset="-127"/>
                <a:cs typeface="Calibri" panose="020F0502020204030204" pitchFamily="34" charset="0"/>
              </a:rPr>
              <a:t>koje na svaki mjesečni iznos razlike plaće teku od datuma dospijeća plaća za prethodni mjesec do dana isplate (prema presudi, na razliku plaće za prosinac 2015. zatezne kamate teku od 16. siječnja 2016., na razliku plaće za siječanj 2016. zatezne kamate teku od 16. veljače 2016. itd.)</a:t>
            </a:r>
          </a:p>
          <a:p>
            <a:pPr marL="0" indent="0">
              <a:buNone/>
            </a:pPr>
            <a:endParaRPr lang="hr-HR" dirty="0"/>
          </a:p>
        </p:txBody>
      </p:sp>
    </p:spTree>
    <p:extLst>
      <p:ext uri="{BB962C8B-B14F-4D97-AF65-F5344CB8AC3E}">
        <p14:creationId xmlns:p14="http://schemas.microsoft.com/office/powerpoint/2010/main" val="148679024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66119-2450-4644-8283-E1034FEA1861}"/>
              </a:ext>
            </a:extLst>
          </p:cNvPr>
          <p:cNvSpPr>
            <a:spLocks noGrp="1"/>
          </p:cNvSpPr>
          <p:nvPr>
            <p:ph type="title"/>
          </p:nvPr>
        </p:nvSpPr>
        <p:spPr/>
        <p:txBody>
          <a:bodyPr/>
          <a:lstStyle/>
          <a:p>
            <a:r>
              <a:rPr lang="hr-HR" dirty="0"/>
              <a:t>… nastavak</a:t>
            </a:r>
          </a:p>
        </p:txBody>
      </p:sp>
      <p:sp>
        <p:nvSpPr>
          <p:cNvPr id="3" name="Content Placeholder 2">
            <a:extLst>
              <a:ext uri="{FF2B5EF4-FFF2-40B4-BE49-F238E27FC236}">
                <a16:creationId xmlns:a16="http://schemas.microsoft.com/office/drawing/2014/main" id="{5E405108-75B5-4A0A-83C6-6FDC5A8BFDEF}"/>
              </a:ext>
            </a:extLst>
          </p:cNvPr>
          <p:cNvSpPr>
            <a:spLocks noGrp="1"/>
          </p:cNvSpPr>
          <p:nvPr>
            <p:ph idx="1"/>
          </p:nvPr>
        </p:nvSpPr>
        <p:spPr>
          <a:xfrm>
            <a:off x="457200" y="2060848"/>
            <a:ext cx="8229600" cy="4416152"/>
          </a:xfrm>
        </p:spPr>
        <p:txBody>
          <a:bodyPr>
            <a:normAutofit/>
          </a:bodyPr>
          <a:lstStyle/>
          <a:p>
            <a:pPr marL="739775" lvl="0" indent="-342900">
              <a:buFont typeface="Wingdings" panose="05000000000000000000" pitchFamily="2" charset="2"/>
              <a:buChar char="Ø"/>
            </a:pPr>
            <a:r>
              <a:rPr lang="hr-HR" sz="2200" b="1" dirty="0"/>
              <a:t>parnične troškove </a:t>
            </a:r>
            <a:r>
              <a:rPr lang="hr-HR" sz="2200" dirty="0"/>
              <a:t>u iznosu 5.200,00 kn</a:t>
            </a:r>
          </a:p>
          <a:p>
            <a:pPr marL="739775" lvl="0" indent="-342900">
              <a:buFont typeface="Wingdings" panose="05000000000000000000" pitchFamily="2" charset="2"/>
              <a:buChar char="Ø"/>
            </a:pPr>
            <a:r>
              <a:rPr lang="hr-HR" sz="2200" dirty="0"/>
              <a:t> zatezne kamate na parnične troškove koje teku od datuma pravomoćnosti presude sve do isplate </a:t>
            </a:r>
          </a:p>
          <a:p>
            <a:pPr marL="271463" lvl="0" indent="-271463"/>
            <a:r>
              <a:rPr lang="hr-HR" dirty="0"/>
              <a:t>Isplata se obavlja na dana </a:t>
            </a:r>
            <a:r>
              <a:rPr lang="hr-HR" b="1" dirty="0"/>
              <a:t>1. listopada 2021. godine</a:t>
            </a:r>
            <a:r>
              <a:rPr lang="hr-HR" dirty="0"/>
              <a:t>.</a:t>
            </a:r>
          </a:p>
          <a:p>
            <a:pPr marL="271463" lvl="0" indent="-271463"/>
            <a:r>
              <a:rPr lang="hr-HR" sz="2200" dirty="0"/>
              <a:t>Na dan isplate primitka, radnik je i dalje zaposlenu istoj ustanovi.</a:t>
            </a:r>
          </a:p>
        </p:txBody>
      </p:sp>
    </p:spTree>
    <p:extLst>
      <p:ext uri="{BB962C8B-B14F-4D97-AF65-F5344CB8AC3E}">
        <p14:creationId xmlns:p14="http://schemas.microsoft.com/office/powerpoint/2010/main" val="284650255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FDA7B43-2F2B-42E4-A8F5-86B7EBC4AEBF}"/>
              </a:ext>
            </a:extLst>
          </p:cNvPr>
          <p:cNvSpPr>
            <a:spLocks noGrp="1"/>
          </p:cNvSpPr>
          <p:nvPr>
            <p:ph type="title"/>
          </p:nvPr>
        </p:nvSpPr>
        <p:spPr>
          <a:xfrm>
            <a:off x="457200" y="173169"/>
            <a:ext cx="8229600" cy="879567"/>
          </a:xfrm>
        </p:spPr>
        <p:txBody>
          <a:bodyPr>
            <a:normAutofit fontScale="90000"/>
          </a:bodyPr>
          <a:lstStyle/>
          <a:p>
            <a:pPr algn="ctr"/>
            <a:r>
              <a:rPr lang="hr-HR" dirty="0"/>
              <a:t>Podaci relevantni za obračun doprinosa za utuženo razdoblje od 2015. do 2017.</a:t>
            </a:r>
          </a:p>
        </p:txBody>
      </p:sp>
      <p:graphicFrame>
        <p:nvGraphicFramePr>
          <p:cNvPr id="4" name="Tablica 4">
            <a:extLst>
              <a:ext uri="{FF2B5EF4-FFF2-40B4-BE49-F238E27FC236}">
                <a16:creationId xmlns:a16="http://schemas.microsoft.com/office/drawing/2014/main" id="{CFC51E4A-98F4-4F2B-9B9C-78F80CAE9FF2}"/>
              </a:ext>
            </a:extLst>
          </p:cNvPr>
          <p:cNvGraphicFramePr>
            <a:graphicFrameLocks noGrp="1"/>
          </p:cNvGraphicFramePr>
          <p:nvPr>
            <p:ph idx="1"/>
            <p:extLst>
              <p:ext uri="{D42A27DB-BD31-4B8C-83A1-F6EECF244321}">
                <p14:modId xmlns:p14="http://schemas.microsoft.com/office/powerpoint/2010/main" val="1424913952"/>
              </p:ext>
            </p:extLst>
          </p:nvPr>
        </p:nvGraphicFramePr>
        <p:xfrm>
          <a:off x="457200" y="1412777"/>
          <a:ext cx="8229600" cy="5040561"/>
        </p:xfrm>
        <a:graphic>
          <a:graphicData uri="http://schemas.openxmlformats.org/drawingml/2006/table">
            <a:tbl>
              <a:tblPr firstRow="1" bandRow="1">
                <a:tableStyleId>{5940675A-B579-460E-94D1-54222C63F5DA}</a:tableStyleId>
              </a:tblPr>
              <a:tblGrid>
                <a:gridCol w="1522512">
                  <a:extLst>
                    <a:ext uri="{9D8B030D-6E8A-4147-A177-3AD203B41FA5}">
                      <a16:colId xmlns:a16="http://schemas.microsoft.com/office/drawing/2014/main" val="2726619767"/>
                    </a:ext>
                  </a:extLst>
                </a:gridCol>
                <a:gridCol w="936104">
                  <a:extLst>
                    <a:ext uri="{9D8B030D-6E8A-4147-A177-3AD203B41FA5}">
                      <a16:colId xmlns:a16="http://schemas.microsoft.com/office/drawing/2014/main" val="200111390"/>
                    </a:ext>
                  </a:extLst>
                </a:gridCol>
                <a:gridCol w="864096">
                  <a:extLst>
                    <a:ext uri="{9D8B030D-6E8A-4147-A177-3AD203B41FA5}">
                      <a16:colId xmlns:a16="http://schemas.microsoft.com/office/drawing/2014/main" val="323022945"/>
                    </a:ext>
                  </a:extLst>
                </a:gridCol>
                <a:gridCol w="792088">
                  <a:extLst>
                    <a:ext uri="{9D8B030D-6E8A-4147-A177-3AD203B41FA5}">
                      <a16:colId xmlns:a16="http://schemas.microsoft.com/office/drawing/2014/main" val="3772931702"/>
                    </a:ext>
                  </a:extLst>
                </a:gridCol>
                <a:gridCol w="720080">
                  <a:extLst>
                    <a:ext uri="{9D8B030D-6E8A-4147-A177-3AD203B41FA5}">
                      <a16:colId xmlns:a16="http://schemas.microsoft.com/office/drawing/2014/main" val="3728734611"/>
                    </a:ext>
                  </a:extLst>
                </a:gridCol>
                <a:gridCol w="936104">
                  <a:extLst>
                    <a:ext uri="{9D8B030D-6E8A-4147-A177-3AD203B41FA5}">
                      <a16:colId xmlns:a16="http://schemas.microsoft.com/office/drawing/2014/main" val="2014937647"/>
                    </a:ext>
                  </a:extLst>
                </a:gridCol>
                <a:gridCol w="864096">
                  <a:extLst>
                    <a:ext uri="{9D8B030D-6E8A-4147-A177-3AD203B41FA5}">
                      <a16:colId xmlns:a16="http://schemas.microsoft.com/office/drawing/2014/main" val="3582586461"/>
                    </a:ext>
                  </a:extLst>
                </a:gridCol>
                <a:gridCol w="720080">
                  <a:extLst>
                    <a:ext uri="{9D8B030D-6E8A-4147-A177-3AD203B41FA5}">
                      <a16:colId xmlns:a16="http://schemas.microsoft.com/office/drawing/2014/main" val="302230163"/>
                    </a:ext>
                  </a:extLst>
                </a:gridCol>
                <a:gridCol w="874440">
                  <a:extLst>
                    <a:ext uri="{9D8B030D-6E8A-4147-A177-3AD203B41FA5}">
                      <a16:colId xmlns:a16="http://schemas.microsoft.com/office/drawing/2014/main" val="466939098"/>
                    </a:ext>
                  </a:extLst>
                </a:gridCol>
              </a:tblGrid>
              <a:tr h="1351063">
                <a:tc>
                  <a:txBody>
                    <a:bodyPr/>
                    <a:lstStyle/>
                    <a:p>
                      <a:pPr algn="ctr">
                        <a:lnSpc>
                          <a:spcPct val="107000"/>
                        </a:lnSpc>
                      </a:pPr>
                      <a:r>
                        <a:rPr lang="hr-HR" sz="1800" dirty="0">
                          <a:effectLst/>
                          <a:latin typeface="+mn-lt"/>
                          <a:ea typeface="Calibri" panose="020F0502020204030204" pitchFamily="34" charset="0"/>
                          <a:cs typeface="Times New Roman" panose="02020603050405020304" pitchFamily="18" charset="0"/>
                        </a:rPr>
                        <a:t> </a:t>
                      </a:r>
                    </a:p>
                    <a:p>
                      <a:pPr algn="ctr">
                        <a:lnSpc>
                          <a:spcPct val="107000"/>
                        </a:lnSpc>
                      </a:pPr>
                      <a:r>
                        <a:rPr lang="hr-HR" sz="1800" dirty="0">
                          <a:effectLst/>
                          <a:latin typeface="+mn-lt"/>
                          <a:ea typeface="Calibri" panose="020F0502020204030204" pitchFamily="34" charset="0"/>
                          <a:cs typeface="Times New Roman" panose="02020603050405020304" pitchFamily="18" charset="0"/>
                        </a:rPr>
                        <a:t>Plaća/ naknada plaće za razdoblje</a:t>
                      </a:r>
                    </a:p>
                  </a:txBody>
                  <a:tcPr marL="68580" marR="68580" marT="0" marB="0" anchor="ctr"/>
                </a:tc>
                <a:tc gridSpan="2">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Doprinosi za mirovinsko osiguranje</a:t>
                      </a:r>
                    </a:p>
                  </a:txBody>
                  <a:tcPr marL="68580" marR="68580" marT="0" marB="0" anchor="ctr"/>
                </a:tc>
                <a:tc hMerge="1">
                  <a:txBody>
                    <a:bodyPr/>
                    <a:lstStyle/>
                    <a:p>
                      <a:endParaRPr lang="hr-HR"/>
                    </a:p>
                  </a:txBody>
                  <a:tcPr/>
                </a:tc>
                <a:tc gridSpan="2">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Doprinosi za zdravstveno</a:t>
                      </a:r>
                    </a:p>
                    <a:p>
                      <a:pPr algn="ctr">
                        <a:lnSpc>
                          <a:spcPct val="107000"/>
                        </a:lnSpc>
                      </a:pPr>
                      <a:r>
                        <a:rPr lang="hr-HR" sz="1800">
                          <a:effectLst/>
                          <a:latin typeface="+mn-lt"/>
                          <a:ea typeface="Calibri" panose="020F0502020204030204" pitchFamily="34" charset="0"/>
                          <a:cs typeface="Times New Roman" panose="02020603050405020304" pitchFamily="18" charset="0"/>
                        </a:rPr>
                        <a:t>osiguranje</a:t>
                      </a:r>
                    </a:p>
                  </a:txBody>
                  <a:tcPr marL="68580" marR="68580" marT="0" marB="0" anchor="ctr"/>
                </a:tc>
                <a:tc hMerge="1">
                  <a:txBody>
                    <a:bodyPr/>
                    <a:lstStyle/>
                    <a:p>
                      <a:endParaRPr lang="hr-HR"/>
                    </a:p>
                  </a:txBody>
                  <a:tcPr/>
                </a:tc>
                <a:tc gridSpan="2">
                  <a:txBody>
                    <a:bodyPr/>
                    <a:lstStyle/>
                    <a:p>
                      <a:pPr algn="ctr">
                        <a:lnSpc>
                          <a:spcPct val="107000"/>
                        </a:lnSpc>
                      </a:pPr>
                      <a:r>
                        <a:rPr lang="hr-HR" sz="1800" dirty="0">
                          <a:effectLst/>
                          <a:latin typeface="+mn-lt"/>
                          <a:ea typeface="Calibri" panose="020F0502020204030204" pitchFamily="34" charset="0"/>
                          <a:cs typeface="Times New Roman" panose="02020603050405020304" pitchFamily="18" charset="0"/>
                        </a:rPr>
                        <a:t>Doprinos za zapošljavanje</a:t>
                      </a:r>
                    </a:p>
                  </a:txBody>
                  <a:tcPr marL="68580" marR="68580" marT="0" marB="0" anchor="ctr"/>
                </a:tc>
                <a:tc hMerge="1">
                  <a:txBody>
                    <a:bodyPr/>
                    <a:lstStyle/>
                    <a:p>
                      <a:endParaRPr lang="hr-HR"/>
                    </a:p>
                  </a:txBody>
                  <a:tcPr/>
                </a:tc>
                <a:tc gridSpan="2">
                  <a:txBody>
                    <a:bodyPr/>
                    <a:lstStyle/>
                    <a:p>
                      <a:pPr algn="ctr">
                        <a:lnSpc>
                          <a:spcPct val="107000"/>
                        </a:lnSpc>
                      </a:pPr>
                      <a:r>
                        <a:rPr lang="hr-HR" sz="1800" dirty="0">
                          <a:effectLst/>
                          <a:latin typeface="+mn-lt"/>
                          <a:ea typeface="Calibri" panose="020F0502020204030204" pitchFamily="34" charset="0"/>
                          <a:cs typeface="Times New Roman" panose="02020603050405020304" pitchFamily="18" charset="0"/>
                        </a:rPr>
                        <a:t>Zbrojna stopa doprinosa</a:t>
                      </a:r>
                    </a:p>
                  </a:txBody>
                  <a:tcPr marL="68580" marR="68580" marT="0" marB="0" anchor="ctr"/>
                </a:tc>
                <a:tc hMerge="1">
                  <a:txBody>
                    <a:bodyPr/>
                    <a:lstStyle/>
                    <a:p>
                      <a:endParaRPr lang="hr-HR"/>
                    </a:p>
                  </a:txBody>
                  <a:tcPr/>
                </a:tc>
                <a:extLst>
                  <a:ext uri="{0D108BD9-81ED-4DB2-BD59-A6C34878D82A}">
                    <a16:rowId xmlns:a16="http://schemas.microsoft.com/office/drawing/2014/main" val="3273229245"/>
                  </a:ext>
                </a:extLst>
              </a:tr>
              <a:tr h="748707">
                <a:tc>
                  <a:txBody>
                    <a:bodyPr/>
                    <a:lstStyle/>
                    <a:p>
                      <a:pPr>
                        <a:lnSpc>
                          <a:spcPct val="107000"/>
                        </a:lnSpc>
                      </a:pPr>
                      <a:r>
                        <a:rPr lang="hr-HR" sz="180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pPr algn="ctr">
                        <a:lnSpc>
                          <a:spcPct val="107000"/>
                        </a:lnSpc>
                      </a:pPr>
                      <a:r>
                        <a:rPr lang="hr-HR" sz="1800" b="0" kern="0">
                          <a:effectLst/>
                          <a:latin typeface="+mn-lt"/>
                          <a:ea typeface="Times New Roman" panose="02020603050405020304" pitchFamily="18" charset="0"/>
                          <a:cs typeface="Times New Roman" panose="02020603050405020304" pitchFamily="18" charset="0"/>
                        </a:rPr>
                        <a:t>iz plaće</a:t>
                      </a:r>
                      <a:endParaRPr lang="hr-HR" sz="1800" b="1" kern="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na plaću</a:t>
                      </a:r>
                    </a:p>
                  </a:txBody>
                  <a:tcPr marL="68580" marR="68580" marT="0" marB="0"/>
                </a:tc>
                <a:tc>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iz plaće</a:t>
                      </a:r>
                    </a:p>
                  </a:txBody>
                  <a:tcPr marL="68580" marR="68580" marT="0" marB="0"/>
                </a:tc>
                <a:tc>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na plaću</a:t>
                      </a:r>
                    </a:p>
                  </a:txBody>
                  <a:tcPr marL="68580" marR="68580" marT="0" marB="0"/>
                </a:tc>
                <a:tc>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iz plaće</a:t>
                      </a:r>
                    </a:p>
                  </a:txBody>
                  <a:tcPr marL="68580" marR="68580" marT="0" marB="0"/>
                </a:tc>
                <a:tc>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na plaću</a:t>
                      </a:r>
                    </a:p>
                  </a:txBody>
                  <a:tcPr marL="68580" marR="68580" marT="0" marB="0"/>
                </a:tc>
                <a:tc>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iz plaće</a:t>
                      </a:r>
                    </a:p>
                  </a:txBody>
                  <a:tcPr marL="68580" marR="68580" marT="0" marB="0"/>
                </a:tc>
                <a:tc>
                  <a:txBody>
                    <a:bodyPr/>
                    <a:lstStyle/>
                    <a:p>
                      <a:pPr algn="ctr">
                        <a:lnSpc>
                          <a:spcPct val="107000"/>
                        </a:lnSpc>
                      </a:pPr>
                      <a:r>
                        <a:rPr lang="hr-HR" sz="1800">
                          <a:effectLst/>
                          <a:latin typeface="+mn-lt"/>
                          <a:ea typeface="Calibri" panose="020F0502020204030204" pitchFamily="34" charset="0"/>
                          <a:cs typeface="Times New Roman" panose="02020603050405020304" pitchFamily="18" charset="0"/>
                        </a:rPr>
                        <a:t>na plaću</a:t>
                      </a:r>
                    </a:p>
                  </a:txBody>
                  <a:tcPr marL="68580" marR="68580" marT="0" marB="0"/>
                </a:tc>
                <a:extLst>
                  <a:ext uri="{0D108BD9-81ED-4DB2-BD59-A6C34878D82A}">
                    <a16:rowId xmlns:a16="http://schemas.microsoft.com/office/drawing/2014/main" val="203836008"/>
                  </a:ext>
                </a:extLst>
              </a:tr>
              <a:tr h="1426054">
                <a:tc>
                  <a:txBody>
                    <a:bodyPr/>
                    <a:lstStyle/>
                    <a:p>
                      <a:pPr algn="ctr">
                        <a:lnSpc>
                          <a:spcPct val="107000"/>
                        </a:lnSpc>
                      </a:pPr>
                      <a:r>
                        <a:rPr lang="hr-HR" sz="1800" b="1" dirty="0">
                          <a:effectLst/>
                          <a:latin typeface="+mn-lt"/>
                          <a:ea typeface="Calibri" panose="020F0502020204030204" pitchFamily="34" charset="0"/>
                          <a:cs typeface="Times New Roman" panose="02020603050405020304" pitchFamily="18" charset="0"/>
                        </a:rPr>
                        <a:t>2015.</a:t>
                      </a:r>
                    </a:p>
                    <a:p>
                      <a:pPr algn="ctr">
                        <a:lnSpc>
                          <a:spcPct val="107000"/>
                        </a:lnSpc>
                      </a:pPr>
                      <a:r>
                        <a:rPr lang="hr-HR" sz="1800" b="1" dirty="0">
                          <a:effectLst/>
                          <a:latin typeface="+mn-lt"/>
                          <a:ea typeface="Calibri" panose="020F0502020204030204" pitchFamily="34" charset="0"/>
                          <a:cs typeface="Times New Roman" panose="02020603050405020304" pitchFamily="18" charset="0"/>
                        </a:rPr>
                        <a:t>2016.</a:t>
                      </a:r>
                    </a:p>
                    <a:p>
                      <a:pPr algn="ctr">
                        <a:lnSpc>
                          <a:spcPct val="107000"/>
                        </a:lnSpc>
                      </a:pPr>
                      <a:r>
                        <a:rPr lang="hr-HR" sz="1800" b="1" dirty="0">
                          <a:effectLst/>
                          <a:latin typeface="+mn-lt"/>
                          <a:ea typeface="Calibri" panose="020F0502020204030204" pitchFamily="34" charset="0"/>
                          <a:cs typeface="Times New Roman" panose="02020603050405020304" pitchFamily="18" charset="0"/>
                        </a:rPr>
                        <a:t>2017.</a:t>
                      </a:r>
                    </a:p>
                  </a:txBody>
                  <a:tcPr marL="68580" marR="68580" marT="0" marB="0" anchor="ctr"/>
                </a:tc>
                <a:tc>
                  <a:txBody>
                    <a:bodyPr/>
                    <a:lstStyle/>
                    <a:p>
                      <a:pPr algn="ctr">
                        <a:lnSpc>
                          <a:spcPct val="107000"/>
                        </a:lnSpc>
                      </a:pPr>
                      <a:r>
                        <a:rPr lang="hr-HR" sz="1800" b="1">
                          <a:effectLst/>
                          <a:latin typeface="+mn-lt"/>
                          <a:ea typeface="Calibri" panose="020F0502020204030204" pitchFamily="34" charset="0"/>
                          <a:cs typeface="Times New Roman" panose="02020603050405020304" pitchFamily="18" charset="0"/>
                        </a:rPr>
                        <a:t>20,0%</a:t>
                      </a:r>
                    </a:p>
                    <a:p>
                      <a:pPr algn="ctr">
                        <a:lnSpc>
                          <a:spcPct val="107000"/>
                        </a:lnSpc>
                      </a:pPr>
                      <a:r>
                        <a:rPr lang="hr-HR" sz="1800" b="1">
                          <a:effectLst/>
                          <a:latin typeface="+mn-lt"/>
                          <a:ea typeface="Calibri" panose="020F0502020204030204" pitchFamily="34" charset="0"/>
                          <a:cs typeface="Times New Roman" panose="02020603050405020304" pitchFamily="18" charset="0"/>
                        </a:rPr>
                        <a:t>ili</a:t>
                      </a:r>
                    </a:p>
                    <a:p>
                      <a:pPr algn="ctr">
                        <a:lnSpc>
                          <a:spcPct val="107000"/>
                        </a:lnSpc>
                      </a:pPr>
                      <a:r>
                        <a:rPr lang="hr-HR" sz="1800" b="1">
                          <a:effectLst/>
                          <a:latin typeface="+mn-lt"/>
                          <a:ea typeface="Calibri" panose="020F0502020204030204" pitchFamily="34" charset="0"/>
                          <a:cs typeface="Times New Roman" panose="02020603050405020304" pitchFamily="18" charset="0"/>
                        </a:rPr>
                        <a:t>15% + 5%</a:t>
                      </a:r>
                    </a:p>
                  </a:txBody>
                  <a:tcPr marL="68580" marR="68580" marT="0" marB="0" anchor="ctr"/>
                </a:tc>
                <a:tc>
                  <a:txBody>
                    <a:bodyPr/>
                    <a:lstStyle/>
                    <a:p>
                      <a:pPr algn="ctr">
                        <a:lnSpc>
                          <a:spcPct val="107000"/>
                        </a:lnSpc>
                      </a:pPr>
                      <a:r>
                        <a:rPr lang="hr-HR" sz="1800" b="1">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algn="ctr">
                        <a:lnSpc>
                          <a:spcPct val="107000"/>
                        </a:lnSpc>
                      </a:pPr>
                      <a:r>
                        <a:rPr lang="hr-HR" sz="1800" b="1">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algn="ctr">
                        <a:lnSpc>
                          <a:spcPct val="107000"/>
                        </a:lnSpc>
                      </a:pPr>
                      <a:r>
                        <a:rPr lang="hr-HR" sz="1800" b="1" dirty="0">
                          <a:effectLst/>
                          <a:latin typeface="+mn-lt"/>
                          <a:ea typeface="Calibri" panose="020F0502020204030204" pitchFamily="34" charset="0"/>
                          <a:cs typeface="Times New Roman" panose="02020603050405020304" pitchFamily="18" charset="0"/>
                        </a:rPr>
                        <a:t>15,0% + 0,5%</a:t>
                      </a:r>
                    </a:p>
                  </a:txBody>
                  <a:tcPr marL="68580" marR="68580" marT="0" marB="0" anchor="ctr"/>
                </a:tc>
                <a:tc>
                  <a:txBody>
                    <a:bodyPr/>
                    <a:lstStyle/>
                    <a:p>
                      <a:pPr algn="ctr">
                        <a:lnSpc>
                          <a:spcPct val="107000"/>
                        </a:lnSpc>
                      </a:pPr>
                      <a:r>
                        <a:rPr lang="hr-HR" sz="1800" b="1">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algn="ctr">
                        <a:lnSpc>
                          <a:spcPct val="107000"/>
                        </a:lnSpc>
                      </a:pPr>
                      <a:r>
                        <a:rPr lang="hr-HR" sz="1800" b="1">
                          <a:effectLst/>
                          <a:latin typeface="+mn-lt"/>
                          <a:ea typeface="Calibri" panose="020F0502020204030204" pitchFamily="34" charset="0"/>
                          <a:cs typeface="Times New Roman" panose="02020603050405020304" pitchFamily="18" charset="0"/>
                        </a:rPr>
                        <a:t>1,7%</a:t>
                      </a:r>
                    </a:p>
                  </a:txBody>
                  <a:tcPr marL="68580" marR="68580" marT="0" marB="0" anchor="ctr"/>
                </a:tc>
                <a:tc>
                  <a:txBody>
                    <a:bodyPr/>
                    <a:lstStyle/>
                    <a:p>
                      <a:pPr algn="ctr">
                        <a:lnSpc>
                          <a:spcPct val="107000"/>
                        </a:lnSpc>
                      </a:pPr>
                      <a:r>
                        <a:rPr lang="hr-HR" sz="1800" b="1">
                          <a:effectLst/>
                          <a:latin typeface="+mn-lt"/>
                          <a:ea typeface="Calibri" panose="020F0502020204030204" pitchFamily="34" charset="0"/>
                          <a:cs typeface="Times New Roman" panose="02020603050405020304" pitchFamily="18" charset="0"/>
                        </a:rPr>
                        <a:t>20,0%</a:t>
                      </a:r>
                    </a:p>
                  </a:txBody>
                  <a:tcPr marL="68580" marR="68580" marT="0" marB="0" anchor="ctr"/>
                </a:tc>
                <a:tc>
                  <a:txBody>
                    <a:bodyPr/>
                    <a:lstStyle/>
                    <a:p>
                      <a:pPr algn="ctr">
                        <a:lnSpc>
                          <a:spcPct val="107000"/>
                        </a:lnSpc>
                      </a:pPr>
                      <a:r>
                        <a:rPr lang="hr-HR" sz="1800" b="1" dirty="0">
                          <a:effectLst/>
                          <a:latin typeface="+mn-lt"/>
                          <a:ea typeface="Calibri" panose="020F0502020204030204" pitchFamily="34" charset="0"/>
                          <a:cs typeface="Times New Roman" panose="02020603050405020304" pitchFamily="18" charset="0"/>
                        </a:rPr>
                        <a:t>17,2%</a:t>
                      </a:r>
                    </a:p>
                  </a:txBody>
                  <a:tcPr marL="68580" marR="68580" marT="0" marB="0" anchor="ctr"/>
                </a:tc>
                <a:extLst>
                  <a:ext uri="{0D108BD9-81ED-4DB2-BD59-A6C34878D82A}">
                    <a16:rowId xmlns:a16="http://schemas.microsoft.com/office/drawing/2014/main" val="2571242004"/>
                  </a:ext>
                </a:extLst>
              </a:tr>
              <a:tr h="1514737">
                <a:tc gridSpan="9">
                  <a:txBody>
                    <a:bodyPr/>
                    <a:lstStyle/>
                    <a:p>
                      <a:pPr algn="l">
                        <a:lnSpc>
                          <a:spcPct val="107000"/>
                        </a:lnSpc>
                      </a:pPr>
                      <a:r>
                        <a:rPr lang="hr-HR" sz="1800" b="1" dirty="0">
                          <a:effectLst/>
                          <a:latin typeface="+mn-lt"/>
                          <a:ea typeface="Calibri" panose="020F0502020204030204" pitchFamily="34" charset="0"/>
                          <a:cs typeface="Times New Roman" panose="02020603050405020304" pitchFamily="18" charset="0"/>
                        </a:rPr>
                        <a:t>Dodatni podaci:</a:t>
                      </a:r>
                    </a:p>
                    <a:p>
                      <a:pPr marL="285750" indent="-285750" algn="l">
                        <a:lnSpc>
                          <a:spcPct val="107000"/>
                        </a:lnSpc>
                        <a:buFontTx/>
                        <a:buChar char="-"/>
                      </a:pPr>
                      <a:r>
                        <a:rPr lang="hr-HR" sz="1800" b="0" dirty="0">
                          <a:effectLst/>
                          <a:latin typeface="+mn-lt"/>
                          <a:ea typeface="Calibri" panose="020F0502020204030204" pitchFamily="34" charset="0"/>
                          <a:cs typeface="Times New Roman" panose="02020603050405020304" pitchFamily="18" charset="0"/>
                        </a:rPr>
                        <a:t>U utuženom razdoblju 2015. do 2017. poslodavac nije za radnika koristio oslobođenje od obveze doprinosa</a:t>
                      </a:r>
                    </a:p>
                    <a:p>
                      <a:pPr marL="285750" indent="-285750" algn="l">
                        <a:lnSpc>
                          <a:spcPct val="107000"/>
                        </a:lnSpc>
                        <a:buFontTx/>
                        <a:buChar char="-"/>
                      </a:pPr>
                      <a:r>
                        <a:rPr lang="hr-HR" sz="1800" b="0" dirty="0">
                          <a:effectLst/>
                          <a:latin typeface="+mn-lt"/>
                          <a:ea typeface="Calibri" panose="020F0502020204030204" pitchFamily="34" charset="0"/>
                          <a:cs typeface="Times New Roman" panose="02020603050405020304" pitchFamily="18" charset="0"/>
                        </a:rPr>
                        <a:t>U međuvremenu, raniku nije zatvoren račun u II. stupu (i dalje je osiguran u II. stupu)</a:t>
                      </a:r>
                    </a:p>
                  </a:txBody>
                  <a:tcPr marL="68580" marR="68580" marT="0" marB="0"/>
                </a:tc>
                <a:tc hMerge="1">
                  <a:txBody>
                    <a:bodyPr/>
                    <a:lstStyle/>
                    <a:p>
                      <a:pPr algn="ctr">
                        <a:lnSpc>
                          <a:spcPct val="107000"/>
                        </a:lnSpc>
                      </a:pPr>
                      <a:endParaRPr lang="hr-HR" sz="1800" b="1">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pPr>
                      <a:endParaRPr lang="hr-HR" sz="1800" b="1">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pPr>
                      <a:endParaRPr lang="hr-HR" sz="1800" b="1">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pPr>
                      <a:endParaRPr lang="hr-HR" sz="1800" b="1" dirty="0">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pPr>
                      <a:endParaRPr lang="hr-HR" sz="1800" b="1">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pPr>
                      <a:endParaRPr lang="hr-HR" sz="1800" b="1">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pPr>
                      <a:endParaRPr lang="hr-HR" sz="1800" b="1">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pPr>
                      <a:endParaRPr lang="hr-HR" sz="1800" b="1"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58912111"/>
                  </a:ext>
                </a:extLst>
              </a:tr>
            </a:tbl>
          </a:graphicData>
        </a:graphic>
      </p:graphicFrame>
    </p:spTree>
    <p:extLst>
      <p:ext uri="{BB962C8B-B14F-4D97-AF65-F5344CB8AC3E}">
        <p14:creationId xmlns:p14="http://schemas.microsoft.com/office/powerpoint/2010/main" val="74951607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2395911-68FF-4EF1-89B9-177BCF6A5856}"/>
              </a:ext>
            </a:extLst>
          </p:cNvPr>
          <p:cNvSpPr>
            <a:spLocks noGrp="1"/>
          </p:cNvSpPr>
          <p:nvPr>
            <p:ph type="title"/>
          </p:nvPr>
        </p:nvSpPr>
        <p:spPr/>
        <p:txBody>
          <a:bodyPr>
            <a:normAutofit fontScale="90000"/>
          </a:bodyPr>
          <a:lstStyle/>
          <a:p>
            <a:pPr algn="ctr"/>
            <a:r>
              <a:rPr lang="hr-HR" dirty="0"/>
              <a:t>Koje podatke treba pribaviti od Porezne uprave</a:t>
            </a:r>
          </a:p>
        </p:txBody>
      </p:sp>
      <p:sp>
        <p:nvSpPr>
          <p:cNvPr id="3" name="Rezervirano mjesto sadržaja 2">
            <a:extLst>
              <a:ext uri="{FF2B5EF4-FFF2-40B4-BE49-F238E27FC236}">
                <a16:creationId xmlns:a16="http://schemas.microsoft.com/office/drawing/2014/main" id="{0F7B8E3A-B730-478F-931C-3B3BA0B1DE0D}"/>
              </a:ext>
            </a:extLst>
          </p:cNvPr>
          <p:cNvSpPr>
            <a:spLocks noGrp="1"/>
          </p:cNvSpPr>
          <p:nvPr>
            <p:ph idx="1"/>
          </p:nvPr>
        </p:nvSpPr>
        <p:spPr/>
        <p:txBody>
          <a:bodyPr>
            <a:normAutofit/>
          </a:bodyPr>
          <a:lstStyle/>
          <a:p>
            <a:r>
              <a:rPr lang="hr-HR" dirty="0">
                <a:effectLst/>
                <a:latin typeface="Calibri" panose="020F0502020204030204" pitchFamily="34" charset="0"/>
                <a:ea typeface="Calibri" panose="020F0502020204030204" pitchFamily="34" charset="0"/>
                <a:cs typeface="Calibri" panose="020F0502020204030204" pitchFamily="34" charset="0"/>
              </a:rPr>
              <a:t>podatke o iskorištenom osobnom odbitku u prethodnim poreznim razdobljima, i to:</a:t>
            </a:r>
          </a:p>
          <a:p>
            <a:pPr marL="630238" indent="-274638">
              <a:buFontTx/>
              <a:buChar char="-"/>
            </a:pPr>
            <a:r>
              <a:rPr lang="hr-HR" dirty="0">
                <a:latin typeface="Calibri" panose="020F0502020204030204" pitchFamily="34" charset="0"/>
                <a:ea typeface="Calibri" panose="020F0502020204030204" pitchFamily="34" charset="0"/>
                <a:cs typeface="Calibri" panose="020F0502020204030204" pitchFamily="34" charset="0"/>
              </a:rPr>
              <a:t>za 2016. i</a:t>
            </a:r>
          </a:p>
          <a:p>
            <a:pPr marL="630238" indent="-274638">
              <a:buFontTx/>
              <a:buChar char="-"/>
            </a:pPr>
            <a:r>
              <a:rPr lang="hr-HR" dirty="0">
                <a:latin typeface="Calibri" panose="020F0502020204030204" pitchFamily="34" charset="0"/>
                <a:ea typeface="Calibri" panose="020F0502020204030204" pitchFamily="34" charset="0"/>
                <a:cs typeface="Calibri" panose="020F0502020204030204" pitchFamily="34" charset="0"/>
              </a:rPr>
              <a:t>z</a:t>
            </a:r>
            <a:r>
              <a:rPr lang="hr-HR" dirty="0">
                <a:effectLst/>
                <a:latin typeface="Calibri" panose="020F0502020204030204" pitchFamily="34" charset="0"/>
                <a:ea typeface="Calibri" panose="020F0502020204030204" pitchFamily="34" charset="0"/>
                <a:cs typeface="Calibri" panose="020F0502020204030204" pitchFamily="34" charset="0"/>
              </a:rPr>
              <a:t>a 2017. godinu</a:t>
            </a:r>
          </a:p>
          <a:p>
            <a:r>
              <a:rPr lang="hr-HR" dirty="0">
                <a:latin typeface="Calibri" panose="020F0502020204030204" pitchFamily="34" charset="0"/>
                <a:ea typeface="Calibri" panose="020F0502020204030204" pitchFamily="34" charset="0"/>
                <a:cs typeface="Calibri" panose="020F0502020204030204" pitchFamily="34" charset="0"/>
              </a:rPr>
              <a:t>podatke</a:t>
            </a:r>
            <a:r>
              <a:rPr lang="hr-HR" dirty="0">
                <a:effectLst/>
                <a:latin typeface="Calibri" panose="020F0502020204030204" pitchFamily="34" charset="0"/>
                <a:ea typeface="Calibri" panose="020F0502020204030204" pitchFamily="34" charset="0"/>
                <a:cs typeface="Calibri" panose="020F0502020204030204" pitchFamily="34" charset="0"/>
              </a:rPr>
              <a:t> iskorištenoj poreznoj tarifi za primjenu poreznih stopa koje su bile na snazi:</a:t>
            </a:r>
          </a:p>
          <a:p>
            <a:pPr marL="630238" indent="-274638">
              <a:buFontTx/>
              <a:buChar char="-"/>
            </a:pPr>
            <a:r>
              <a:rPr lang="hr-HR" dirty="0">
                <a:latin typeface="Calibri" panose="020F0502020204030204" pitchFamily="34" charset="0"/>
                <a:cs typeface="Calibri" panose="020F0502020204030204" pitchFamily="34" charset="0"/>
              </a:rPr>
              <a:t>u 2016. i </a:t>
            </a:r>
          </a:p>
          <a:p>
            <a:pPr marL="630238" indent="-274638">
              <a:buFontTx/>
              <a:buChar char="-"/>
            </a:pPr>
            <a:r>
              <a:rPr lang="hr-HR" dirty="0">
                <a:latin typeface="Calibri" panose="020F0502020204030204" pitchFamily="34" charset="0"/>
                <a:cs typeface="Calibri" panose="020F0502020204030204" pitchFamily="34" charset="0"/>
              </a:rPr>
              <a:t>u 2017. godini</a:t>
            </a:r>
          </a:p>
        </p:txBody>
      </p:sp>
    </p:spTree>
    <p:extLst>
      <p:ext uri="{BB962C8B-B14F-4D97-AF65-F5344CB8AC3E}">
        <p14:creationId xmlns:p14="http://schemas.microsoft.com/office/powerpoint/2010/main" val="15068777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55F5B1A-537C-41F0-B6B6-92EC924A5E1E}"/>
              </a:ext>
            </a:extLst>
          </p:cNvPr>
          <p:cNvSpPr>
            <a:spLocks noGrp="1"/>
          </p:cNvSpPr>
          <p:nvPr>
            <p:ph type="title"/>
          </p:nvPr>
        </p:nvSpPr>
        <p:spPr>
          <a:xfrm>
            <a:off x="457200" y="116632"/>
            <a:ext cx="8229600" cy="1440160"/>
          </a:xfrm>
        </p:spPr>
        <p:txBody>
          <a:bodyPr>
            <a:normAutofit fontScale="90000"/>
          </a:bodyPr>
          <a:lstStyle/>
          <a:p>
            <a:pPr algn="ctr"/>
            <a:r>
              <a:rPr lang="hr-HR" dirty="0"/>
              <a:t>Podaci relevantni za obračun poreza na dohodak – porezna tarifa u 2016. i 2017. g.</a:t>
            </a:r>
          </a:p>
        </p:txBody>
      </p:sp>
      <p:graphicFrame>
        <p:nvGraphicFramePr>
          <p:cNvPr id="4" name="Tablica 4">
            <a:extLst>
              <a:ext uri="{FF2B5EF4-FFF2-40B4-BE49-F238E27FC236}">
                <a16:creationId xmlns:a16="http://schemas.microsoft.com/office/drawing/2014/main" id="{2CEA64E1-7482-4B19-B5F2-279DD7DF6B12}"/>
              </a:ext>
            </a:extLst>
          </p:cNvPr>
          <p:cNvGraphicFramePr>
            <a:graphicFrameLocks noGrp="1"/>
          </p:cNvGraphicFramePr>
          <p:nvPr>
            <p:ph idx="1"/>
            <p:extLst>
              <p:ext uri="{D42A27DB-BD31-4B8C-83A1-F6EECF244321}">
                <p14:modId xmlns:p14="http://schemas.microsoft.com/office/powerpoint/2010/main" val="1086845686"/>
              </p:ext>
            </p:extLst>
          </p:nvPr>
        </p:nvGraphicFramePr>
        <p:xfrm>
          <a:off x="323528" y="1844825"/>
          <a:ext cx="8712968" cy="4608512"/>
        </p:xfrm>
        <a:graphic>
          <a:graphicData uri="http://schemas.openxmlformats.org/drawingml/2006/table">
            <a:tbl>
              <a:tblPr firstRow="1" bandRow="1">
                <a:tableStyleId>{5940675A-B579-460E-94D1-54222C63F5DA}</a:tableStyleId>
              </a:tblPr>
              <a:tblGrid>
                <a:gridCol w="1692494">
                  <a:extLst>
                    <a:ext uri="{9D8B030D-6E8A-4147-A177-3AD203B41FA5}">
                      <a16:colId xmlns:a16="http://schemas.microsoft.com/office/drawing/2014/main" val="3055040982"/>
                    </a:ext>
                  </a:extLst>
                </a:gridCol>
                <a:gridCol w="2047638">
                  <a:extLst>
                    <a:ext uri="{9D8B030D-6E8A-4147-A177-3AD203B41FA5}">
                      <a16:colId xmlns:a16="http://schemas.microsoft.com/office/drawing/2014/main" val="2936457896"/>
                    </a:ext>
                  </a:extLst>
                </a:gridCol>
                <a:gridCol w="4972836">
                  <a:extLst>
                    <a:ext uri="{9D8B030D-6E8A-4147-A177-3AD203B41FA5}">
                      <a16:colId xmlns:a16="http://schemas.microsoft.com/office/drawing/2014/main" val="2203259023"/>
                    </a:ext>
                  </a:extLst>
                </a:gridCol>
              </a:tblGrid>
              <a:tr h="1143586">
                <a:tc>
                  <a:txBody>
                    <a:bodyPr/>
                    <a:lstStyle/>
                    <a:p>
                      <a:pPr marL="179705"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Godina</a:t>
                      </a:r>
                    </a:p>
                    <a:p>
                      <a:pPr marL="179705"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(porezno razdoblje)</a:t>
                      </a:r>
                    </a:p>
                  </a:txBody>
                  <a:tcPr marL="68580" marR="68580" marT="0" marB="0" anchor="ctr"/>
                </a:tc>
                <a:tc>
                  <a:txBody>
                    <a:bodyPr/>
                    <a:lstStyle/>
                    <a:p>
                      <a:pPr marL="19050" indent="-19050"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Godišnji osnovni osobni odbitak</a:t>
                      </a:r>
                    </a:p>
                  </a:txBody>
                  <a:tcPr marL="68580" marR="68580" marT="0" marB="0" anchor="ctr"/>
                </a:tc>
                <a:tc>
                  <a:txBody>
                    <a:bodyPr/>
                    <a:lstStyle/>
                    <a:p>
                      <a:pPr marL="179705"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Godišnja porezna tarifa; </a:t>
                      </a:r>
                    </a:p>
                    <a:p>
                      <a:pPr marL="179705"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na godišnju poreznu osnovicu</a:t>
                      </a:r>
                    </a:p>
                  </a:txBody>
                  <a:tcPr marL="68580" marR="68580" marT="0" marB="0" anchor="ctr"/>
                </a:tc>
                <a:extLst>
                  <a:ext uri="{0D108BD9-81ED-4DB2-BD59-A6C34878D82A}">
                    <a16:rowId xmlns:a16="http://schemas.microsoft.com/office/drawing/2014/main" val="2592169750"/>
                  </a:ext>
                </a:extLst>
              </a:tr>
              <a:tr h="1143586">
                <a:tc>
                  <a:txBody>
                    <a:bodyPr/>
                    <a:lstStyle/>
                    <a:p>
                      <a:pPr marL="0" indent="0"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2016.</a:t>
                      </a:r>
                    </a:p>
                  </a:txBody>
                  <a:tcPr marL="68580" marR="68580" marT="0" marB="0" anchor="ctr"/>
                </a:tc>
                <a:tc>
                  <a:txBody>
                    <a:bodyPr/>
                    <a:lstStyle/>
                    <a:p>
                      <a:pPr marL="179705" algn="ctr">
                        <a:lnSpc>
                          <a:spcPct val="100000"/>
                        </a:lnSpc>
                        <a:spcAft>
                          <a:spcPts val="0"/>
                        </a:spcAft>
                      </a:pPr>
                      <a:r>
                        <a:rPr lang="hr-HR" sz="2400">
                          <a:effectLst/>
                          <a:latin typeface="Calibri" panose="020F0502020204030204" pitchFamily="34" charset="0"/>
                          <a:ea typeface="Calibri" panose="020F0502020204030204" pitchFamily="34" charset="0"/>
                          <a:cs typeface="Calibri" panose="020F0502020204030204" pitchFamily="34" charset="0"/>
                        </a:rPr>
                        <a:t>31.200,00</a:t>
                      </a:r>
                    </a:p>
                  </a:txBody>
                  <a:tcPr marL="68580" marR="68580" marT="0" marB="0" anchor="ctr"/>
                </a:tc>
                <a:tc>
                  <a:txBody>
                    <a:bodyPr/>
                    <a:lstStyle/>
                    <a:p>
                      <a:pPr marL="179705" algn="l">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12% do 26.400,00</a:t>
                      </a:r>
                    </a:p>
                    <a:p>
                      <a:pPr marL="179705" algn="l">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25% iznad 26.400,00 do 158.400,00</a:t>
                      </a:r>
                    </a:p>
                    <a:p>
                      <a:pPr marL="179705" algn="l">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40% iznad 158.400,00</a:t>
                      </a:r>
                    </a:p>
                  </a:txBody>
                  <a:tcPr marL="68580" marR="68580" marT="0" marB="0" anchor="ctr"/>
                </a:tc>
                <a:extLst>
                  <a:ext uri="{0D108BD9-81ED-4DB2-BD59-A6C34878D82A}">
                    <a16:rowId xmlns:a16="http://schemas.microsoft.com/office/drawing/2014/main" val="3130369295"/>
                  </a:ext>
                </a:extLst>
              </a:tr>
              <a:tr h="1082455">
                <a:tc>
                  <a:txBody>
                    <a:bodyPr/>
                    <a:lstStyle/>
                    <a:p>
                      <a:pPr marL="0" indent="0"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2017.</a:t>
                      </a:r>
                    </a:p>
                    <a:p>
                      <a:pPr marL="179705" algn="ctr">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tc>
                <a:tc>
                  <a:txBody>
                    <a:bodyPr/>
                    <a:lstStyle/>
                    <a:p>
                      <a:pPr marL="179705" algn="ctr">
                        <a:lnSpc>
                          <a:spcPct val="100000"/>
                        </a:lnSpc>
                        <a:spcAft>
                          <a:spcPts val="0"/>
                        </a:spcAft>
                      </a:pPr>
                      <a:r>
                        <a:rPr lang="hr-HR" sz="2400">
                          <a:effectLst/>
                          <a:latin typeface="Calibri" panose="020F0502020204030204" pitchFamily="34" charset="0"/>
                          <a:ea typeface="Calibri" panose="020F0502020204030204" pitchFamily="34" charset="0"/>
                          <a:cs typeface="Calibri" panose="020F0502020204030204" pitchFamily="34" charset="0"/>
                        </a:rPr>
                        <a:t>45.600,00</a:t>
                      </a:r>
                    </a:p>
                  </a:txBody>
                  <a:tcPr marL="68580" marR="68580" marT="0" marB="0" anchor="ctr"/>
                </a:tc>
                <a:tc>
                  <a:txBody>
                    <a:bodyPr/>
                    <a:lstStyle/>
                    <a:p>
                      <a:pPr marL="179705" algn="l">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24% do 210.000,00</a:t>
                      </a:r>
                    </a:p>
                    <a:p>
                      <a:pPr marL="179705" algn="l">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36% iznad 210.000,00</a:t>
                      </a:r>
                    </a:p>
                  </a:txBody>
                  <a:tcPr marL="68580" marR="68580" marT="0" marB="0" anchor="ctr"/>
                </a:tc>
                <a:extLst>
                  <a:ext uri="{0D108BD9-81ED-4DB2-BD59-A6C34878D82A}">
                    <a16:rowId xmlns:a16="http://schemas.microsoft.com/office/drawing/2014/main" val="2207904288"/>
                  </a:ext>
                </a:extLst>
              </a:tr>
              <a:tr h="1238885">
                <a:tc gridSpan="3">
                  <a:txBody>
                    <a:bodyPr/>
                    <a:lstStyle/>
                    <a:p>
                      <a:pPr marL="179705" algn="l">
                        <a:lnSpc>
                          <a:spcPct val="100000"/>
                        </a:lnSpc>
                        <a:spcAft>
                          <a:spcPts val="0"/>
                        </a:spcAft>
                      </a:pPr>
                      <a:r>
                        <a:rPr lang="hr-HR" sz="2400" dirty="0">
                          <a:effectLst/>
                          <a:latin typeface="Calibri" panose="020F0502020204030204" pitchFamily="34" charset="0"/>
                          <a:ea typeface="Calibri" panose="020F0502020204030204" pitchFamily="34" charset="0"/>
                          <a:cs typeface="Calibri" panose="020F0502020204030204" pitchFamily="34" charset="0"/>
                        </a:rPr>
                        <a:t>Napomena: </a:t>
                      </a:r>
                    </a:p>
                    <a:p>
                      <a:pPr marL="179705" algn="l">
                        <a:lnSpc>
                          <a:spcPct val="100000"/>
                        </a:lnSpc>
                        <a:spcAft>
                          <a:spcPts val="0"/>
                        </a:spcAft>
                      </a:pPr>
                      <a:r>
                        <a:rPr lang="hr-HR" sz="1800" kern="1200" dirty="0">
                          <a:solidFill>
                            <a:schemeClr val="tx1"/>
                          </a:solidFill>
                          <a:effectLst/>
                          <a:latin typeface="+mn-lt"/>
                          <a:ea typeface="+mn-ea"/>
                          <a:cs typeface="+mn-cs"/>
                        </a:rPr>
                        <a:t>Porezna uprava će uzeti u obzir pravo poreznog obveznika na ukupni godišnji osobni odbitak prema podacima kojima raspolaže za odnosnu poreznu godinu (podaci koji su bili upisani u PK karticu)</a:t>
                      </a:r>
                      <a:endParaRPr lang="hr-HR"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marL="179705" algn="ctr">
                        <a:lnSpc>
                          <a:spcPct val="100000"/>
                        </a:lnSpc>
                        <a:spcAft>
                          <a:spcPts val="0"/>
                        </a:spcAft>
                      </a:pPr>
                      <a:endParaRPr lang="hr-HR"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hMerge="1">
                  <a:txBody>
                    <a:bodyPr/>
                    <a:lstStyle/>
                    <a:p>
                      <a:pPr marL="179705" algn="l">
                        <a:lnSpc>
                          <a:spcPct val="100000"/>
                        </a:lnSpc>
                        <a:spcAft>
                          <a:spcPts val="0"/>
                        </a:spcAft>
                      </a:pPr>
                      <a:endParaRPr lang="hr-HR"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331353862"/>
                  </a:ext>
                </a:extLst>
              </a:tr>
            </a:tbl>
          </a:graphicData>
        </a:graphic>
      </p:graphicFrame>
    </p:spTree>
    <p:extLst>
      <p:ext uri="{BB962C8B-B14F-4D97-AF65-F5344CB8AC3E}">
        <p14:creationId xmlns:p14="http://schemas.microsoft.com/office/powerpoint/2010/main" val="373006396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dirty="0"/>
              <a:t>Tužba za neisplaćene bruto ili neto primitke radnika</a:t>
            </a:r>
          </a:p>
        </p:txBody>
      </p:sp>
      <p:sp>
        <p:nvSpPr>
          <p:cNvPr id="3" name="Content Placeholder 2"/>
          <p:cNvSpPr>
            <a:spLocks noGrp="1"/>
          </p:cNvSpPr>
          <p:nvPr>
            <p:ph idx="1"/>
          </p:nvPr>
        </p:nvSpPr>
        <p:spPr/>
        <p:txBody>
          <a:bodyPr>
            <a:normAutofit/>
          </a:bodyPr>
          <a:lstStyle/>
          <a:p>
            <a:pPr marL="0" indent="0" algn="ctr">
              <a:buNone/>
            </a:pPr>
            <a:r>
              <a:rPr lang="hr-HR" i="1" dirty="0"/>
              <a:t>Čl. 433.a Zakona o parničnom postupku: </a:t>
            </a:r>
          </a:p>
          <a:p>
            <a:r>
              <a:rPr lang="hr-HR" dirty="0"/>
              <a:t>novčane tražbine utvrđene u bruto iznosu, </a:t>
            </a:r>
            <a:r>
              <a:rPr lang="hr-HR" b="1" dirty="0" err="1"/>
              <a:t>utužuju</a:t>
            </a:r>
            <a:r>
              <a:rPr lang="hr-HR" b="1" dirty="0"/>
              <a:t> se u bruto iznosu </a:t>
            </a:r>
          </a:p>
          <a:p>
            <a:r>
              <a:rPr lang="hr-HR" dirty="0"/>
              <a:t>ako u tužbenom zahtjevu nije navedeno da je riječ o bruto svoti, smatra se da je utužen bruto iznos</a:t>
            </a:r>
          </a:p>
          <a:p>
            <a:r>
              <a:rPr lang="hr-HR" dirty="0"/>
              <a:t>iznimno, ukoliko su na određeni primitak plaćeni doprinosi i porez na dohodak ili samo doprinosi, radnik je dužan izrijekom navesti da zahtijeva neto svotu toga primitka</a:t>
            </a:r>
          </a:p>
          <a:p>
            <a:r>
              <a:rPr lang="hr-HR" dirty="0"/>
              <a:t>primjerak pravomoćne presude kojom je odlučeno o zahtjevu radnika </a:t>
            </a:r>
            <a:r>
              <a:rPr lang="hr-HR" u="sng" dirty="0"/>
              <a:t>sud dostavlja Poreznoj upravi</a:t>
            </a:r>
            <a:r>
              <a:rPr lang="hr-HR" dirty="0"/>
              <a:t>, kako bi Porezna uprava nadzirala plaćanje propisanih javnih davanja</a:t>
            </a:r>
          </a:p>
          <a:p>
            <a:pPr marL="0" indent="0">
              <a:buNone/>
            </a:pPr>
            <a:endParaRPr lang="hr-HR" dirty="0"/>
          </a:p>
        </p:txBody>
      </p:sp>
    </p:spTree>
    <p:extLst>
      <p:ext uri="{BB962C8B-B14F-4D97-AF65-F5344CB8AC3E}">
        <p14:creationId xmlns:p14="http://schemas.microsoft.com/office/powerpoint/2010/main" val="103454836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CA6C-3CA7-47D2-98B7-1B5CF78E68EC}"/>
              </a:ext>
            </a:extLst>
          </p:cNvPr>
          <p:cNvSpPr>
            <a:spLocks noGrp="1"/>
          </p:cNvSpPr>
          <p:nvPr>
            <p:ph type="title"/>
          </p:nvPr>
        </p:nvSpPr>
        <p:spPr/>
        <p:txBody>
          <a:bodyPr/>
          <a:lstStyle/>
          <a:p>
            <a:endParaRPr lang="hr-HR" dirty="0"/>
          </a:p>
        </p:txBody>
      </p:sp>
      <p:sp>
        <p:nvSpPr>
          <p:cNvPr id="3" name="Content Placeholder 2">
            <a:extLst>
              <a:ext uri="{FF2B5EF4-FFF2-40B4-BE49-F238E27FC236}">
                <a16:creationId xmlns:a16="http://schemas.microsoft.com/office/drawing/2014/main" id="{E1C50587-FF8F-4B39-8C18-0955E8369677}"/>
              </a:ext>
            </a:extLst>
          </p:cNvPr>
          <p:cNvSpPr>
            <a:spLocks noGrp="1"/>
          </p:cNvSpPr>
          <p:nvPr>
            <p:ph idx="1"/>
          </p:nvPr>
        </p:nvSpPr>
        <p:spPr>
          <a:xfrm>
            <a:off x="457200" y="620688"/>
            <a:ext cx="8229600" cy="5856312"/>
          </a:xfrm>
        </p:spPr>
        <p:txBody>
          <a:bodyPr>
            <a:normAutofit/>
          </a:bodyPr>
          <a:lstStyle/>
          <a:p>
            <a:pPr marL="0" indent="0">
              <a:buNone/>
            </a:pPr>
            <a:r>
              <a:rPr lang="hr-HR" b="1" u="sng" dirty="0"/>
              <a:t>Podaci pribavljeni od Porezne uprave</a:t>
            </a:r>
            <a:r>
              <a:rPr lang="hr-HR" u="sng" dirty="0"/>
              <a:t>:</a:t>
            </a:r>
          </a:p>
          <a:p>
            <a:pPr marL="342900" lvl="0" indent="-342900" algn="just">
              <a:spcBef>
                <a:spcPts val="0"/>
              </a:spcBef>
              <a:buFont typeface="Times New Roman" panose="02020603050405020304" pitchFamily="18" charset="0"/>
              <a:buChar char="-"/>
            </a:pPr>
            <a:r>
              <a:rPr lang="hr-HR" b="1" dirty="0">
                <a:solidFill>
                  <a:srgbClr val="000000"/>
                </a:solidFill>
                <a:effectLst/>
                <a:ea typeface="Dotum" panose="020B0600000101010101" pitchFamily="34" charset="-127"/>
              </a:rPr>
              <a:t>u 2016</a:t>
            </a:r>
            <a:r>
              <a:rPr lang="hr-HR" b="1" dirty="0">
                <a:effectLst/>
                <a:ea typeface="Dotum" panose="020B0600000101010101" pitchFamily="34" charset="-127"/>
              </a:rPr>
              <a:t>. godini </a:t>
            </a:r>
            <a:r>
              <a:rPr lang="hr-HR" dirty="0">
                <a:effectLst/>
                <a:ea typeface="Dotum" panose="020B0600000101010101" pitchFamily="34" charset="-127"/>
              </a:rPr>
              <a:t>porezni obveznik je iskoristio ukupni godišnji osobni odbitak i poreznu osnovicu koja se oporezivala stopom od 12%, a od godišnje osnovice koja se oporezivala stopom od 25% iskoristio je 19.500,00 kn </a:t>
            </a:r>
          </a:p>
          <a:p>
            <a:pPr marL="342900" lvl="0" indent="-342900" algn="just">
              <a:spcBef>
                <a:spcPts val="0"/>
              </a:spcBef>
              <a:buFont typeface="Times New Roman" panose="02020603050405020304" pitchFamily="18" charset="0"/>
              <a:buChar char="-"/>
            </a:pPr>
            <a:r>
              <a:rPr lang="hr-HR" b="1" dirty="0">
                <a:effectLst/>
                <a:ea typeface="Dotum" panose="020B0600000101010101" pitchFamily="34" charset="-127"/>
              </a:rPr>
              <a:t>u 2017. godini </a:t>
            </a:r>
            <a:r>
              <a:rPr lang="hr-HR" dirty="0">
                <a:effectLst/>
                <a:ea typeface="Dotum" panose="020B0600000101010101" pitchFamily="34" charset="-127"/>
              </a:rPr>
              <a:t>porezni obveznik je iskoristio ukupni godišnji osobni odbitak, a od godišnje osnovice koja se oporezivala stopom od 24% iskoristio je 209.700,00 kn (u toj je godini, osim plaće ostvarivao i primitke po osnovi drugog dohotka)</a:t>
            </a:r>
            <a:endParaRPr lang="hr-HR" dirty="0"/>
          </a:p>
          <a:p>
            <a:pPr marL="0" indent="0">
              <a:buNone/>
            </a:pPr>
            <a:endParaRPr lang="hr-HR" dirty="0"/>
          </a:p>
          <a:p>
            <a:pPr marL="0" indent="0">
              <a:buNone/>
            </a:pPr>
            <a:r>
              <a:rPr lang="hr-HR" dirty="0"/>
              <a:t>Ostali podaci relevantni za pravilan obračun:</a:t>
            </a:r>
          </a:p>
          <a:p>
            <a:pPr marL="284163" indent="-284163">
              <a:buFont typeface="Wingdings" panose="05000000000000000000" pitchFamily="2" charset="2"/>
              <a:buChar char="ü"/>
            </a:pPr>
            <a:r>
              <a:rPr lang="hr-HR" dirty="0"/>
              <a:t>tijekom utuženog razdoblja radnik je imao je prebivalište u gradu u kojemu je stopa prireza iznosila 10%</a:t>
            </a:r>
          </a:p>
          <a:p>
            <a:pPr>
              <a:buFont typeface="Wingdings" panose="05000000000000000000" pitchFamily="2" charset="2"/>
              <a:buChar char="ü"/>
            </a:pPr>
            <a:endParaRPr lang="hr-HR" dirty="0"/>
          </a:p>
        </p:txBody>
      </p:sp>
    </p:spTree>
    <p:extLst>
      <p:ext uri="{BB962C8B-B14F-4D97-AF65-F5344CB8AC3E}">
        <p14:creationId xmlns:p14="http://schemas.microsoft.com/office/powerpoint/2010/main" val="79248892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84F5B-3EFC-464C-86D1-67D95EE4FFA7}"/>
              </a:ext>
            </a:extLst>
          </p:cNvPr>
          <p:cNvSpPr>
            <a:spLocks noGrp="1"/>
          </p:cNvSpPr>
          <p:nvPr>
            <p:ph type="title"/>
          </p:nvPr>
        </p:nvSpPr>
        <p:spPr/>
        <p:txBody>
          <a:bodyPr>
            <a:normAutofit fontScale="90000"/>
          </a:bodyPr>
          <a:lstStyle/>
          <a:p>
            <a:br>
              <a:rPr lang="hr-HR" dirty="0"/>
            </a:br>
            <a:endParaRPr lang="hr-HR" dirty="0"/>
          </a:p>
        </p:txBody>
      </p:sp>
      <p:sp>
        <p:nvSpPr>
          <p:cNvPr id="3" name="Content Placeholder 2">
            <a:extLst>
              <a:ext uri="{FF2B5EF4-FFF2-40B4-BE49-F238E27FC236}">
                <a16:creationId xmlns:a16="http://schemas.microsoft.com/office/drawing/2014/main" id="{0EBE617C-8B32-4FC6-A816-8E641B3EFB04}"/>
              </a:ext>
            </a:extLst>
          </p:cNvPr>
          <p:cNvSpPr>
            <a:spLocks noGrp="1"/>
          </p:cNvSpPr>
          <p:nvPr>
            <p:ph idx="1"/>
          </p:nvPr>
        </p:nvSpPr>
        <p:spPr>
          <a:xfrm>
            <a:off x="457200" y="188640"/>
            <a:ext cx="8229600" cy="6288360"/>
          </a:xfrm>
        </p:spPr>
        <p:txBody>
          <a:bodyPr>
            <a:normAutofit/>
          </a:bodyPr>
          <a:lstStyle/>
          <a:p>
            <a:pPr marL="0" indent="0">
              <a:buNone/>
            </a:pPr>
            <a:r>
              <a:rPr lang="hr-HR" sz="2800" dirty="0"/>
              <a:t>Obračun na godišnjoj razini za razliku plaće koja je trebala biti isplaćena u 2016. godini:</a:t>
            </a:r>
          </a:p>
        </p:txBody>
      </p:sp>
      <p:graphicFrame>
        <p:nvGraphicFramePr>
          <p:cNvPr id="4" name="Table 4">
            <a:extLst>
              <a:ext uri="{FF2B5EF4-FFF2-40B4-BE49-F238E27FC236}">
                <a16:creationId xmlns:a16="http://schemas.microsoft.com/office/drawing/2014/main" id="{4777B224-EF9C-4A54-B715-4639C8804720}"/>
              </a:ext>
            </a:extLst>
          </p:cNvPr>
          <p:cNvGraphicFramePr>
            <a:graphicFrameLocks noGrp="1"/>
          </p:cNvGraphicFramePr>
          <p:nvPr>
            <p:extLst>
              <p:ext uri="{D42A27DB-BD31-4B8C-83A1-F6EECF244321}">
                <p14:modId xmlns:p14="http://schemas.microsoft.com/office/powerpoint/2010/main" val="2924854396"/>
              </p:ext>
            </p:extLst>
          </p:nvPr>
        </p:nvGraphicFramePr>
        <p:xfrm>
          <a:off x="457200" y="1268761"/>
          <a:ext cx="8229600" cy="5455659"/>
        </p:xfrm>
        <a:graphic>
          <a:graphicData uri="http://schemas.openxmlformats.org/drawingml/2006/table">
            <a:tbl>
              <a:tblPr firstRow="1" bandRow="1">
                <a:tableStyleId>{5940675A-B579-460E-94D1-54222C63F5DA}</a:tableStyleId>
              </a:tblPr>
              <a:tblGrid>
                <a:gridCol w="5770984">
                  <a:extLst>
                    <a:ext uri="{9D8B030D-6E8A-4147-A177-3AD203B41FA5}">
                      <a16:colId xmlns:a16="http://schemas.microsoft.com/office/drawing/2014/main" val="3222393057"/>
                    </a:ext>
                  </a:extLst>
                </a:gridCol>
                <a:gridCol w="2458616">
                  <a:extLst>
                    <a:ext uri="{9D8B030D-6E8A-4147-A177-3AD203B41FA5}">
                      <a16:colId xmlns:a16="http://schemas.microsoft.com/office/drawing/2014/main" val="805400905"/>
                    </a:ext>
                  </a:extLst>
                </a:gridCol>
              </a:tblGrid>
              <a:tr h="426774">
                <a:tc>
                  <a:txBody>
                    <a:bodyPr/>
                    <a:lstStyle/>
                    <a:p>
                      <a:pPr algn="ctr"/>
                      <a:r>
                        <a:rPr lang="hr-HR" sz="2000" b="1" i="1" dirty="0">
                          <a:effectLst/>
                          <a:latin typeface="Calibri" panose="020F0502020204030204" pitchFamily="34" charset="0"/>
                          <a:ea typeface="Times New Roman" panose="02020603050405020304" pitchFamily="18" charset="0"/>
                          <a:cs typeface="Calibri" panose="020F0502020204030204" pitchFamily="34" charset="0"/>
                        </a:rPr>
                        <a:t>Opis</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indent="30480" algn="ctr"/>
                      <a:r>
                        <a:rPr lang="hr-HR" sz="2000" b="1" i="1">
                          <a:effectLst/>
                          <a:latin typeface="Calibri" panose="020F0502020204030204" pitchFamily="34" charset="0"/>
                          <a:ea typeface="Times New Roman" panose="02020603050405020304" pitchFamily="18" charset="0"/>
                          <a:cs typeface="Calibri" panose="020F0502020204030204" pitchFamily="34" charset="0"/>
                        </a:rPr>
                        <a:t>Iznos u kn</a:t>
                      </a:r>
                      <a:endParaRPr lang="hr-HR"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541565053"/>
                  </a:ext>
                </a:extLst>
              </a:tr>
              <a:tr h="595627">
                <a:tc>
                  <a:txBody>
                    <a:bodyPr/>
                    <a:lstStyle/>
                    <a:p>
                      <a:pPr algn="just"/>
                      <a:r>
                        <a:rPr lang="hr-HR" sz="2000" dirty="0">
                          <a:effectLst/>
                          <a:latin typeface="Calibri" panose="020F0502020204030204" pitchFamily="34" charset="0"/>
                          <a:ea typeface="Times New Roman" panose="02020603050405020304" pitchFamily="18" charset="0"/>
                          <a:cs typeface="Calibri" panose="020F0502020204030204" pitchFamily="34" charset="0"/>
                        </a:rPr>
                        <a:t>Razlike bruto plaće koje su trebale biti isplaćene u 2016. godini</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2000" dirty="0">
                          <a:effectLst/>
                          <a:latin typeface="Calibri" panose="020F0502020204030204" pitchFamily="34" charset="0"/>
                          <a:ea typeface="Times New Roman" panose="02020603050405020304" pitchFamily="18" charset="0"/>
                          <a:cs typeface="Calibri" panose="020F0502020204030204" pitchFamily="34" charset="0"/>
                        </a:rPr>
                        <a:t>5.790,00</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268307697"/>
                  </a:ext>
                </a:extLst>
              </a:tr>
              <a:tr h="391149">
                <a:tc>
                  <a:txBody>
                    <a:bodyPr/>
                    <a:lstStyle/>
                    <a:p>
                      <a:pPr algn="just"/>
                      <a:r>
                        <a:rPr lang="hr-HR" sz="2000">
                          <a:effectLst/>
                          <a:latin typeface="Calibri" panose="020F0502020204030204" pitchFamily="34" charset="0"/>
                          <a:ea typeface="Times New Roman" panose="02020603050405020304" pitchFamily="18" charset="0"/>
                          <a:cs typeface="Calibri" panose="020F0502020204030204" pitchFamily="34" charset="0"/>
                        </a:rPr>
                        <a:t>Doprinosi iz plaće (za mir. osig. I. i II. stup)</a:t>
                      </a:r>
                      <a:endParaRPr lang="hr-HR"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2000" dirty="0">
                          <a:effectLst/>
                          <a:latin typeface="Calibri" panose="020F0502020204030204" pitchFamily="34" charset="0"/>
                          <a:ea typeface="Times New Roman" panose="02020603050405020304" pitchFamily="18" charset="0"/>
                          <a:cs typeface="Calibri" panose="020F0502020204030204" pitchFamily="34" charset="0"/>
                        </a:rPr>
                        <a:t>1.158,00</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773231132"/>
                  </a:ext>
                </a:extLst>
              </a:tr>
              <a:tr h="469378">
                <a:tc>
                  <a:txBody>
                    <a:bodyPr/>
                    <a:lstStyle/>
                    <a:p>
                      <a:pPr algn="just"/>
                      <a:r>
                        <a:rPr lang="hr-HR" sz="2000">
                          <a:effectLst/>
                          <a:latin typeface="Calibri" panose="020F0502020204030204" pitchFamily="34" charset="0"/>
                          <a:ea typeface="Times New Roman" panose="02020603050405020304" pitchFamily="18" charset="0"/>
                          <a:cs typeface="Calibri" panose="020F0502020204030204" pitchFamily="34" charset="0"/>
                        </a:rPr>
                        <a:t>Dohodak</a:t>
                      </a:r>
                      <a:endParaRPr lang="hr-HR"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2000" dirty="0">
                          <a:effectLst/>
                          <a:latin typeface="Calibri" panose="020F0502020204030204" pitchFamily="34" charset="0"/>
                          <a:ea typeface="Times New Roman" panose="02020603050405020304" pitchFamily="18" charset="0"/>
                          <a:cs typeface="Calibri" panose="020F0502020204030204" pitchFamily="34" charset="0"/>
                        </a:rPr>
                        <a:t>4.632,00</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80846659"/>
                  </a:ext>
                </a:extLst>
              </a:tr>
              <a:tr h="595627">
                <a:tc>
                  <a:txBody>
                    <a:bodyPr/>
                    <a:lstStyle/>
                    <a:p>
                      <a:pPr algn="just"/>
                      <a:r>
                        <a:rPr lang="hr-HR" sz="2000">
                          <a:effectLst/>
                          <a:latin typeface="Calibri" panose="020F0502020204030204" pitchFamily="34" charset="0"/>
                          <a:ea typeface="Times New Roman" panose="02020603050405020304" pitchFamily="18" charset="0"/>
                          <a:cs typeface="Calibri" panose="020F0502020204030204" pitchFamily="34" charset="0"/>
                        </a:rPr>
                        <a:t>Osobni odbitak (koliko ga je moguće koristiti pri isplati)</a:t>
                      </a:r>
                      <a:endParaRPr lang="hr-HR"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2000" dirty="0">
                          <a:effectLst/>
                          <a:latin typeface="Calibri" panose="020F0502020204030204" pitchFamily="34" charset="0"/>
                          <a:ea typeface="Times New Roman" panose="02020603050405020304" pitchFamily="18" charset="0"/>
                          <a:cs typeface="Calibri" panose="020F0502020204030204" pitchFamily="34" charset="0"/>
                        </a:rPr>
                        <a:t>0,00</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239788476"/>
                  </a:ext>
                </a:extLst>
              </a:tr>
              <a:tr h="469378">
                <a:tc>
                  <a:txBody>
                    <a:bodyPr/>
                    <a:lstStyle/>
                    <a:p>
                      <a:pPr algn="just"/>
                      <a:r>
                        <a:rPr lang="hr-HR" sz="2000">
                          <a:effectLst/>
                          <a:latin typeface="Calibri" panose="020F0502020204030204" pitchFamily="34" charset="0"/>
                          <a:ea typeface="Times New Roman" panose="02020603050405020304" pitchFamily="18" charset="0"/>
                          <a:cs typeface="Calibri" panose="020F0502020204030204" pitchFamily="34" charset="0"/>
                        </a:rPr>
                        <a:t>Porezna osnovica </a:t>
                      </a:r>
                      <a:endParaRPr lang="hr-HR"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2000" dirty="0">
                          <a:effectLst/>
                          <a:latin typeface="Calibri" panose="020F0502020204030204" pitchFamily="34" charset="0"/>
                          <a:ea typeface="Times New Roman" panose="02020603050405020304" pitchFamily="18" charset="0"/>
                          <a:cs typeface="Calibri" panose="020F0502020204030204" pitchFamily="34" charset="0"/>
                        </a:rPr>
                        <a:t>4.632,00</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951529301"/>
                  </a:ext>
                </a:extLst>
              </a:tr>
              <a:tr h="1192088">
                <a:tc>
                  <a:txBody>
                    <a:bodyPr/>
                    <a:lstStyle/>
                    <a:p>
                      <a:pPr algn="just"/>
                      <a:r>
                        <a:rPr lang="hr-HR" sz="2000">
                          <a:effectLst/>
                          <a:latin typeface="Calibri" panose="020F0502020204030204" pitchFamily="34" charset="0"/>
                          <a:ea typeface="Times New Roman" panose="02020603050405020304" pitchFamily="18" charset="0"/>
                          <a:cs typeface="Calibri" panose="020F0502020204030204" pitchFamily="34" charset="0"/>
                        </a:rPr>
                        <a:t>Obračun poreza na dohodak i prireza: </a:t>
                      </a:r>
                      <a:endParaRPr lang="hr-HR" sz="200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buFont typeface="Times New Roman" panose="02020603050405020304" pitchFamily="18" charset="0"/>
                        <a:buChar char="-"/>
                        <a:tabLst>
                          <a:tab pos="201930" algn="l"/>
                        </a:tabLst>
                      </a:pPr>
                      <a:r>
                        <a:rPr lang="hr-HR" sz="2000">
                          <a:effectLst/>
                          <a:latin typeface="Calibri" panose="020F0502020204030204" pitchFamily="34" charset="0"/>
                          <a:ea typeface="Times New Roman" panose="02020603050405020304" pitchFamily="18" charset="0"/>
                          <a:cs typeface="Calibri" panose="020F0502020204030204" pitchFamily="34" charset="0"/>
                        </a:rPr>
                        <a:t>25% na poreznu osnovicu u iznosu 4.632,00</a:t>
                      </a:r>
                      <a:endParaRPr lang="hr-HR" sz="2000">
                        <a:effectLst/>
                        <a:latin typeface="Calibri" panose="020F0502020204030204" pitchFamily="34" charset="0"/>
                        <a:ea typeface="Dotum" panose="020B0600000101010101" pitchFamily="34" charset="-127"/>
                        <a:cs typeface="Calibri" panose="020F0502020204030204" pitchFamily="34" charset="0"/>
                      </a:endParaRPr>
                    </a:p>
                    <a:p>
                      <a:pPr marL="342900" lvl="0" indent="-342900" algn="just">
                        <a:buFont typeface="Times New Roman" panose="02020603050405020304" pitchFamily="18" charset="0"/>
                        <a:buChar char="-"/>
                        <a:tabLst>
                          <a:tab pos="201930" algn="l"/>
                        </a:tabLst>
                      </a:pPr>
                      <a:r>
                        <a:rPr lang="hr-HR" sz="2000">
                          <a:effectLst/>
                          <a:latin typeface="Calibri" panose="020F0502020204030204" pitchFamily="34" charset="0"/>
                          <a:ea typeface="Times New Roman" panose="02020603050405020304" pitchFamily="18" charset="0"/>
                          <a:cs typeface="Calibri" panose="020F0502020204030204" pitchFamily="34" charset="0"/>
                        </a:rPr>
                        <a:t>10% na porez u iznosu 1.158,00 </a:t>
                      </a:r>
                      <a:endParaRPr lang="hr-HR" sz="2000">
                        <a:effectLst/>
                        <a:latin typeface="Calibri" panose="020F0502020204030204" pitchFamily="34" charset="0"/>
                        <a:ea typeface="Dotum" panose="020B0600000101010101" pitchFamily="34" charset="-127"/>
                        <a:cs typeface="Calibri" panose="020F0502020204030204" pitchFamily="34" charset="0"/>
                      </a:endParaRPr>
                    </a:p>
                    <a:p>
                      <a:pPr marL="342900" lvl="0" indent="-342900" algn="just">
                        <a:buFont typeface="Times New Roman" panose="02020603050405020304" pitchFamily="18" charset="0"/>
                        <a:buChar char="-"/>
                        <a:tabLst>
                          <a:tab pos="201930" algn="l"/>
                        </a:tabLst>
                      </a:pPr>
                      <a:r>
                        <a:rPr lang="hr-HR" sz="2000">
                          <a:effectLst/>
                          <a:latin typeface="Calibri" panose="020F0502020204030204" pitchFamily="34" charset="0"/>
                          <a:ea typeface="Times New Roman" panose="02020603050405020304" pitchFamily="18" charset="0"/>
                          <a:cs typeface="Calibri" panose="020F0502020204030204" pitchFamily="34" charset="0"/>
                        </a:rPr>
                        <a:t>porez na dohodak i prirez ukupno</a:t>
                      </a:r>
                      <a:endParaRPr lang="hr-HR" sz="2000">
                        <a:effectLst/>
                        <a:latin typeface="Calibri" panose="020F0502020204030204" pitchFamily="34" charset="0"/>
                        <a:ea typeface="Dotum" panose="020B0600000101010101" pitchFamily="34" charset="-127"/>
                        <a:cs typeface="Calibri" panose="020F0502020204030204" pitchFamily="34" charset="0"/>
                      </a:endParaRPr>
                    </a:p>
                  </a:txBody>
                  <a:tcPr marL="68580" marR="68580" marT="0" marB="0"/>
                </a:tc>
                <a:tc>
                  <a:txBody>
                    <a:bodyPr/>
                    <a:lstStyle/>
                    <a:p>
                      <a:pPr algn="r"/>
                      <a:r>
                        <a:rPr lang="hr-HR" sz="2000" dirty="0">
                          <a:effectLst/>
                          <a:latin typeface="Calibri" panose="020F0502020204030204" pitchFamily="34" charset="0"/>
                          <a:ea typeface="Times New Roman" panose="02020603050405020304" pitchFamily="18" charset="0"/>
                          <a:cs typeface="Calibri" panose="020F0502020204030204" pitchFamily="34" charset="0"/>
                        </a:rPr>
                        <a:t> </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p>
                      <a:pPr algn="r"/>
                      <a:r>
                        <a:rPr lang="hr-HR" sz="2000" b="1" dirty="0">
                          <a:effectLst/>
                          <a:latin typeface="Calibri" panose="020F0502020204030204" pitchFamily="34" charset="0"/>
                          <a:ea typeface="Times New Roman" panose="02020603050405020304" pitchFamily="18" charset="0"/>
                          <a:cs typeface="Calibri" panose="020F0502020204030204" pitchFamily="34" charset="0"/>
                        </a:rPr>
                        <a:t>1.158,00</a:t>
                      </a:r>
                      <a:endParaRPr lang="hr-HR" sz="2000" b="1" dirty="0">
                        <a:effectLst/>
                        <a:latin typeface="Calibri" panose="020F0502020204030204" pitchFamily="34" charset="0"/>
                        <a:ea typeface="Calibri" panose="020F0502020204030204" pitchFamily="34" charset="0"/>
                        <a:cs typeface="Calibri" panose="020F0502020204030204" pitchFamily="34" charset="0"/>
                      </a:endParaRPr>
                    </a:p>
                    <a:p>
                      <a:pPr algn="r"/>
                      <a:r>
                        <a:rPr lang="hr-HR" sz="2000" b="1" dirty="0">
                          <a:effectLst/>
                          <a:latin typeface="Calibri" panose="020F0502020204030204" pitchFamily="34" charset="0"/>
                          <a:ea typeface="Times New Roman" panose="02020603050405020304" pitchFamily="18" charset="0"/>
                          <a:cs typeface="Calibri" panose="020F0502020204030204" pitchFamily="34" charset="0"/>
                        </a:rPr>
                        <a:t>115,80</a:t>
                      </a:r>
                      <a:endParaRPr lang="hr-HR" sz="2000" b="1" dirty="0">
                        <a:effectLst/>
                        <a:latin typeface="Calibri" panose="020F0502020204030204" pitchFamily="34" charset="0"/>
                        <a:ea typeface="Calibri" panose="020F0502020204030204" pitchFamily="34" charset="0"/>
                        <a:cs typeface="Calibri" panose="020F0502020204030204" pitchFamily="34" charset="0"/>
                      </a:endParaRPr>
                    </a:p>
                    <a:p>
                      <a:pPr algn="r"/>
                      <a:r>
                        <a:rPr lang="hr-HR" sz="2000" b="1" dirty="0">
                          <a:effectLst/>
                          <a:latin typeface="Calibri" panose="020F0502020204030204" pitchFamily="34" charset="0"/>
                          <a:ea typeface="Times New Roman" panose="02020603050405020304" pitchFamily="18" charset="0"/>
                          <a:cs typeface="Calibri" panose="020F0502020204030204" pitchFamily="34" charset="0"/>
                        </a:rPr>
                        <a:t>1.273,80</a:t>
                      </a:r>
                      <a:endParaRPr lang="hr-HR"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500896707"/>
                  </a:ext>
                </a:extLst>
              </a:tr>
              <a:tr h="630290">
                <a:tc>
                  <a:txBody>
                    <a:bodyPr/>
                    <a:lstStyle/>
                    <a:p>
                      <a:pPr algn="just"/>
                      <a:r>
                        <a:rPr lang="hr-HR" sz="2000">
                          <a:effectLst/>
                          <a:latin typeface="Calibri" panose="020F0502020204030204" pitchFamily="34" charset="0"/>
                          <a:ea typeface="Times New Roman" panose="02020603050405020304" pitchFamily="18" charset="0"/>
                          <a:cs typeface="Calibri" panose="020F0502020204030204" pitchFamily="34" charset="0"/>
                        </a:rPr>
                        <a:t>Prosječna stopa po kojoj je obračunan porez na dohodak (/1.158,00: / 4.632,00 x 100)</a:t>
                      </a:r>
                      <a:endParaRPr lang="hr-HR"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indent="291465" algn="r"/>
                      <a:r>
                        <a:rPr lang="hr-HR" sz="2000" dirty="0">
                          <a:effectLst/>
                          <a:latin typeface="Calibri" panose="020F0502020204030204" pitchFamily="34" charset="0"/>
                          <a:ea typeface="Times New Roman" panose="02020603050405020304" pitchFamily="18" charset="0"/>
                          <a:cs typeface="Calibri" panose="020F0502020204030204" pitchFamily="34" charset="0"/>
                        </a:rPr>
                        <a:t> </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p>
                      <a:pPr indent="291465" algn="r"/>
                      <a:r>
                        <a:rPr lang="hr-HR" sz="2000" dirty="0">
                          <a:effectLst/>
                          <a:latin typeface="Calibri" panose="020F0502020204030204" pitchFamily="34" charset="0"/>
                          <a:ea typeface="Times New Roman" panose="02020603050405020304" pitchFamily="18" charset="0"/>
                          <a:cs typeface="Calibri" panose="020F0502020204030204" pitchFamily="34" charset="0"/>
                        </a:rPr>
                        <a:t>25,0 %</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916864012"/>
                  </a:ext>
                </a:extLst>
              </a:tr>
              <a:tr h="630290">
                <a:tc>
                  <a:txBody>
                    <a:bodyPr/>
                    <a:lstStyle/>
                    <a:p>
                      <a:pPr indent="17780" algn="just"/>
                      <a:r>
                        <a:rPr lang="hr-HR" sz="2000" dirty="0">
                          <a:effectLst/>
                          <a:latin typeface="Calibri" panose="020F0502020204030204" pitchFamily="34" charset="0"/>
                          <a:ea typeface="Times New Roman" panose="02020603050405020304" pitchFamily="18" charset="0"/>
                          <a:cs typeface="Calibri" panose="020F0502020204030204" pitchFamily="34" charset="0"/>
                        </a:rPr>
                        <a:t>Prosječna stopa po kojoj je obračunan prirez porezu na dohodak</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indent="291465" algn="r"/>
                      <a:r>
                        <a:rPr lang="hr-HR" sz="2000" dirty="0">
                          <a:effectLst/>
                          <a:latin typeface="Calibri" panose="020F0502020204030204" pitchFamily="34" charset="0"/>
                          <a:ea typeface="Times New Roman" panose="02020603050405020304" pitchFamily="18" charset="0"/>
                          <a:cs typeface="Calibri" panose="020F0502020204030204" pitchFamily="34" charset="0"/>
                        </a:rPr>
                        <a:t>10,0%</a:t>
                      </a:r>
                      <a:endParaRPr lang="hr-HR"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912463719"/>
                  </a:ext>
                </a:extLst>
              </a:tr>
            </a:tbl>
          </a:graphicData>
        </a:graphic>
      </p:graphicFrame>
    </p:spTree>
    <p:extLst>
      <p:ext uri="{BB962C8B-B14F-4D97-AF65-F5344CB8AC3E}">
        <p14:creationId xmlns:p14="http://schemas.microsoft.com/office/powerpoint/2010/main" val="66219027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B3873-8387-4AAA-AFDB-48B1E0102D84}"/>
              </a:ext>
            </a:extLst>
          </p:cNvPr>
          <p:cNvSpPr>
            <a:spLocks noGrp="1"/>
          </p:cNvSpPr>
          <p:nvPr>
            <p:ph type="title"/>
          </p:nvPr>
        </p:nvSpPr>
        <p:spPr/>
        <p:txBody>
          <a:bodyPr/>
          <a:lstStyle/>
          <a:p>
            <a:endParaRPr lang="hr-HR" dirty="0"/>
          </a:p>
        </p:txBody>
      </p:sp>
      <p:sp>
        <p:nvSpPr>
          <p:cNvPr id="3" name="Content Placeholder 2">
            <a:extLst>
              <a:ext uri="{FF2B5EF4-FFF2-40B4-BE49-F238E27FC236}">
                <a16:creationId xmlns:a16="http://schemas.microsoft.com/office/drawing/2014/main" id="{435E3C0F-6906-4E01-8309-80B115229478}"/>
              </a:ext>
            </a:extLst>
          </p:cNvPr>
          <p:cNvSpPr>
            <a:spLocks noGrp="1"/>
          </p:cNvSpPr>
          <p:nvPr>
            <p:ph idx="1"/>
          </p:nvPr>
        </p:nvSpPr>
        <p:spPr>
          <a:xfrm>
            <a:off x="457200" y="0"/>
            <a:ext cx="8363272" cy="6477000"/>
          </a:xfrm>
        </p:spPr>
        <p:txBody>
          <a:bodyPr/>
          <a:lstStyle/>
          <a:p>
            <a:pPr marL="0" indent="0">
              <a:buNone/>
            </a:pPr>
            <a:r>
              <a:rPr lang="hr-HR" dirty="0"/>
              <a:t>Podatke o bruto plaći raspoređujemo po razdobljima/mjesecima, uz primjenu prosječne porezne stope:</a:t>
            </a:r>
          </a:p>
          <a:p>
            <a:pPr marL="0" indent="0">
              <a:buNone/>
            </a:pPr>
            <a:endParaRPr lang="hr-HR" dirty="0"/>
          </a:p>
        </p:txBody>
      </p:sp>
      <p:graphicFrame>
        <p:nvGraphicFramePr>
          <p:cNvPr id="4" name="Table 4">
            <a:extLst>
              <a:ext uri="{FF2B5EF4-FFF2-40B4-BE49-F238E27FC236}">
                <a16:creationId xmlns:a16="http://schemas.microsoft.com/office/drawing/2014/main" id="{15E3FE42-63F2-49B6-AEB5-EF7EDD6853D1}"/>
              </a:ext>
            </a:extLst>
          </p:cNvPr>
          <p:cNvGraphicFramePr>
            <a:graphicFrameLocks noGrp="1"/>
          </p:cNvGraphicFramePr>
          <p:nvPr>
            <p:extLst>
              <p:ext uri="{D42A27DB-BD31-4B8C-83A1-F6EECF244321}">
                <p14:modId xmlns:p14="http://schemas.microsoft.com/office/powerpoint/2010/main" val="1749234210"/>
              </p:ext>
            </p:extLst>
          </p:nvPr>
        </p:nvGraphicFramePr>
        <p:xfrm>
          <a:off x="395536" y="836713"/>
          <a:ext cx="8568954" cy="5608901"/>
        </p:xfrm>
        <a:graphic>
          <a:graphicData uri="http://schemas.openxmlformats.org/drawingml/2006/table">
            <a:tbl>
              <a:tblPr firstRow="1" bandRow="1">
                <a:tableStyleId>{5940675A-B579-460E-94D1-54222C63F5DA}</a:tableStyleId>
              </a:tblPr>
              <a:tblGrid>
                <a:gridCol w="2736304">
                  <a:extLst>
                    <a:ext uri="{9D8B030D-6E8A-4147-A177-3AD203B41FA5}">
                      <a16:colId xmlns:a16="http://schemas.microsoft.com/office/drawing/2014/main" val="3290286391"/>
                    </a:ext>
                  </a:extLst>
                </a:gridCol>
                <a:gridCol w="1584176">
                  <a:extLst>
                    <a:ext uri="{9D8B030D-6E8A-4147-A177-3AD203B41FA5}">
                      <a16:colId xmlns:a16="http://schemas.microsoft.com/office/drawing/2014/main" val="1383844266"/>
                    </a:ext>
                  </a:extLst>
                </a:gridCol>
                <a:gridCol w="1440160">
                  <a:extLst>
                    <a:ext uri="{9D8B030D-6E8A-4147-A177-3AD203B41FA5}">
                      <a16:colId xmlns:a16="http://schemas.microsoft.com/office/drawing/2014/main" val="2785200173"/>
                    </a:ext>
                  </a:extLst>
                </a:gridCol>
                <a:gridCol w="1440160">
                  <a:extLst>
                    <a:ext uri="{9D8B030D-6E8A-4147-A177-3AD203B41FA5}">
                      <a16:colId xmlns:a16="http://schemas.microsoft.com/office/drawing/2014/main" val="1426422871"/>
                    </a:ext>
                  </a:extLst>
                </a:gridCol>
                <a:gridCol w="1368154">
                  <a:extLst>
                    <a:ext uri="{9D8B030D-6E8A-4147-A177-3AD203B41FA5}">
                      <a16:colId xmlns:a16="http://schemas.microsoft.com/office/drawing/2014/main" val="2018292486"/>
                    </a:ext>
                  </a:extLst>
                </a:gridCol>
              </a:tblGrid>
              <a:tr h="444131">
                <a:tc>
                  <a:txBody>
                    <a:bodyPr/>
                    <a:lstStyle/>
                    <a:p>
                      <a:pPr marL="179705" algn="ctr">
                        <a:lnSpc>
                          <a:spcPct val="200000"/>
                        </a:lnSpc>
                        <a:spcAft>
                          <a:spcPts val="600"/>
                        </a:spcAft>
                      </a:pPr>
                      <a:r>
                        <a:rPr lang="hr-HR" sz="1800" b="1" i="1" dirty="0">
                          <a:effectLst/>
                          <a:latin typeface="Calibri" panose="020F0502020204030204" pitchFamily="34" charset="0"/>
                          <a:ea typeface="Times New Roman" panose="02020603050405020304" pitchFamily="18" charset="0"/>
                          <a:cs typeface="Calibri" panose="020F0502020204030204" pitchFamily="34" charset="0"/>
                        </a:rPr>
                        <a:t>Opis </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indent="-67310" algn="ctr">
                        <a:lnSpc>
                          <a:spcPct val="200000"/>
                        </a:lnSpc>
                        <a:spcAft>
                          <a:spcPts val="600"/>
                        </a:spcAft>
                      </a:pPr>
                      <a:r>
                        <a:rPr lang="hr-HR" sz="1800" b="1" i="1">
                          <a:effectLst/>
                          <a:latin typeface="Calibri" panose="020F0502020204030204" pitchFamily="34" charset="0"/>
                          <a:ea typeface="Times New Roman" panose="02020603050405020304" pitchFamily="18" charset="0"/>
                          <a:cs typeface="Calibri" panose="020F0502020204030204" pitchFamily="34" charset="0"/>
                        </a:rPr>
                        <a:t>12. 2015.</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9705" indent="-13335" algn="ctr">
                        <a:lnSpc>
                          <a:spcPct val="200000"/>
                        </a:lnSpc>
                        <a:spcAft>
                          <a:spcPts val="600"/>
                        </a:spcAft>
                      </a:pPr>
                      <a:r>
                        <a:rPr lang="hr-HR" sz="1800" b="1" i="1" dirty="0">
                          <a:effectLst/>
                          <a:latin typeface="Calibri" panose="020F0502020204030204" pitchFamily="34" charset="0"/>
                          <a:ea typeface="Times New Roman" panose="02020603050405020304" pitchFamily="18" charset="0"/>
                          <a:cs typeface="Calibri" panose="020F0502020204030204" pitchFamily="34" charset="0"/>
                        </a:rPr>
                        <a:t>01. 2016</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indent="-69850" algn="ctr">
                        <a:lnSpc>
                          <a:spcPct val="200000"/>
                        </a:lnSpc>
                        <a:spcAft>
                          <a:spcPts val="600"/>
                        </a:spcAft>
                      </a:pPr>
                      <a:r>
                        <a:rPr lang="hr-HR" sz="1800" b="1" i="1">
                          <a:effectLst/>
                          <a:latin typeface="Calibri" panose="020F0502020204030204" pitchFamily="34" charset="0"/>
                          <a:ea typeface="Times New Roman" panose="02020603050405020304" pitchFamily="18" charset="0"/>
                          <a:cs typeface="Calibri" panose="020F0502020204030204" pitchFamily="34" charset="0"/>
                        </a:rPr>
                        <a:t>02. 2016.</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algn="ctr">
                        <a:lnSpc>
                          <a:spcPct val="200000"/>
                        </a:lnSpc>
                        <a:spcAft>
                          <a:spcPts val="600"/>
                        </a:spcAft>
                      </a:pPr>
                      <a:r>
                        <a:rPr lang="hr-HR" sz="1800" b="1" i="1" dirty="0">
                          <a:effectLst/>
                          <a:latin typeface="Calibri" panose="020F0502020204030204" pitchFamily="34" charset="0"/>
                          <a:ea typeface="Times New Roman" panose="02020603050405020304" pitchFamily="18" charset="0"/>
                          <a:cs typeface="Calibri" panose="020F0502020204030204" pitchFamily="34" charset="0"/>
                        </a:rPr>
                        <a:t>03.2016.</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728532470"/>
                  </a:ext>
                </a:extLst>
              </a:tr>
              <a:tr h="394757">
                <a:tc>
                  <a:txBody>
                    <a:bodyPr/>
                    <a:lstStyle/>
                    <a:p>
                      <a:pPr marL="179705" algn="just">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Bruto plaća</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495,00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495,00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500,00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500,00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613914780"/>
                  </a:ext>
                </a:extLst>
              </a:tr>
              <a:tr h="394757">
                <a:tc>
                  <a:txBody>
                    <a:bodyPr/>
                    <a:lstStyle/>
                    <a:p>
                      <a:pPr marL="179705" algn="just">
                        <a:lnSpc>
                          <a:spcPct val="100000"/>
                        </a:lnSpc>
                        <a:spcAft>
                          <a:spcPts val="600"/>
                        </a:spcAft>
                      </a:pPr>
                      <a:r>
                        <a:rPr lang="hr-HR" sz="1600" dirty="0" err="1">
                          <a:effectLst/>
                          <a:latin typeface="Calibri" panose="020F0502020204030204" pitchFamily="34" charset="0"/>
                          <a:ea typeface="Times New Roman" panose="02020603050405020304" pitchFamily="18" charset="0"/>
                          <a:cs typeface="Calibri" panose="020F0502020204030204" pitchFamily="34" charset="0"/>
                        </a:rPr>
                        <a:t>Mirov</a:t>
                      </a:r>
                      <a:r>
                        <a:rPr lang="hr-HR" sz="1600" dirty="0">
                          <a:effectLst/>
                          <a:latin typeface="Calibri" panose="020F0502020204030204" pitchFamily="34" charset="0"/>
                          <a:ea typeface="Times New Roman" panose="02020603050405020304" pitchFamily="18" charset="0"/>
                          <a:cs typeface="Calibri" panose="020F0502020204030204" pitchFamily="34" charset="0"/>
                        </a:rPr>
                        <a:t>. </a:t>
                      </a:r>
                      <a:r>
                        <a:rPr lang="hr-HR" sz="1600" dirty="0" err="1">
                          <a:effectLst/>
                          <a:latin typeface="Calibri" panose="020F0502020204030204" pitchFamily="34" charset="0"/>
                          <a:ea typeface="Times New Roman" panose="02020603050405020304" pitchFamily="18" charset="0"/>
                          <a:cs typeface="Calibri" panose="020F0502020204030204" pitchFamily="34" charset="0"/>
                        </a:rPr>
                        <a:t>osigur</a:t>
                      </a:r>
                      <a:r>
                        <a:rPr lang="hr-HR" sz="1600" dirty="0">
                          <a:effectLst/>
                          <a:latin typeface="Calibri" panose="020F0502020204030204" pitchFamily="34" charset="0"/>
                          <a:ea typeface="Times New Roman" panose="02020603050405020304" pitchFamily="18" charset="0"/>
                          <a:cs typeface="Calibri" panose="020F0502020204030204" pitchFamily="34" charset="0"/>
                        </a:rPr>
                        <a:t>. I. stup</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74,25</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74,25</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75,00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indent="-68580" algn="ct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75,00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291134699"/>
                  </a:ext>
                </a:extLst>
              </a:tr>
              <a:tr h="394757">
                <a:tc>
                  <a:txBody>
                    <a:bodyPr/>
                    <a:lstStyle/>
                    <a:p>
                      <a:pPr marL="17970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Mirov. osigur. II. stup</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24,75</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24,75</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25,00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25,00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786002197"/>
                  </a:ext>
                </a:extLst>
              </a:tr>
              <a:tr h="394757">
                <a:tc>
                  <a:txBody>
                    <a:bodyPr/>
                    <a:lstStyle/>
                    <a:p>
                      <a:pPr marL="179705" indent="1841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Dohodak</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396,00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396,00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400,00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400,00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216278471"/>
                  </a:ext>
                </a:extLst>
              </a:tr>
              <a:tr h="394757">
                <a:tc>
                  <a:txBody>
                    <a:bodyPr/>
                    <a:lstStyle/>
                    <a:p>
                      <a:pPr marL="17970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Osobni odbitak</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0,00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0,00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513652008"/>
                  </a:ext>
                </a:extLst>
              </a:tr>
              <a:tr h="394757">
                <a:tc>
                  <a:txBody>
                    <a:bodyPr/>
                    <a:lstStyle/>
                    <a:p>
                      <a:pPr marL="17970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Porezna osnovica</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396,00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396,00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400,00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400,00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242418298"/>
                  </a:ext>
                </a:extLst>
              </a:tr>
              <a:tr h="400012">
                <a:tc>
                  <a:txBody>
                    <a:bodyPr/>
                    <a:lstStyle/>
                    <a:p>
                      <a:pPr marL="179705" algn="just">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Porez na dohodak -  25%</a:t>
                      </a:r>
                      <a:endParaRPr lang="hr-HR" sz="1600" dirty="0">
                        <a:effectLst/>
                        <a:latin typeface="Calibri" panose="020F0502020204030204" pitchFamily="34" charset="0"/>
                        <a:ea typeface="Dotum" panose="020B0600000101010101" pitchFamily="34" charset="-127"/>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99,00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99,00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100,00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100,00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521276654"/>
                  </a:ext>
                </a:extLst>
              </a:tr>
              <a:tr h="394757">
                <a:tc>
                  <a:txBody>
                    <a:bodyPr/>
                    <a:lstStyle/>
                    <a:p>
                      <a:pPr marL="17970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Prirez – 10%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9,90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9,90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10,00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10,00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620845348"/>
                  </a:ext>
                </a:extLst>
              </a:tr>
              <a:tr h="394757">
                <a:tc>
                  <a:txBody>
                    <a:bodyPr/>
                    <a:lstStyle/>
                    <a:p>
                      <a:pPr marL="17970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Porez i prirez - ukupno</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108,90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108,90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110,00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110,00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098061898"/>
                  </a:ext>
                </a:extLst>
              </a:tr>
              <a:tr h="394757">
                <a:tc>
                  <a:txBody>
                    <a:bodyPr/>
                    <a:lstStyle/>
                    <a:p>
                      <a:pPr marL="179705" indent="1841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Neto plaća</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287,10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287,10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290,00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290,00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852297026"/>
                  </a:ext>
                </a:extLst>
              </a:tr>
              <a:tr h="394757">
                <a:tc>
                  <a:txBody>
                    <a:bodyPr/>
                    <a:lstStyle/>
                    <a:p>
                      <a:pPr marL="17970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Dop. za zdrav. osigur.</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74,25</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74,25</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75,00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75,00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783725518"/>
                  </a:ext>
                </a:extLst>
              </a:tr>
              <a:tr h="394757">
                <a:tc>
                  <a:txBody>
                    <a:bodyPr/>
                    <a:lstStyle/>
                    <a:p>
                      <a:pPr marL="179705" indent="1841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Dop. za zaštitu zdravlja</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2,48</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2,48</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2,50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2395" indent="2159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2,50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249932907"/>
                  </a:ext>
                </a:extLst>
              </a:tr>
              <a:tr h="394757">
                <a:tc>
                  <a:txBody>
                    <a:bodyPr/>
                    <a:lstStyle/>
                    <a:p>
                      <a:pPr marL="179705" algn="just">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Dop. za zapošlj.</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1760" indent="234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8,42</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8,42</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100000"/>
                        </a:lnSpc>
                        <a:spcAft>
                          <a:spcPts val="600"/>
                        </a:spcAft>
                      </a:pPr>
                      <a:r>
                        <a:rPr lang="hr-HR" sz="1600">
                          <a:effectLst/>
                          <a:latin typeface="Calibri" panose="020F0502020204030204" pitchFamily="34" charset="0"/>
                          <a:ea typeface="Times New Roman" panose="02020603050405020304" pitchFamily="18" charset="0"/>
                          <a:cs typeface="Calibri" panose="020F0502020204030204" pitchFamily="34" charset="0"/>
                        </a:rPr>
                        <a:t>8,50</a:t>
                      </a:r>
                      <a:endParaRPr lang="hr-H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179705" marR="112395" indent="21590" algn="r">
                        <a:lnSpc>
                          <a:spcPct val="100000"/>
                        </a:lnSpc>
                        <a:spcAft>
                          <a:spcPts val="600"/>
                        </a:spcAft>
                      </a:pPr>
                      <a:r>
                        <a:rPr lang="hr-HR" sz="1600" dirty="0">
                          <a:effectLst/>
                          <a:latin typeface="Calibri" panose="020F0502020204030204" pitchFamily="34" charset="0"/>
                          <a:ea typeface="Times New Roman" panose="02020603050405020304" pitchFamily="18" charset="0"/>
                          <a:cs typeface="Calibri" panose="020F0502020204030204" pitchFamily="34" charset="0"/>
                        </a:rPr>
                        <a:t>8,50</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88724789"/>
                  </a:ext>
                </a:extLst>
              </a:tr>
            </a:tbl>
          </a:graphicData>
        </a:graphic>
      </p:graphicFrame>
    </p:spTree>
    <p:extLst>
      <p:ext uri="{BB962C8B-B14F-4D97-AF65-F5344CB8AC3E}">
        <p14:creationId xmlns:p14="http://schemas.microsoft.com/office/powerpoint/2010/main" val="53448955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B3873-8387-4AAA-AFDB-48B1E0102D84}"/>
              </a:ext>
            </a:extLst>
          </p:cNvPr>
          <p:cNvSpPr>
            <a:spLocks noGrp="1"/>
          </p:cNvSpPr>
          <p:nvPr>
            <p:ph type="title"/>
          </p:nvPr>
        </p:nvSpPr>
        <p:spPr/>
        <p:txBody>
          <a:bodyPr/>
          <a:lstStyle/>
          <a:p>
            <a:endParaRPr lang="hr-HR" dirty="0"/>
          </a:p>
        </p:txBody>
      </p:sp>
      <p:sp>
        <p:nvSpPr>
          <p:cNvPr id="3" name="Content Placeholder 2">
            <a:extLst>
              <a:ext uri="{FF2B5EF4-FFF2-40B4-BE49-F238E27FC236}">
                <a16:creationId xmlns:a16="http://schemas.microsoft.com/office/drawing/2014/main" id="{435E3C0F-6906-4E01-8309-80B115229478}"/>
              </a:ext>
            </a:extLst>
          </p:cNvPr>
          <p:cNvSpPr>
            <a:spLocks noGrp="1"/>
          </p:cNvSpPr>
          <p:nvPr>
            <p:ph idx="1"/>
          </p:nvPr>
        </p:nvSpPr>
        <p:spPr>
          <a:xfrm>
            <a:off x="457200" y="0"/>
            <a:ext cx="8363272" cy="6477000"/>
          </a:xfrm>
        </p:spPr>
        <p:txBody>
          <a:bodyPr/>
          <a:lstStyle/>
          <a:p>
            <a:pPr marL="0" indent="0">
              <a:buNone/>
            </a:pPr>
            <a:r>
              <a:rPr lang="hr-HR" dirty="0"/>
              <a:t>:</a:t>
            </a:r>
          </a:p>
          <a:p>
            <a:pPr marL="0" indent="0">
              <a:buNone/>
            </a:pPr>
            <a:endParaRPr lang="hr-HR" dirty="0"/>
          </a:p>
        </p:txBody>
      </p:sp>
      <p:graphicFrame>
        <p:nvGraphicFramePr>
          <p:cNvPr id="4" name="Table 4">
            <a:extLst>
              <a:ext uri="{FF2B5EF4-FFF2-40B4-BE49-F238E27FC236}">
                <a16:creationId xmlns:a16="http://schemas.microsoft.com/office/drawing/2014/main" id="{15E3FE42-63F2-49B6-AEB5-EF7EDD6853D1}"/>
              </a:ext>
            </a:extLst>
          </p:cNvPr>
          <p:cNvGraphicFramePr>
            <a:graphicFrameLocks noGrp="1"/>
          </p:cNvGraphicFramePr>
          <p:nvPr>
            <p:extLst>
              <p:ext uri="{D42A27DB-BD31-4B8C-83A1-F6EECF244321}">
                <p14:modId xmlns:p14="http://schemas.microsoft.com/office/powerpoint/2010/main" val="4147894633"/>
              </p:ext>
            </p:extLst>
          </p:nvPr>
        </p:nvGraphicFramePr>
        <p:xfrm>
          <a:off x="395536" y="692696"/>
          <a:ext cx="8568954" cy="5991963"/>
        </p:xfrm>
        <a:graphic>
          <a:graphicData uri="http://schemas.openxmlformats.org/drawingml/2006/table">
            <a:tbl>
              <a:tblPr firstRow="1" bandRow="1">
                <a:tableStyleId>{5940675A-B579-460E-94D1-54222C63F5DA}</a:tableStyleId>
              </a:tblPr>
              <a:tblGrid>
                <a:gridCol w="2736304">
                  <a:extLst>
                    <a:ext uri="{9D8B030D-6E8A-4147-A177-3AD203B41FA5}">
                      <a16:colId xmlns:a16="http://schemas.microsoft.com/office/drawing/2014/main" val="3290286391"/>
                    </a:ext>
                  </a:extLst>
                </a:gridCol>
                <a:gridCol w="1584176">
                  <a:extLst>
                    <a:ext uri="{9D8B030D-6E8A-4147-A177-3AD203B41FA5}">
                      <a16:colId xmlns:a16="http://schemas.microsoft.com/office/drawing/2014/main" val="1383844266"/>
                    </a:ext>
                  </a:extLst>
                </a:gridCol>
                <a:gridCol w="1440160">
                  <a:extLst>
                    <a:ext uri="{9D8B030D-6E8A-4147-A177-3AD203B41FA5}">
                      <a16:colId xmlns:a16="http://schemas.microsoft.com/office/drawing/2014/main" val="2785200173"/>
                    </a:ext>
                  </a:extLst>
                </a:gridCol>
                <a:gridCol w="1440160">
                  <a:extLst>
                    <a:ext uri="{9D8B030D-6E8A-4147-A177-3AD203B41FA5}">
                      <a16:colId xmlns:a16="http://schemas.microsoft.com/office/drawing/2014/main" val="1426422871"/>
                    </a:ext>
                  </a:extLst>
                </a:gridCol>
                <a:gridCol w="1368154">
                  <a:extLst>
                    <a:ext uri="{9D8B030D-6E8A-4147-A177-3AD203B41FA5}">
                      <a16:colId xmlns:a16="http://schemas.microsoft.com/office/drawing/2014/main" val="2018292486"/>
                    </a:ext>
                  </a:extLst>
                </a:gridCol>
              </a:tblGrid>
              <a:tr h="395692">
                <a:tc>
                  <a:txBody>
                    <a:bodyPr/>
                    <a:lstStyle/>
                    <a:p>
                      <a:pPr marL="179705" algn="ctr">
                        <a:lnSpc>
                          <a:spcPct val="200000"/>
                        </a:lnSpc>
                        <a:spcAft>
                          <a:spcPts val="600"/>
                        </a:spcAft>
                      </a:pPr>
                      <a:r>
                        <a:rPr lang="hr-HR" sz="1400" b="1" i="1" dirty="0">
                          <a:effectLst/>
                          <a:latin typeface="+mn-lt"/>
                          <a:ea typeface="Times New Roman" panose="02020603050405020304" pitchFamily="18" charset="0"/>
                          <a:cs typeface="Calibri" panose="020F0502020204030204" pitchFamily="34" charset="0"/>
                        </a:rPr>
                        <a:t>Opis </a:t>
                      </a:r>
                      <a:endParaRPr lang="hr-HR" sz="14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algn="ctr">
                        <a:lnSpc>
                          <a:spcPct val="200000"/>
                        </a:lnSpc>
                        <a:spcAft>
                          <a:spcPts val="600"/>
                        </a:spcAft>
                      </a:pPr>
                      <a:r>
                        <a:rPr lang="hr-HR" sz="1800" b="1" i="1" dirty="0">
                          <a:effectLst/>
                          <a:latin typeface="+mn-lt"/>
                          <a:ea typeface="Times New Roman" panose="02020603050405020304" pitchFamily="18" charset="0"/>
                        </a:rPr>
                        <a:t>04.2016.</a:t>
                      </a:r>
                      <a:endParaRPr lang="hr-HR" sz="1800" dirty="0">
                        <a:effectLst/>
                        <a:latin typeface="+mn-lt"/>
                        <a:ea typeface="Calibri" panose="020F0502020204030204" pitchFamily="34" charset="0"/>
                      </a:endParaRPr>
                    </a:p>
                  </a:txBody>
                  <a:tcPr marL="68580" marR="68580" marT="0" marB="0"/>
                </a:tc>
                <a:tc>
                  <a:txBody>
                    <a:bodyPr/>
                    <a:lstStyle/>
                    <a:p>
                      <a:pPr marL="179705" algn="ctr">
                        <a:lnSpc>
                          <a:spcPct val="200000"/>
                        </a:lnSpc>
                        <a:spcAft>
                          <a:spcPts val="600"/>
                        </a:spcAft>
                      </a:pPr>
                      <a:r>
                        <a:rPr lang="hr-HR" sz="1800" b="1" i="1">
                          <a:effectLst/>
                          <a:latin typeface="+mn-lt"/>
                          <a:ea typeface="Times New Roman" panose="02020603050405020304" pitchFamily="18" charset="0"/>
                        </a:rPr>
                        <a:t>05.2016.</a:t>
                      </a:r>
                      <a:endParaRPr lang="hr-HR" sz="1800">
                        <a:effectLst/>
                        <a:latin typeface="+mn-lt"/>
                        <a:ea typeface="Calibri" panose="020F0502020204030204" pitchFamily="34" charset="0"/>
                      </a:endParaRPr>
                    </a:p>
                  </a:txBody>
                  <a:tcPr marL="68580" marR="68580" marT="0" marB="0"/>
                </a:tc>
                <a:tc>
                  <a:txBody>
                    <a:bodyPr/>
                    <a:lstStyle/>
                    <a:p>
                      <a:pPr marL="179705" algn="ctr">
                        <a:lnSpc>
                          <a:spcPct val="200000"/>
                        </a:lnSpc>
                        <a:spcAft>
                          <a:spcPts val="600"/>
                        </a:spcAft>
                      </a:pPr>
                      <a:r>
                        <a:rPr lang="hr-HR" sz="1800" b="1" i="1">
                          <a:effectLst/>
                          <a:latin typeface="+mn-lt"/>
                          <a:ea typeface="Times New Roman" panose="02020603050405020304" pitchFamily="18" charset="0"/>
                        </a:rPr>
                        <a:t>06.2016.</a:t>
                      </a:r>
                      <a:endParaRPr lang="hr-HR" sz="1800">
                        <a:effectLst/>
                        <a:latin typeface="+mn-lt"/>
                        <a:ea typeface="Calibri" panose="020F0502020204030204" pitchFamily="34" charset="0"/>
                      </a:endParaRPr>
                    </a:p>
                  </a:txBody>
                  <a:tcPr marL="68580" marR="68580" marT="0" marB="0"/>
                </a:tc>
                <a:tc>
                  <a:txBody>
                    <a:bodyPr/>
                    <a:lstStyle/>
                    <a:p>
                      <a:pPr marL="179705" indent="-67310" algn="ctr">
                        <a:lnSpc>
                          <a:spcPct val="200000"/>
                        </a:lnSpc>
                        <a:spcAft>
                          <a:spcPts val="600"/>
                        </a:spcAft>
                      </a:pPr>
                      <a:r>
                        <a:rPr lang="hr-HR" sz="1800" b="1" i="1" dirty="0">
                          <a:effectLst/>
                          <a:latin typeface="+mn-lt"/>
                          <a:ea typeface="Times New Roman" panose="02020603050405020304" pitchFamily="18" charset="0"/>
                        </a:rPr>
                        <a:t>07. 2016.</a:t>
                      </a:r>
                      <a:endParaRPr lang="hr-HR" sz="18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728532470"/>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Bruto plaća</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dirty="0">
                          <a:effectLst/>
                          <a:latin typeface="+mn-lt"/>
                          <a:ea typeface="Times New Roman" panose="02020603050405020304" pitchFamily="18" charset="0"/>
                        </a:rPr>
                        <a:t>490,00</a:t>
                      </a:r>
                      <a:endParaRPr lang="hr-HR" sz="1600" dirty="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dirty="0">
                          <a:effectLst/>
                          <a:latin typeface="+mn-lt"/>
                          <a:ea typeface="Times New Roman" panose="02020603050405020304" pitchFamily="18" charset="0"/>
                        </a:rPr>
                        <a:t>490,00</a:t>
                      </a:r>
                      <a:endParaRPr lang="hr-HR" sz="1600" dirty="0">
                        <a:effectLst/>
                        <a:latin typeface="+mn-lt"/>
                        <a:ea typeface="Calibri" panose="020F0502020204030204" pitchFamily="34" charset="0"/>
                      </a:endParaRPr>
                    </a:p>
                  </a:txBody>
                  <a:tcPr marL="68580" marR="68580" marT="0" marB="0"/>
                </a:tc>
                <a:tc>
                  <a:txBody>
                    <a:bodyPr/>
                    <a:lstStyle/>
                    <a:p>
                      <a:pPr marL="179705" marR="109220" indent="-66040" algn="r">
                        <a:lnSpc>
                          <a:spcPct val="200000"/>
                        </a:lnSpc>
                        <a:spcAft>
                          <a:spcPts val="600"/>
                        </a:spcAft>
                      </a:pPr>
                      <a:r>
                        <a:rPr lang="hr-HR" sz="1600" dirty="0">
                          <a:effectLst/>
                          <a:latin typeface="+mn-lt"/>
                          <a:ea typeface="Times New Roman" panose="02020603050405020304" pitchFamily="18" charset="0"/>
                        </a:rPr>
                        <a:t>490,00</a:t>
                      </a:r>
                      <a:endParaRPr lang="hr-HR" sz="1600" dirty="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490,00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613914780"/>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Mirov. osigur. I. stup</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indent="20955"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92710"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73,50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4291134699"/>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Mirov. osigur. II. stup</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24,50</a:t>
                      </a:r>
                      <a:endParaRPr lang="hr-HR" sz="1600">
                        <a:effectLst/>
                        <a:latin typeface="+mn-lt"/>
                        <a:ea typeface="Calibri" panose="020F0502020204030204" pitchFamily="34" charset="0"/>
                      </a:endParaRPr>
                    </a:p>
                  </a:txBody>
                  <a:tcPr marL="68580" marR="68580" marT="0" marB="0"/>
                </a:tc>
                <a:tc>
                  <a:txBody>
                    <a:bodyPr/>
                    <a:lstStyle/>
                    <a:p>
                      <a:pPr marL="179705" marR="109220" indent="20320" algn="r">
                        <a:lnSpc>
                          <a:spcPct val="200000"/>
                        </a:lnSpc>
                        <a:spcAft>
                          <a:spcPts val="600"/>
                        </a:spcAft>
                      </a:pPr>
                      <a:r>
                        <a:rPr lang="hr-HR" sz="1600">
                          <a:effectLst/>
                          <a:latin typeface="+mn-lt"/>
                          <a:ea typeface="Times New Roman" panose="02020603050405020304" pitchFamily="18" charset="0"/>
                        </a:rPr>
                        <a:t>24,50</a:t>
                      </a:r>
                      <a:endParaRPr lang="hr-HR" sz="1600">
                        <a:effectLst/>
                        <a:latin typeface="+mn-lt"/>
                        <a:ea typeface="Calibri" panose="020F0502020204030204" pitchFamily="34" charset="0"/>
                      </a:endParaRPr>
                    </a:p>
                  </a:txBody>
                  <a:tcPr marL="68580" marR="68580" marT="0" marB="0"/>
                </a:tc>
                <a:tc>
                  <a:txBody>
                    <a:bodyPr/>
                    <a:lstStyle/>
                    <a:p>
                      <a:pPr marL="179705" marR="109220" indent="24130" algn="r">
                        <a:lnSpc>
                          <a:spcPct val="200000"/>
                        </a:lnSpc>
                        <a:spcAft>
                          <a:spcPts val="600"/>
                        </a:spcAft>
                      </a:pPr>
                      <a:r>
                        <a:rPr lang="hr-HR" sz="1600">
                          <a:effectLst/>
                          <a:latin typeface="+mn-lt"/>
                          <a:ea typeface="Times New Roman" panose="02020603050405020304" pitchFamily="18" charset="0"/>
                        </a:rPr>
                        <a:t>24,50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24,50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3786002197"/>
                  </a:ext>
                </a:extLst>
              </a:tr>
              <a:tr h="395692">
                <a:tc>
                  <a:txBody>
                    <a:bodyPr/>
                    <a:lstStyle/>
                    <a:p>
                      <a:pPr marL="179705" indent="1841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Dohodak</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09220" indent="2413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392,00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216278471"/>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Osobni odbitak</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0,00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0,00</a:t>
                      </a:r>
                      <a:endParaRPr lang="hr-HR" sz="1600">
                        <a:effectLst/>
                        <a:latin typeface="+mn-lt"/>
                        <a:ea typeface="Calibri" panose="020F0502020204030204" pitchFamily="34" charset="0"/>
                      </a:endParaRPr>
                    </a:p>
                  </a:txBody>
                  <a:tcPr marL="68580" marR="68580" marT="0" marB="0"/>
                </a:tc>
                <a:tc>
                  <a:txBody>
                    <a:bodyPr/>
                    <a:lstStyle/>
                    <a:p>
                      <a:pPr marL="179705" marR="109220" indent="24130" algn="r">
                        <a:lnSpc>
                          <a:spcPct val="200000"/>
                        </a:lnSpc>
                        <a:spcAft>
                          <a:spcPts val="600"/>
                        </a:spcAft>
                      </a:pPr>
                      <a:r>
                        <a:rPr lang="hr-HR" sz="1600">
                          <a:effectLst/>
                          <a:latin typeface="+mn-lt"/>
                          <a:ea typeface="Times New Roman" panose="02020603050405020304" pitchFamily="18" charset="0"/>
                        </a:rPr>
                        <a:t>0,00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0,00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513652008"/>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Porezna osnovica</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05410" indent="2413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392,00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3242418298"/>
                  </a:ext>
                </a:extLst>
              </a:tr>
              <a:tr h="487910">
                <a:tc>
                  <a:txBody>
                    <a:bodyPr/>
                    <a:lstStyle/>
                    <a:p>
                      <a:pPr marL="179705" algn="just">
                        <a:lnSpc>
                          <a:spcPct val="100000"/>
                        </a:lnSpc>
                        <a:spcAft>
                          <a:spcPts val="0"/>
                        </a:spcAft>
                      </a:pPr>
                      <a:r>
                        <a:rPr lang="hr-HR" sz="1600" dirty="0">
                          <a:effectLst/>
                          <a:latin typeface="+mn-lt"/>
                          <a:ea typeface="Times New Roman" panose="02020603050405020304" pitchFamily="18" charset="0"/>
                          <a:cs typeface="Calibri" panose="020F0502020204030204" pitchFamily="34" charset="0"/>
                        </a:rPr>
                        <a:t>Porez na dohodak</a:t>
                      </a:r>
                      <a:endParaRPr lang="hr-HR" sz="1600" dirty="0">
                        <a:effectLst/>
                        <a:latin typeface="+mn-lt"/>
                        <a:ea typeface="Calibri" panose="020F0502020204030204" pitchFamily="34" charset="0"/>
                        <a:cs typeface="Calibri" panose="020F0502020204030204" pitchFamily="34" charset="0"/>
                      </a:endParaRPr>
                    </a:p>
                    <a:p>
                      <a:pPr marL="342900" lvl="0" indent="-342900" algn="just">
                        <a:lnSpc>
                          <a:spcPct val="100000"/>
                        </a:lnSpc>
                        <a:spcAft>
                          <a:spcPts val="0"/>
                        </a:spcAft>
                        <a:buFont typeface="Times New Roman" panose="02020603050405020304" pitchFamily="18" charset="0"/>
                        <a:buChar char="-"/>
                        <a:tabLst>
                          <a:tab pos="112395" algn="l"/>
                        </a:tabLst>
                      </a:pPr>
                      <a:r>
                        <a:rPr lang="hr-HR" sz="1600" dirty="0">
                          <a:effectLst/>
                          <a:latin typeface="+mn-lt"/>
                          <a:ea typeface="Times New Roman" panose="02020603050405020304" pitchFamily="18" charset="0"/>
                          <a:cs typeface="Calibri" panose="020F0502020204030204" pitchFamily="34" charset="0"/>
                        </a:rPr>
                        <a:t>stopa 25%</a:t>
                      </a:r>
                      <a:endParaRPr lang="hr-HR" sz="1600" dirty="0">
                        <a:effectLst/>
                        <a:latin typeface="+mn-lt"/>
                        <a:ea typeface="Dotum" panose="020B0600000101010101" pitchFamily="34" charset="-127"/>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dirty="0">
                          <a:effectLst/>
                          <a:latin typeface="+mn-lt"/>
                          <a:ea typeface="Times New Roman" panose="02020603050405020304" pitchFamily="18" charset="0"/>
                        </a:rPr>
                        <a:t>98,00</a:t>
                      </a:r>
                      <a:endParaRPr lang="hr-HR" sz="1600" dirty="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dirty="0">
                          <a:effectLst/>
                          <a:latin typeface="+mn-lt"/>
                          <a:ea typeface="Times New Roman" panose="02020603050405020304" pitchFamily="18" charset="0"/>
                        </a:rPr>
                        <a:t>98,00</a:t>
                      </a:r>
                      <a:endParaRPr lang="hr-HR" sz="1600" dirty="0">
                        <a:effectLst/>
                        <a:latin typeface="+mn-lt"/>
                        <a:ea typeface="Calibri" panose="020F0502020204030204" pitchFamily="34" charset="0"/>
                      </a:endParaRPr>
                    </a:p>
                  </a:txBody>
                  <a:tcPr marL="68580" marR="68580" marT="0" marB="0"/>
                </a:tc>
                <a:tc>
                  <a:txBody>
                    <a:bodyPr/>
                    <a:lstStyle/>
                    <a:p>
                      <a:pPr marL="179705" marR="105410" indent="24130" algn="r">
                        <a:lnSpc>
                          <a:spcPct val="200000"/>
                        </a:lnSpc>
                        <a:spcAft>
                          <a:spcPts val="600"/>
                        </a:spcAft>
                      </a:pPr>
                      <a:r>
                        <a:rPr lang="hr-HR" sz="1600" dirty="0">
                          <a:effectLst/>
                          <a:latin typeface="+mn-lt"/>
                          <a:ea typeface="Times New Roman" panose="02020603050405020304" pitchFamily="18" charset="0"/>
                        </a:rPr>
                        <a:t> 98,00</a:t>
                      </a:r>
                      <a:endParaRPr lang="hr-HR" sz="1600" dirty="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98,00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521276654"/>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Prirez – 10%</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a:effectLst/>
                          <a:latin typeface="+mn-lt"/>
                          <a:ea typeface="Times New Roman" panose="02020603050405020304" pitchFamily="18" charset="0"/>
                        </a:rPr>
                        <a:t>9,80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9,80</a:t>
                      </a:r>
                      <a:endParaRPr lang="hr-HR" sz="1600">
                        <a:effectLst/>
                        <a:latin typeface="+mn-lt"/>
                        <a:ea typeface="Calibri" panose="020F0502020204030204" pitchFamily="34" charset="0"/>
                      </a:endParaRPr>
                    </a:p>
                  </a:txBody>
                  <a:tcPr marL="68580" marR="68580" marT="0" marB="0"/>
                </a:tc>
                <a:tc>
                  <a:txBody>
                    <a:bodyPr/>
                    <a:lstStyle/>
                    <a:p>
                      <a:pPr marL="179705" marR="105410" indent="24130" algn="r">
                        <a:lnSpc>
                          <a:spcPct val="200000"/>
                        </a:lnSpc>
                        <a:spcAft>
                          <a:spcPts val="600"/>
                        </a:spcAft>
                      </a:pPr>
                      <a:r>
                        <a:rPr lang="hr-HR" sz="1600">
                          <a:effectLst/>
                          <a:latin typeface="+mn-lt"/>
                          <a:ea typeface="Times New Roman" panose="02020603050405020304" pitchFamily="18" charset="0"/>
                        </a:rPr>
                        <a:t>9,80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9,80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620845348"/>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Porez i prirez - ukupno</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a:effectLst/>
                          <a:latin typeface="+mn-lt"/>
                          <a:ea typeface="Times New Roman" panose="02020603050405020304" pitchFamily="18" charset="0"/>
                        </a:rPr>
                        <a:t>107,80</a:t>
                      </a:r>
                      <a:endParaRPr lang="hr-HR" sz="1600">
                        <a:effectLst/>
                        <a:latin typeface="+mn-lt"/>
                        <a:ea typeface="Calibri" panose="020F0502020204030204" pitchFamily="34" charset="0"/>
                      </a:endParaRPr>
                    </a:p>
                  </a:txBody>
                  <a:tcPr marL="68580" marR="68580" marT="0" marB="0"/>
                </a:tc>
                <a:tc>
                  <a:txBody>
                    <a:bodyPr/>
                    <a:lstStyle/>
                    <a:p>
                      <a:pPr marL="179705" marR="105410" indent="-69215" algn="r">
                        <a:lnSpc>
                          <a:spcPct val="200000"/>
                        </a:lnSpc>
                        <a:spcAft>
                          <a:spcPts val="600"/>
                        </a:spcAft>
                      </a:pPr>
                      <a:r>
                        <a:rPr lang="hr-HR" sz="1600">
                          <a:effectLst/>
                          <a:latin typeface="+mn-lt"/>
                          <a:ea typeface="Times New Roman" panose="02020603050405020304" pitchFamily="18" charset="0"/>
                        </a:rPr>
                        <a:t>107,80</a:t>
                      </a:r>
                      <a:endParaRPr lang="hr-HR" sz="1600">
                        <a:effectLst/>
                        <a:latin typeface="+mn-lt"/>
                        <a:ea typeface="Calibri" panose="020F0502020204030204" pitchFamily="34" charset="0"/>
                      </a:endParaRPr>
                    </a:p>
                  </a:txBody>
                  <a:tcPr marL="68580" marR="68580" marT="0" marB="0"/>
                </a:tc>
                <a:tc>
                  <a:txBody>
                    <a:bodyPr/>
                    <a:lstStyle/>
                    <a:p>
                      <a:pPr marL="179705" marR="105410" indent="24130" algn="r">
                        <a:lnSpc>
                          <a:spcPct val="200000"/>
                        </a:lnSpc>
                        <a:spcAft>
                          <a:spcPts val="600"/>
                        </a:spcAft>
                      </a:pPr>
                      <a:r>
                        <a:rPr lang="hr-HR" sz="1600">
                          <a:effectLst/>
                          <a:latin typeface="+mn-lt"/>
                          <a:ea typeface="Times New Roman" panose="02020603050405020304" pitchFamily="18" charset="0"/>
                        </a:rPr>
                        <a:t>107,80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107,80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098061898"/>
                  </a:ext>
                </a:extLst>
              </a:tr>
              <a:tr h="395692">
                <a:tc>
                  <a:txBody>
                    <a:bodyPr/>
                    <a:lstStyle/>
                    <a:p>
                      <a:pPr marL="179705" indent="1841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Neto plaća</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a:effectLst/>
                          <a:latin typeface="+mn-lt"/>
                          <a:ea typeface="Times New Roman" panose="02020603050405020304" pitchFamily="18" charset="0"/>
                        </a:rPr>
                        <a:t>284,20</a:t>
                      </a:r>
                      <a:endParaRPr lang="hr-HR" sz="1600">
                        <a:effectLst/>
                        <a:latin typeface="+mn-lt"/>
                        <a:ea typeface="Calibri" panose="020F0502020204030204" pitchFamily="34" charset="0"/>
                      </a:endParaRPr>
                    </a:p>
                  </a:txBody>
                  <a:tcPr marL="68580" marR="68580" marT="0" marB="0"/>
                </a:tc>
                <a:tc>
                  <a:txBody>
                    <a:bodyPr/>
                    <a:lstStyle/>
                    <a:p>
                      <a:pPr marL="179705" marR="105410" indent="-69215" algn="r">
                        <a:lnSpc>
                          <a:spcPct val="200000"/>
                        </a:lnSpc>
                        <a:spcAft>
                          <a:spcPts val="600"/>
                        </a:spcAft>
                      </a:pPr>
                      <a:r>
                        <a:rPr lang="hr-HR" sz="1600">
                          <a:effectLst/>
                          <a:latin typeface="+mn-lt"/>
                          <a:ea typeface="Times New Roman" panose="02020603050405020304" pitchFamily="18" charset="0"/>
                        </a:rPr>
                        <a:t>284,20</a:t>
                      </a:r>
                      <a:endParaRPr lang="hr-HR" sz="1600">
                        <a:effectLst/>
                        <a:latin typeface="+mn-lt"/>
                        <a:ea typeface="Calibri" panose="020F0502020204030204" pitchFamily="34" charset="0"/>
                      </a:endParaRPr>
                    </a:p>
                  </a:txBody>
                  <a:tcPr marL="68580" marR="68580" marT="0" marB="0"/>
                </a:tc>
                <a:tc>
                  <a:txBody>
                    <a:bodyPr/>
                    <a:lstStyle/>
                    <a:p>
                      <a:pPr marL="179705" marR="105410" indent="24130" algn="r">
                        <a:lnSpc>
                          <a:spcPct val="200000"/>
                        </a:lnSpc>
                        <a:spcAft>
                          <a:spcPts val="600"/>
                        </a:spcAft>
                      </a:pPr>
                      <a:r>
                        <a:rPr lang="hr-HR" sz="1600">
                          <a:effectLst/>
                          <a:latin typeface="+mn-lt"/>
                          <a:ea typeface="Times New Roman" panose="02020603050405020304" pitchFamily="18" charset="0"/>
                        </a:rPr>
                        <a:t>284,20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284,20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852297026"/>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Dop. za zdrav. osigur.</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105410" indent="-69215"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105410" indent="24130"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73,50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783725518"/>
                  </a:ext>
                </a:extLst>
              </a:tr>
              <a:tr h="395692">
                <a:tc>
                  <a:txBody>
                    <a:bodyPr/>
                    <a:lstStyle/>
                    <a:p>
                      <a:pPr marL="179705" indent="1841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Dop. za zaštitu zdravlja</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2,45</a:t>
                      </a:r>
                      <a:endParaRPr lang="hr-HR" sz="1600">
                        <a:effectLst/>
                        <a:latin typeface="+mn-lt"/>
                        <a:ea typeface="Calibri" panose="020F0502020204030204" pitchFamily="34" charset="0"/>
                      </a:endParaRPr>
                    </a:p>
                  </a:txBody>
                  <a:tcPr marL="68580" marR="68580" marT="0" marB="0"/>
                </a:tc>
                <a:tc>
                  <a:txBody>
                    <a:bodyPr/>
                    <a:lstStyle/>
                    <a:p>
                      <a:pPr marL="179705" marR="112395" indent="-69215" algn="r">
                        <a:lnSpc>
                          <a:spcPct val="200000"/>
                        </a:lnSpc>
                        <a:spcAft>
                          <a:spcPts val="600"/>
                        </a:spcAft>
                      </a:pPr>
                      <a:r>
                        <a:rPr lang="hr-HR" sz="1600">
                          <a:effectLst/>
                          <a:latin typeface="+mn-lt"/>
                          <a:ea typeface="Times New Roman" panose="02020603050405020304" pitchFamily="18" charset="0"/>
                        </a:rPr>
                        <a:t>2,45</a:t>
                      </a:r>
                      <a:endParaRPr lang="hr-HR" sz="1600">
                        <a:effectLst/>
                        <a:latin typeface="+mn-lt"/>
                        <a:ea typeface="Calibri" panose="020F0502020204030204" pitchFamily="34" charset="0"/>
                      </a:endParaRPr>
                    </a:p>
                  </a:txBody>
                  <a:tcPr marL="68580" marR="68580" marT="0" marB="0"/>
                </a:tc>
                <a:tc>
                  <a:txBody>
                    <a:bodyPr/>
                    <a:lstStyle/>
                    <a:p>
                      <a:pPr marL="179705" marR="112395" indent="24130" algn="r">
                        <a:lnSpc>
                          <a:spcPct val="200000"/>
                        </a:lnSpc>
                        <a:spcAft>
                          <a:spcPts val="600"/>
                        </a:spcAft>
                      </a:pPr>
                      <a:r>
                        <a:rPr lang="hr-HR" sz="1600">
                          <a:effectLst/>
                          <a:latin typeface="+mn-lt"/>
                          <a:ea typeface="Times New Roman" panose="02020603050405020304" pitchFamily="18" charset="0"/>
                        </a:rPr>
                        <a:t>2,45</a:t>
                      </a:r>
                      <a:endParaRPr lang="hr-HR" sz="160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2,45</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249932907"/>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Dop. za zapošlj.</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8,33</a:t>
                      </a:r>
                      <a:endParaRPr lang="hr-HR" sz="1600">
                        <a:effectLst/>
                        <a:latin typeface="+mn-lt"/>
                        <a:ea typeface="Calibri" panose="020F0502020204030204" pitchFamily="34" charset="0"/>
                      </a:endParaRPr>
                    </a:p>
                  </a:txBody>
                  <a:tcPr marL="68580" marR="68580" marT="0" marB="0"/>
                </a:tc>
                <a:tc>
                  <a:txBody>
                    <a:bodyPr/>
                    <a:lstStyle/>
                    <a:p>
                      <a:pPr marL="179705" marR="112395" indent="-69215" algn="r">
                        <a:lnSpc>
                          <a:spcPct val="200000"/>
                        </a:lnSpc>
                        <a:spcAft>
                          <a:spcPts val="600"/>
                        </a:spcAft>
                      </a:pPr>
                      <a:r>
                        <a:rPr lang="hr-HR" sz="1600">
                          <a:effectLst/>
                          <a:latin typeface="+mn-lt"/>
                          <a:ea typeface="Times New Roman" panose="02020603050405020304" pitchFamily="18" charset="0"/>
                        </a:rPr>
                        <a:t>8,33</a:t>
                      </a:r>
                      <a:endParaRPr lang="hr-HR" sz="1600">
                        <a:effectLst/>
                        <a:latin typeface="+mn-lt"/>
                        <a:ea typeface="Calibri" panose="020F0502020204030204" pitchFamily="34" charset="0"/>
                      </a:endParaRPr>
                    </a:p>
                  </a:txBody>
                  <a:tcPr marL="68580" marR="68580" marT="0" marB="0"/>
                </a:tc>
                <a:tc>
                  <a:txBody>
                    <a:bodyPr/>
                    <a:lstStyle/>
                    <a:p>
                      <a:pPr marL="179705" marR="112395" indent="24130" algn="r">
                        <a:lnSpc>
                          <a:spcPct val="200000"/>
                        </a:lnSpc>
                        <a:spcAft>
                          <a:spcPts val="600"/>
                        </a:spcAft>
                      </a:pPr>
                      <a:r>
                        <a:rPr lang="hr-HR" sz="1600" dirty="0">
                          <a:effectLst/>
                          <a:latin typeface="+mn-lt"/>
                          <a:ea typeface="Times New Roman" panose="02020603050405020304" pitchFamily="18" charset="0"/>
                        </a:rPr>
                        <a:t>8,33</a:t>
                      </a:r>
                      <a:endParaRPr lang="hr-HR" sz="1600" dirty="0">
                        <a:effectLst/>
                        <a:latin typeface="+mn-lt"/>
                        <a:ea typeface="Calibri" panose="020F0502020204030204" pitchFamily="34" charset="0"/>
                      </a:endParaRPr>
                    </a:p>
                  </a:txBody>
                  <a:tcPr marL="68580" marR="68580" marT="0" marB="0"/>
                </a:tc>
                <a:tc>
                  <a:txBody>
                    <a:bodyPr/>
                    <a:lstStyle/>
                    <a:p>
                      <a:pPr marL="179705" marR="111760" indent="23495" algn="r">
                        <a:lnSpc>
                          <a:spcPct val="200000"/>
                        </a:lnSpc>
                        <a:spcAft>
                          <a:spcPts val="600"/>
                        </a:spcAft>
                      </a:pPr>
                      <a:r>
                        <a:rPr lang="hr-HR" sz="1600" dirty="0">
                          <a:effectLst/>
                          <a:latin typeface="+mn-lt"/>
                          <a:ea typeface="Times New Roman" panose="02020603050405020304" pitchFamily="18" charset="0"/>
                        </a:rPr>
                        <a:t>8,33</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88724789"/>
                  </a:ext>
                </a:extLst>
              </a:tr>
            </a:tbl>
          </a:graphicData>
        </a:graphic>
      </p:graphicFrame>
    </p:spTree>
    <p:extLst>
      <p:ext uri="{BB962C8B-B14F-4D97-AF65-F5344CB8AC3E}">
        <p14:creationId xmlns:p14="http://schemas.microsoft.com/office/powerpoint/2010/main" val="286981159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B3873-8387-4AAA-AFDB-48B1E0102D84}"/>
              </a:ext>
            </a:extLst>
          </p:cNvPr>
          <p:cNvSpPr>
            <a:spLocks noGrp="1"/>
          </p:cNvSpPr>
          <p:nvPr>
            <p:ph type="title"/>
          </p:nvPr>
        </p:nvSpPr>
        <p:spPr/>
        <p:txBody>
          <a:bodyPr/>
          <a:lstStyle/>
          <a:p>
            <a:endParaRPr lang="hr-HR" dirty="0"/>
          </a:p>
        </p:txBody>
      </p:sp>
      <p:sp>
        <p:nvSpPr>
          <p:cNvPr id="3" name="Content Placeholder 2">
            <a:extLst>
              <a:ext uri="{FF2B5EF4-FFF2-40B4-BE49-F238E27FC236}">
                <a16:creationId xmlns:a16="http://schemas.microsoft.com/office/drawing/2014/main" id="{435E3C0F-6906-4E01-8309-80B115229478}"/>
              </a:ext>
            </a:extLst>
          </p:cNvPr>
          <p:cNvSpPr>
            <a:spLocks noGrp="1"/>
          </p:cNvSpPr>
          <p:nvPr>
            <p:ph idx="1"/>
          </p:nvPr>
        </p:nvSpPr>
        <p:spPr>
          <a:xfrm>
            <a:off x="457200" y="0"/>
            <a:ext cx="8363272" cy="6477000"/>
          </a:xfrm>
        </p:spPr>
        <p:txBody>
          <a:bodyPr/>
          <a:lstStyle/>
          <a:p>
            <a:pPr marL="0" indent="0">
              <a:buNone/>
            </a:pPr>
            <a:r>
              <a:rPr lang="hr-HR" dirty="0"/>
              <a:t>:</a:t>
            </a:r>
          </a:p>
          <a:p>
            <a:pPr marL="0" indent="0">
              <a:buNone/>
            </a:pPr>
            <a:endParaRPr lang="hr-HR" dirty="0"/>
          </a:p>
        </p:txBody>
      </p:sp>
      <p:graphicFrame>
        <p:nvGraphicFramePr>
          <p:cNvPr id="4" name="Table 4">
            <a:extLst>
              <a:ext uri="{FF2B5EF4-FFF2-40B4-BE49-F238E27FC236}">
                <a16:creationId xmlns:a16="http://schemas.microsoft.com/office/drawing/2014/main" id="{15E3FE42-63F2-49B6-AEB5-EF7EDD6853D1}"/>
              </a:ext>
            </a:extLst>
          </p:cNvPr>
          <p:cNvGraphicFramePr>
            <a:graphicFrameLocks noGrp="1"/>
          </p:cNvGraphicFramePr>
          <p:nvPr>
            <p:extLst>
              <p:ext uri="{D42A27DB-BD31-4B8C-83A1-F6EECF244321}">
                <p14:modId xmlns:p14="http://schemas.microsoft.com/office/powerpoint/2010/main" val="169876767"/>
              </p:ext>
            </p:extLst>
          </p:nvPr>
        </p:nvGraphicFramePr>
        <p:xfrm>
          <a:off x="395536" y="692696"/>
          <a:ext cx="8568954" cy="5991733"/>
        </p:xfrm>
        <a:graphic>
          <a:graphicData uri="http://schemas.openxmlformats.org/drawingml/2006/table">
            <a:tbl>
              <a:tblPr firstRow="1" bandRow="1">
                <a:tableStyleId>{5940675A-B579-460E-94D1-54222C63F5DA}</a:tableStyleId>
              </a:tblPr>
              <a:tblGrid>
                <a:gridCol w="2736304">
                  <a:extLst>
                    <a:ext uri="{9D8B030D-6E8A-4147-A177-3AD203B41FA5}">
                      <a16:colId xmlns:a16="http://schemas.microsoft.com/office/drawing/2014/main" val="3290286391"/>
                    </a:ext>
                  </a:extLst>
                </a:gridCol>
                <a:gridCol w="1584176">
                  <a:extLst>
                    <a:ext uri="{9D8B030D-6E8A-4147-A177-3AD203B41FA5}">
                      <a16:colId xmlns:a16="http://schemas.microsoft.com/office/drawing/2014/main" val="1383844266"/>
                    </a:ext>
                  </a:extLst>
                </a:gridCol>
                <a:gridCol w="1440160">
                  <a:extLst>
                    <a:ext uri="{9D8B030D-6E8A-4147-A177-3AD203B41FA5}">
                      <a16:colId xmlns:a16="http://schemas.microsoft.com/office/drawing/2014/main" val="2785200173"/>
                    </a:ext>
                  </a:extLst>
                </a:gridCol>
                <a:gridCol w="1440160">
                  <a:extLst>
                    <a:ext uri="{9D8B030D-6E8A-4147-A177-3AD203B41FA5}">
                      <a16:colId xmlns:a16="http://schemas.microsoft.com/office/drawing/2014/main" val="1426422871"/>
                    </a:ext>
                  </a:extLst>
                </a:gridCol>
                <a:gridCol w="1368154">
                  <a:extLst>
                    <a:ext uri="{9D8B030D-6E8A-4147-A177-3AD203B41FA5}">
                      <a16:colId xmlns:a16="http://schemas.microsoft.com/office/drawing/2014/main" val="2018292486"/>
                    </a:ext>
                  </a:extLst>
                </a:gridCol>
              </a:tblGrid>
              <a:tr h="395692">
                <a:tc>
                  <a:txBody>
                    <a:bodyPr/>
                    <a:lstStyle/>
                    <a:p>
                      <a:pPr marL="179705" algn="ctr">
                        <a:lnSpc>
                          <a:spcPct val="200000"/>
                        </a:lnSpc>
                        <a:spcAft>
                          <a:spcPts val="600"/>
                        </a:spcAft>
                      </a:pPr>
                      <a:r>
                        <a:rPr lang="hr-HR" sz="1400" b="1" i="1" dirty="0">
                          <a:effectLst/>
                          <a:latin typeface="+mn-lt"/>
                          <a:ea typeface="Times New Roman" panose="02020603050405020304" pitchFamily="18" charset="0"/>
                          <a:cs typeface="Calibri" panose="020F0502020204030204" pitchFamily="34" charset="0"/>
                        </a:rPr>
                        <a:t>Opis </a:t>
                      </a:r>
                      <a:endParaRPr lang="hr-HR" sz="14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indent="-13335" algn="ctr">
                        <a:lnSpc>
                          <a:spcPct val="200000"/>
                        </a:lnSpc>
                        <a:spcAft>
                          <a:spcPts val="600"/>
                        </a:spcAft>
                      </a:pPr>
                      <a:r>
                        <a:rPr lang="hr-HR" sz="1800" b="1" i="1" dirty="0">
                          <a:effectLst/>
                          <a:latin typeface="+mn-lt"/>
                          <a:ea typeface="Times New Roman" panose="02020603050405020304" pitchFamily="18" charset="0"/>
                        </a:rPr>
                        <a:t>08. 2016.</a:t>
                      </a:r>
                      <a:endParaRPr lang="hr-HR" sz="1800" dirty="0">
                        <a:effectLst/>
                        <a:latin typeface="+mn-lt"/>
                        <a:ea typeface="Calibri" panose="020F0502020204030204" pitchFamily="34" charset="0"/>
                      </a:endParaRPr>
                    </a:p>
                  </a:txBody>
                  <a:tcPr marL="68580" marR="68580" marT="0" marB="0" anchor="ctr"/>
                </a:tc>
                <a:tc>
                  <a:txBody>
                    <a:bodyPr/>
                    <a:lstStyle/>
                    <a:p>
                      <a:pPr marL="179705" indent="-69850" algn="ctr">
                        <a:lnSpc>
                          <a:spcPct val="200000"/>
                        </a:lnSpc>
                        <a:spcAft>
                          <a:spcPts val="600"/>
                        </a:spcAft>
                      </a:pPr>
                      <a:r>
                        <a:rPr lang="hr-HR" sz="1800" b="1" i="1">
                          <a:effectLst/>
                          <a:latin typeface="+mn-lt"/>
                          <a:ea typeface="Times New Roman" panose="02020603050405020304" pitchFamily="18" charset="0"/>
                        </a:rPr>
                        <a:t>09. 2016.</a:t>
                      </a:r>
                      <a:endParaRPr lang="hr-HR" sz="1800">
                        <a:effectLst/>
                        <a:latin typeface="+mn-lt"/>
                        <a:ea typeface="Calibri" panose="020F0502020204030204" pitchFamily="34" charset="0"/>
                      </a:endParaRPr>
                    </a:p>
                  </a:txBody>
                  <a:tcPr marL="68580" marR="68580" marT="0" marB="0" anchor="ctr"/>
                </a:tc>
                <a:tc>
                  <a:txBody>
                    <a:bodyPr/>
                    <a:lstStyle/>
                    <a:p>
                      <a:pPr marL="179705" algn="ctr">
                        <a:lnSpc>
                          <a:spcPct val="200000"/>
                        </a:lnSpc>
                        <a:spcAft>
                          <a:spcPts val="600"/>
                        </a:spcAft>
                      </a:pPr>
                      <a:r>
                        <a:rPr lang="hr-HR" sz="1800" b="1" i="1">
                          <a:effectLst/>
                          <a:latin typeface="+mn-lt"/>
                          <a:ea typeface="Times New Roman" panose="02020603050405020304" pitchFamily="18" charset="0"/>
                        </a:rPr>
                        <a:t>10.2016.</a:t>
                      </a:r>
                      <a:endParaRPr lang="hr-HR" sz="1800">
                        <a:effectLst/>
                        <a:latin typeface="+mn-lt"/>
                        <a:ea typeface="Calibri" panose="020F0502020204030204" pitchFamily="34" charset="0"/>
                      </a:endParaRPr>
                    </a:p>
                  </a:txBody>
                  <a:tcPr marL="68580" marR="68580" marT="0" marB="0" anchor="ctr"/>
                </a:tc>
                <a:tc>
                  <a:txBody>
                    <a:bodyPr/>
                    <a:lstStyle/>
                    <a:p>
                      <a:pPr marL="179705" algn="ctr">
                        <a:lnSpc>
                          <a:spcPct val="200000"/>
                        </a:lnSpc>
                        <a:spcAft>
                          <a:spcPts val="600"/>
                        </a:spcAft>
                      </a:pPr>
                      <a:r>
                        <a:rPr lang="hr-HR" sz="1800" b="1" i="1" dirty="0">
                          <a:effectLst/>
                          <a:latin typeface="+mn-lt"/>
                          <a:ea typeface="Times New Roman" panose="02020603050405020304" pitchFamily="18" charset="0"/>
                        </a:rPr>
                        <a:t>11.2016.</a:t>
                      </a:r>
                      <a:endParaRPr lang="hr-HR" sz="18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728532470"/>
                  </a:ext>
                </a:extLst>
              </a:tr>
              <a:tr h="395692">
                <a:tc>
                  <a:txBody>
                    <a:bodyPr/>
                    <a:lstStyle/>
                    <a:p>
                      <a:pPr marL="179705" algn="just">
                        <a:lnSpc>
                          <a:spcPct val="200000"/>
                        </a:lnSpc>
                        <a:spcAft>
                          <a:spcPts val="600"/>
                        </a:spcAft>
                      </a:pPr>
                      <a:r>
                        <a:rPr lang="hr-HR" sz="1600" dirty="0">
                          <a:effectLst/>
                          <a:latin typeface="+mn-lt"/>
                          <a:ea typeface="Times New Roman" panose="02020603050405020304" pitchFamily="18" charset="0"/>
                          <a:cs typeface="Calibri" panose="020F0502020204030204" pitchFamily="34" charset="0"/>
                        </a:rPr>
                        <a:t>Bruto plaća</a:t>
                      </a:r>
                      <a:endParaRPr lang="hr-HR" sz="16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dirty="0">
                          <a:effectLst/>
                          <a:latin typeface="+mn-lt"/>
                          <a:ea typeface="Times New Roman" panose="02020603050405020304" pitchFamily="18" charset="0"/>
                        </a:rPr>
                        <a:t>490,00</a:t>
                      </a:r>
                      <a:endParaRPr lang="hr-HR" sz="1600" dirty="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dirty="0">
                          <a:effectLst/>
                          <a:latin typeface="+mn-lt"/>
                          <a:ea typeface="Times New Roman" panose="02020603050405020304" pitchFamily="18" charset="0"/>
                        </a:rPr>
                        <a:t>450,00</a:t>
                      </a:r>
                      <a:endParaRPr lang="hr-HR" sz="1600" dirty="0">
                        <a:effectLst/>
                        <a:latin typeface="+mn-lt"/>
                        <a:ea typeface="Calibri" panose="020F0502020204030204" pitchFamily="34" charset="0"/>
                      </a:endParaRPr>
                    </a:p>
                  </a:txBody>
                  <a:tcPr marL="68580" marR="68580" marT="0" marB="0"/>
                </a:tc>
                <a:tc>
                  <a:txBody>
                    <a:bodyPr/>
                    <a:lstStyle/>
                    <a:p>
                      <a:pPr marL="179705" marR="109220" indent="21590" algn="r">
                        <a:lnSpc>
                          <a:spcPct val="200000"/>
                        </a:lnSpc>
                        <a:spcAft>
                          <a:spcPts val="600"/>
                        </a:spcAft>
                      </a:pPr>
                      <a:r>
                        <a:rPr lang="hr-HR" sz="1600">
                          <a:effectLst/>
                          <a:latin typeface="+mn-lt"/>
                          <a:ea typeface="Times New Roman" panose="02020603050405020304" pitchFamily="18" charset="0"/>
                        </a:rPr>
                        <a:t>450,00</a:t>
                      </a:r>
                      <a:endParaRPr lang="hr-HR" sz="1600">
                        <a:effectLst/>
                        <a:latin typeface="+mn-lt"/>
                        <a:ea typeface="Calibri" panose="020F0502020204030204" pitchFamily="34" charset="0"/>
                      </a:endParaRPr>
                    </a:p>
                  </a:txBody>
                  <a:tcPr marL="68580" marR="68580" marT="0" marB="0"/>
                </a:tc>
                <a:tc>
                  <a:txBody>
                    <a:bodyPr/>
                    <a:lstStyle/>
                    <a:p>
                      <a:pPr marL="179705" marR="109220" indent="20955" algn="r">
                        <a:lnSpc>
                          <a:spcPct val="200000"/>
                        </a:lnSpc>
                        <a:spcAft>
                          <a:spcPts val="600"/>
                        </a:spcAft>
                      </a:pPr>
                      <a:r>
                        <a:rPr lang="hr-HR" sz="1600" dirty="0">
                          <a:effectLst/>
                          <a:latin typeface="+mn-lt"/>
                          <a:ea typeface="Times New Roman" panose="02020603050405020304" pitchFamily="18" charset="0"/>
                        </a:rPr>
                        <a:t>450,00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613914780"/>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Mirov. osigur. I. stup</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dirty="0">
                          <a:effectLst/>
                          <a:latin typeface="+mn-lt"/>
                          <a:ea typeface="Times New Roman" panose="02020603050405020304" pitchFamily="18" charset="0"/>
                        </a:rPr>
                        <a:t>67,50</a:t>
                      </a:r>
                      <a:endParaRPr lang="hr-HR" sz="1600" dirty="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dirty="0">
                          <a:effectLst/>
                          <a:latin typeface="+mn-lt"/>
                          <a:ea typeface="Times New Roman" panose="02020603050405020304" pitchFamily="18" charset="0"/>
                        </a:rPr>
                        <a:t>67,50</a:t>
                      </a:r>
                      <a:endParaRPr lang="hr-HR" sz="1600" dirty="0">
                        <a:effectLst/>
                        <a:latin typeface="+mn-lt"/>
                        <a:ea typeface="Calibri" panose="020F0502020204030204" pitchFamily="34" charset="0"/>
                      </a:endParaRPr>
                    </a:p>
                  </a:txBody>
                  <a:tcPr marL="68580" marR="68580" marT="0" marB="0"/>
                </a:tc>
                <a:tc>
                  <a:txBody>
                    <a:bodyPr/>
                    <a:lstStyle/>
                    <a:p>
                      <a:pPr marL="179705" marR="109220" indent="20955" algn="r">
                        <a:lnSpc>
                          <a:spcPct val="200000"/>
                        </a:lnSpc>
                        <a:spcAft>
                          <a:spcPts val="600"/>
                        </a:spcAft>
                      </a:pPr>
                      <a:r>
                        <a:rPr lang="hr-HR" sz="1600">
                          <a:effectLst/>
                          <a:latin typeface="+mn-lt"/>
                          <a:ea typeface="Times New Roman" panose="02020603050405020304" pitchFamily="18" charset="0"/>
                        </a:rPr>
                        <a:t>67,50</a:t>
                      </a:r>
                      <a:endParaRPr lang="hr-HR" sz="160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4291134699"/>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Mirov. osigur. II. stup</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24,50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22,50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dirty="0">
                          <a:effectLst/>
                          <a:latin typeface="+mn-lt"/>
                          <a:ea typeface="Times New Roman" panose="02020603050405020304" pitchFamily="18" charset="0"/>
                        </a:rPr>
                        <a:t>22,50</a:t>
                      </a:r>
                      <a:endParaRPr lang="hr-HR" sz="1600" dirty="0">
                        <a:effectLst/>
                        <a:latin typeface="+mn-lt"/>
                        <a:ea typeface="Calibri" panose="020F0502020204030204" pitchFamily="34" charset="0"/>
                      </a:endParaRPr>
                    </a:p>
                  </a:txBody>
                  <a:tcPr marL="68580" marR="68580" marT="0" marB="0"/>
                </a:tc>
                <a:tc>
                  <a:txBody>
                    <a:bodyPr/>
                    <a:lstStyle/>
                    <a:p>
                      <a:pPr marL="179705" marR="109220" indent="20955" algn="r">
                        <a:lnSpc>
                          <a:spcPct val="200000"/>
                        </a:lnSpc>
                        <a:spcAft>
                          <a:spcPts val="600"/>
                        </a:spcAft>
                      </a:pPr>
                      <a:r>
                        <a:rPr lang="hr-HR" sz="1600" dirty="0">
                          <a:effectLst/>
                          <a:latin typeface="+mn-lt"/>
                          <a:ea typeface="Times New Roman" panose="02020603050405020304" pitchFamily="18" charset="0"/>
                        </a:rPr>
                        <a:t>22,50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3786002197"/>
                  </a:ext>
                </a:extLst>
              </a:tr>
              <a:tr h="395692">
                <a:tc>
                  <a:txBody>
                    <a:bodyPr/>
                    <a:lstStyle/>
                    <a:p>
                      <a:pPr marL="179705" indent="1841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Dohodak</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tc>
                <a:tc>
                  <a:txBody>
                    <a:bodyPr/>
                    <a:lstStyle/>
                    <a:p>
                      <a:pPr marL="179705" marR="109220" indent="20955" algn="r">
                        <a:lnSpc>
                          <a:spcPct val="200000"/>
                        </a:lnSpc>
                        <a:spcAft>
                          <a:spcPts val="600"/>
                        </a:spcAft>
                      </a:pPr>
                      <a:r>
                        <a:rPr lang="hr-HR" sz="1600" dirty="0">
                          <a:effectLst/>
                          <a:latin typeface="+mn-lt"/>
                          <a:ea typeface="Times New Roman" panose="02020603050405020304" pitchFamily="18" charset="0"/>
                        </a:rPr>
                        <a:t>360,00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216278471"/>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Osobni odbitak</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0,00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0,00</a:t>
                      </a:r>
                      <a:endParaRPr lang="hr-HR" sz="1600">
                        <a:effectLst/>
                        <a:latin typeface="+mn-lt"/>
                        <a:ea typeface="Calibri" panose="020F0502020204030204" pitchFamily="34" charset="0"/>
                      </a:endParaRPr>
                    </a:p>
                  </a:txBody>
                  <a:tcPr marL="68580" marR="68580" marT="0" marB="0"/>
                </a:tc>
                <a:tc>
                  <a:txBody>
                    <a:bodyPr/>
                    <a:lstStyle/>
                    <a:p>
                      <a:pPr marL="179705" marR="109220" algn="r">
                        <a:lnSpc>
                          <a:spcPct val="200000"/>
                        </a:lnSpc>
                        <a:spcAft>
                          <a:spcPts val="600"/>
                        </a:spcAft>
                      </a:pPr>
                      <a:r>
                        <a:rPr lang="hr-HR" sz="1600">
                          <a:effectLst/>
                          <a:latin typeface="+mn-lt"/>
                          <a:ea typeface="Times New Roman" panose="02020603050405020304" pitchFamily="18" charset="0"/>
                        </a:rPr>
                        <a:t>0,00</a:t>
                      </a:r>
                      <a:endParaRPr lang="hr-HR" sz="1600">
                        <a:effectLst/>
                        <a:latin typeface="+mn-lt"/>
                        <a:ea typeface="Calibri" panose="020F0502020204030204" pitchFamily="34" charset="0"/>
                      </a:endParaRPr>
                    </a:p>
                  </a:txBody>
                  <a:tcPr marL="68580" marR="68580" marT="0" marB="0"/>
                </a:tc>
                <a:tc>
                  <a:txBody>
                    <a:bodyPr/>
                    <a:lstStyle/>
                    <a:p>
                      <a:pPr marL="179705" marR="109220" indent="20955" algn="r">
                        <a:lnSpc>
                          <a:spcPct val="200000"/>
                        </a:lnSpc>
                        <a:spcAft>
                          <a:spcPts val="600"/>
                        </a:spcAft>
                      </a:pPr>
                      <a:r>
                        <a:rPr lang="hr-HR" sz="1600" dirty="0">
                          <a:effectLst/>
                          <a:latin typeface="+mn-lt"/>
                          <a:ea typeface="Times New Roman" panose="02020603050405020304" pitchFamily="18" charset="0"/>
                        </a:rPr>
                        <a:t>0,00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513652008"/>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Porezna osnovica</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392,00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dirty="0">
                          <a:effectLst/>
                          <a:latin typeface="+mn-lt"/>
                          <a:ea typeface="Times New Roman" panose="02020603050405020304" pitchFamily="18" charset="0"/>
                        </a:rPr>
                        <a:t>360,00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3242418298"/>
                  </a:ext>
                </a:extLst>
              </a:tr>
              <a:tr h="394403">
                <a:tc>
                  <a:txBody>
                    <a:bodyPr/>
                    <a:lstStyle/>
                    <a:p>
                      <a:pPr marL="179705" algn="just">
                        <a:lnSpc>
                          <a:spcPct val="100000"/>
                        </a:lnSpc>
                        <a:spcAft>
                          <a:spcPts val="0"/>
                        </a:spcAft>
                      </a:pPr>
                      <a:r>
                        <a:rPr lang="hr-HR" sz="1600" dirty="0">
                          <a:effectLst/>
                          <a:latin typeface="+mn-lt"/>
                          <a:ea typeface="Times New Roman" panose="02020603050405020304" pitchFamily="18" charset="0"/>
                          <a:cs typeface="Calibri" panose="020F0502020204030204" pitchFamily="34" charset="0"/>
                        </a:rPr>
                        <a:t>Porez na dohodak- stopa 25%</a:t>
                      </a:r>
                      <a:endParaRPr lang="hr-HR" sz="1600" dirty="0">
                        <a:effectLst/>
                        <a:latin typeface="+mn-lt"/>
                        <a:ea typeface="Dotum" panose="020B0600000101010101" pitchFamily="34" charset="-127"/>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dirty="0">
                          <a:effectLst/>
                          <a:latin typeface="+mn-lt"/>
                          <a:ea typeface="Times New Roman" panose="02020603050405020304" pitchFamily="18" charset="0"/>
                        </a:rPr>
                        <a:t>98,00</a:t>
                      </a:r>
                      <a:endParaRPr lang="hr-HR" sz="1600" dirty="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dirty="0">
                          <a:effectLst/>
                          <a:latin typeface="+mn-lt"/>
                          <a:ea typeface="Times New Roman" panose="02020603050405020304" pitchFamily="18" charset="0"/>
                        </a:rPr>
                        <a:t>90,00</a:t>
                      </a:r>
                      <a:endParaRPr lang="hr-HR" sz="1600" dirty="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dirty="0">
                          <a:effectLst/>
                          <a:latin typeface="+mn-lt"/>
                          <a:ea typeface="Times New Roman" panose="02020603050405020304" pitchFamily="18" charset="0"/>
                        </a:rPr>
                        <a:t>90,00</a:t>
                      </a:r>
                      <a:endParaRPr lang="hr-HR" sz="1600" dirty="0">
                        <a:effectLst/>
                        <a:latin typeface="+mn-lt"/>
                        <a:ea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dirty="0">
                          <a:effectLst/>
                          <a:latin typeface="+mn-lt"/>
                          <a:ea typeface="Times New Roman" panose="02020603050405020304" pitchFamily="18" charset="0"/>
                        </a:rPr>
                        <a:t>90,00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521276654"/>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Prirez – 10%</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9,80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9,00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9,00</a:t>
                      </a:r>
                      <a:endParaRPr lang="hr-HR" sz="1600">
                        <a:effectLst/>
                        <a:latin typeface="+mn-lt"/>
                        <a:ea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dirty="0">
                          <a:effectLst/>
                          <a:latin typeface="+mn-lt"/>
                          <a:ea typeface="Times New Roman" panose="02020603050405020304" pitchFamily="18" charset="0"/>
                        </a:rPr>
                        <a:t>9,00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620845348"/>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Porez i prirez - ukupno</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107,80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99,00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99,00</a:t>
                      </a:r>
                      <a:endParaRPr lang="hr-HR" sz="1600">
                        <a:effectLst/>
                        <a:latin typeface="+mn-lt"/>
                        <a:ea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dirty="0">
                          <a:effectLst/>
                          <a:latin typeface="+mn-lt"/>
                          <a:ea typeface="Times New Roman" panose="02020603050405020304" pitchFamily="18" charset="0"/>
                        </a:rPr>
                        <a:t>99,00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098061898"/>
                  </a:ext>
                </a:extLst>
              </a:tr>
              <a:tr h="395692">
                <a:tc>
                  <a:txBody>
                    <a:bodyPr/>
                    <a:lstStyle/>
                    <a:p>
                      <a:pPr marL="179705" indent="1841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Neto plaća</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284,20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261,00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261,00</a:t>
                      </a:r>
                      <a:endParaRPr lang="hr-HR" sz="1600">
                        <a:effectLst/>
                        <a:latin typeface="+mn-lt"/>
                        <a:ea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dirty="0">
                          <a:effectLst/>
                          <a:latin typeface="+mn-lt"/>
                          <a:ea typeface="Times New Roman" panose="02020603050405020304" pitchFamily="18" charset="0"/>
                        </a:rPr>
                        <a:t>261,00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852297026"/>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Dop. za zdrav. osigur.</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73,50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67,50</a:t>
                      </a:r>
                      <a:endParaRPr lang="hr-HR" sz="1600">
                        <a:effectLst/>
                        <a:latin typeface="+mn-lt"/>
                        <a:ea typeface="Calibri" panose="020F0502020204030204" pitchFamily="34" charset="0"/>
                      </a:endParaRPr>
                    </a:p>
                  </a:txBody>
                  <a:tcPr marL="68580" marR="68580" marT="0" marB="0"/>
                </a:tc>
                <a:tc>
                  <a:txBody>
                    <a:bodyPr/>
                    <a:lstStyle/>
                    <a:p>
                      <a:pPr marL="179705" marR="105410" algn="r">
                        <a:lnSpc>
                          <a:spcPct val="200000"/>
                        </a:lnSpc>
                        <a:spcAft>
                          <a:spcPts val="600"/>
                        </a:spcAft>
                      </a:pPr>
                      <a:r>
                        <a:rPr lang="hr-HR" sz="1600">
                          <a:effectLst/>
                          <a:latin typeface="+mn-lt"/>
                          <a:ea typeface="Times New Roman" panose="02020603050405020304" pitchFamily="18" charset="0"/>
                        </a:rPr>
                        <a:t>67,50</a:t>
                      </a:r>
                      <a:endParaRPr lang="hr-HR" sz="1600">
                        <a:effectLst/>
                        <a:latin typeface="+mn-lt"/>
                        <a:ea typeface="Calibri" panose="020F0502020204030204" pitchFamily="34" charset="0"/>
                      </a:endParaRPr>
                    </a:p>
                  </a:txBody>
                  <a:tcPr marL="68580" marR="68580" marT="0" marB="0"/>
                </a:tc>
                <a:tc>
                  <a:txBody>
                    <a:bodyPr/>
                    <a:lstStyle/>
                    <a:p>
                      <a:pPr marL="179705" marR="105410" indent="20955" algn="r">
                        <a:lnSpc>
                          <a:spcPct val="200000"/>
                        </a:lnSpc>
                        <a:spcAft>
                          <a:spcPts val="600"/>
                        </a:spcAft>
                      </a:pPr>
                      <a:r>
                        <a:rPr lang="hr-HR" sz="1600" dirty="0">
                          <a:effectLst/>
                          <a:latin typeface="+mn-lt"/>
                          <a:ea typeface="Times New Roman" panose="02020603050405020304" pitchFamily="18" charset="0"/>
                        </a:rPr>
                        <a:t>67,50</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783725518"/>
                  </a:ext>
                </a:extLst>
              </a:tr>
              <a:tr h="395692">
                <a:tc>
                  <a:txBody>
                    <a:bodyPr/>
                    <a:lstStyle/>
                    <a:p>
                      <a:pPr marL="179705" indent="1841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Dop. za zaštitu zdravlja</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2,45</a:t>
                      </a:r>
                      <a:endParaRPr lang="hr-HR" sz="1600">
                        <a:effectLst/>
                        <a:latin typeface="+mn-lt"/>
                        <a:ea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2,25</a:t>
                      </a:r>
                      <a:endParaRPr lang="hr-HR" sz="1600">
                        <a:effectLst/>
                        <a:latin typeface="+mn-lt"/>
                        <a:ea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2,25</a:t>
                      </a:r>
                      <a:endParaRPr lang="hr-HR" sz="1600">
                        <a:effectLst/>
                        <a:latin typeface="+mn-lt"/>
                        <a:ea typeface="Calibri" panose="020F0502020204030204" pitchFamily="34" charset="0"/>
                      </a:endParaRPr>
                    </a:p>
                  </a:txBody>
                  <a:tcPr marL="68580" marR="68580" marT="0" marB="0"/>
                </a:tc>
                <a:tc>
                  <a:txBody>
                    <a:bodyPr/>
                    <a:lstStyle/>
                    <a:p>
                      <a:pPr marL="179705" marR="112395" indent="20955" algn="r">
                        <a:lnSpc>
                          <a:spcPct val="200000"/>
                        </a:lnSpc>
                        <a:spcAft>
                          <a:spcPts val="600"/>
                        </a:spcAft>
                      </a:pPr>
                      <a:r>
                        <a:rPr lang="hr-HR" sz="1600" dirty="0">
                          <a:effectLst/>
                          <a:latin typeface="+mn-lt"/>
                          <a:ea typeface="Times New Roman" panose="02020603050405020304" pitchFamily="18" charset="0"/>
                        </a:rPr>
                        <a:t>2,25</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249932907"/>
                  </a:ext>
                </a:extLst>
              </a:tr>
              <a:tr h="395692">
                <a:tc>
                  <a:txBody>
                    <a:bodyPr/>
                    <a:lstStyle/>
                    <a:p>
                      <a:pPr marL="179705" algn="just">
                        <a:lnSpc>
                          <a:spcPct val="200000"/>
                        </a:lnSpc>
                        <a:spcAft>
                          <a:spcPts val="600"/>
                        </a:spcAft>
                      </a:pPr>
                      <a:r>
                        <a:rPr lang="hr-HR" sz="1600">
                          <a:effectLst/>
                          <a:latin typeface="+mn-lt"/>
                          <a:ea typeface="Times New Roman" panose="02020603050405020304" pitchFamily="18" charset="0"/>
                          <a:cs typeface="Calibri" panose="020F0502020204030204" pitchFamily="34" charset="0"/>
                        </a:rPr>
                        <a:t>Dop. za zapošlj.</a:t>
                      </a:r>
                      <a:endParaRPr lang="hr-HR" sz="16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8,33</a:t>
                      </a:r>
                      <a:endParaRPr lang="hr-HR" sz="1600">
                        <a:effectLst/>
                        <a:latin typeface="+mn-lt"/>
                        <a:ea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7,65</a:t>
                      </a:r>
                      <a:endParaRPr lang="hr-HR" sz="1600">
                        <a:effectLst/>
                        <a:latin typeface="+mn-lt"/>
                        <a:ea typeface="Calibri" panose="020F0502020204030204" pitchFamily="34" charset="0"/>
                      </a:endParaRPr>
                    </a:p>
                  </a:txBody>
                  <a:tcPr marL="68580" marR="68580" marT="0" marB="0"/>
                </a:tc>
                <a:tc>
                  <a:txBody>
                    <a:bodyPr/>
                    <a:lstStyle/>
                    <a:p>
                      <a:pPr marL="179705" marR="112395" algn="r">
                        <a:lnSpc>
                          <a:spcPct val="200000"/>
                        </a:lnSpc>
                        <a:spcAft>
                          <a:spcPts val="600"/>
                        </a:spcAft>
                      </a:pPr>
                      <a:r>
                        <a:rPr lang="hr-HR" sz="1600">
                          <a:effectLst/>
                          <a:latin typeface="+mn-lt"/>
                          <a:ea typeface="Times New Roman" panose="02020603050405020304" pitchFamily="18" charset="0"/>
                        </a:rPr>
                        <a:t>7,65</a:t>
                      </a:r>
                      <a:endParaRPr lang="hr-HR" sz="1600">
                        <a:effectLst/>
                        <a:latin typeface="+mn-lt"/>
                        <a:ea typeface="Calibri" panose="020F0502020204030204" pitchFamily="34" charset="0"/>
                      </a:endParaRPr>
                    </a:p>
                  </a:txBody>
                  <a:tcPr marL="68580" marR="68580" marT="0" marB="0"/>
                </a:tc>
                <a:tc>
                  <a:txBody>
                    <a:bodyPr/>
                    <a:lstStyle/>
                    <a:p>
                      <a:pPr marL="179705" marR="112395" indent="20955" algn="r">
                        <a:lnSpc>
                          <a:spcPct val="200000"/>
                        </a:lnSpc>
                        <a:spcAft>
                          <a:spcPts val="600"/>
                        </a:spcAft>
                      </a:pPr>
                      <a:r>
                        <a:rPr lang="hr-HR" sz="1600" dirty="0">
                          <a:effectLst/>
                          <a:latin typeface="+mn-lt"/>
                          <a:ea typeface="Times New Roman" panose="02020603050405020304" pitchFamily="18" charset="0"/>
                        </a:rPr>
                        <a:t>7,65</a:t>
                      </a:r>
                      <a:endParaRPr lang="hr-HR" sz="16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88724789"/>
                  </a:ext>
                </a:extLst>
              </a:tr>
            </a:tbl>
          </a:graphicData>
        </a:graphic>
      </p:graphicFrame>
    </p:spTree>
    <p:extLst>
      <p:ext uri="{BB962C8B-B14F-4D97-AF65-F5344CB8AC3E}">
        <p14:creationId xmlns:p14="http://schemas.microsoft.com/office/powerpoint/2010/main" val="96411523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B3873-8387-4AAA-AFDB-48B1E0102D84}"/>
              </a:ext>
            </a:extLst>
          </p:cNvPr>
          <p:cNvSpPr>
            <a:spLocks noGrp="1"/>
          </p:cNvSpPr>
          <p:nvPr>
            <p:ph type="title"/>
          </p:nvPr>
        </p:nvSpPr>
        <p:spPr/>
        <p:txBody>
          <a:bodyPr/>
          <a:lstStyle/>
          <a:p>
            <a:endParaRPr lang="hr-HR" dirty="0"/>
          </a:p>
        </p:txBody>
      </p:sp>
      <p:sp>
        <p:nvSpPr>
          <p:cNvPr id="3" name="Content Placeholder 2">
            <a:extLst>
              <a:ext uri="{FF2B5EF4-FFF2-40B4-BE49-F238E27FC236}">
                <a16:creationId xmlns:a16="http://schemas.microsoft.com/office/drawing/2014/main" id="{435E3C0F-6906-4E01-8309-80B115229478}"/>
              </a:ext>
            </a:extLst>
          </p:cNvPr>
          <p:cNvSpPr>
            <a:spLocks noGrp="1"/>
          </p:cNvSpPr>
          <p:nvPr>
            <p:ph idx="1"/>
          </p:nvPr>
        </p:nvSpPr>
        <p:spPr>
          <a:xfrm>
            <a:off x="457200" y="0"/>
            <a:ext cx="8363272" cy="6477000"/>
          </a:xfrm>
        </p:spPr>
        <p:txBody>
          <a:bodyPr/>
          <a:lstStyle/>
          <a:p>
            <a:pPr marL="0" indent="0">
              <a:buNone/>
            </a:pPr>
            <a:r>
              <a:rPr lang="hr-HR" dirty="0"/>
              <a:t>:</a:t>
            </a:r>
          </a:p>
          <a:p>
            <a:pPr marL="0" indent="0">
              <a:buNone/>
            </a:pPr>
            <a:endParaRPr lang="hr-HR" dirty="0"/>
          </a:p>
        </p:txBody>
      </p:sp>
      <p:graphicFrame>
        <p:nvGraphicFramePr>
          <p:cNvPr id="4" name="Table 4">
            <a:extLst>
              <a:ext uri="{FF2B5EF4-FFF2-40B4-BE49-F238E27FC236}">
                <a16:creationId xmlns:a16="http://schemas.microsoft.com/office/drawing/2014/main" id="{15E3FE42-63F2-49B6-AEB5-EF7EDD6853D1}"/>
              </a:ext>
            </a:extLst>
          </p:cNvPr>
          <p:cNvGraphicFramePr>
            <a:graphicFrameLocks noGrp="1"/>
          </p:cNvGraphicFramePr>
          <p:nvPr>
            <p:extLst>
              <p:ext uri="{D42A27DB-BD31-4B8C-83A1-F6EECF244321}">
                <p14:modId xmlns:p14="http://schemas.microsoft.com/office/powerpoint/2010/main" val="475059377"/>
              </p:ext>
            </p:extLst>
          </p:nvPr>
        </p:nvGraphicFramePr>
        <p:xfrm>
          <a:off x="395536" y="533400"/>
          <a:ext cx="7632848" cy="5943606"/>
        </p:xfrm>
        <a:graphic>
          <a:graphicData uri="http://schemas.openxmlformats.org/drawingml/2006/table">
            <a:tbl>
              <a:tblPr firstRow="1" bandRow="1">
                <a:tableStyleId>{5940675A-B579-460E-94D1-54222C63F5DA}</a:tableStyleId>
              </a:tblPr>
              <a:tblGrid>
                <a:gridCol w="4104456">
                  <a:extLst>
                    <a:ext uri="{9D8B030D-6E8A-4147-A177-3AD203B41FA5}">
                      <a16:colId xmlns:a16="http://schemas.microsoft.com/office/drawing/2014/main" val="3290286391"/>
                    </a:ext>
                  </a:extLst>
                </a:gridCol>
                <a:gridCol w="3528392">
                  <a:extLst>
                    <a:ext uri="{9D8B030D-6E8A-4147-A177-3AD203B41FA5}">
                      <a16:colId xmlns:a16="http://schemas.microsoft.com/office/drawing/2014/main" val="1383844266"/>
                    </a:ext>
                  </a:extLst>
                </a:gridCol>
              </a:tblGrid>
              <a:tr h="765230">
                <a:tc>
                  <a:txBody>
                    <a:bodyPr/>
                    <a:lstStyle/>
                    <a:p>
                      <a:pPr marL="179705" algn="ctr">
                        <a:lnSpc>
                          <a:spcPct val="100000"/>
                        </a:lnSpc>
                        <a:spcAft>
                          <a:spcPts val="600"/>
                        </a:spcAft>
                      </a:pPr>
                      <a:r>
                        <a:rPr lang="hr-HR" sz="1800" b="1" i="1" dirty="0">
                          <a:effectLst/>
                          <a:latin typeface="+mn-lt"/>
                          <a:ea typeface="Times New Roman" panose="02020603050405020304" pitchFamily="18" charset="0"/>
                          <a:cs typeface="Calibri" panose="020F0502020204030204" pitchFamily="34" charset="0"/>
                        </a:rPr>
                        <a:t>Opis </a:t>
                      </a:r>
                      <a:endParaRPr lang="hr-HR" sz="18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algn="ctr">
                        <a:lnSpc>
                          <a:spcPct val="100000"/>
                        </a:lnSpc>
                        <a:spcAft>
                          <a:spcPts val="600"/>
                        </a:spcAft>
                      </a:pPr>
                      <a:r>
                        <a:rPr lang="hr-HR" sz="1800" b="1" i="1" dirty="0">
                          <a:effectLst/>
                          <a:latin typeface="+mn-lt"/>
                          <a:ea typeface="Times New Roman" panose="02020603050405020304" pitchFamily="18" charset="0"/>
                        </a:rPr>
                        <a:t>Ukupno primitak 2016. godine</a:t>
                      </a:r>
                      <a:endParaRPr lang="hr-HR" sz="1800" dirty="0">
                        <a:effectLst/>
                        <a:latin typeface="+mn-lt"/>
                        <a:ea typeface="Calibri" panose="020F0502020204030204" pitchFamily="34" charset="0"/>
                      </a:endParaRPr>
                    </a:p>
                    <a:p>
                      <a:pPr marL="179705" algn="ctr">
                        <a:lnSpc>
                          <a:spcPct val="100000"/>
                        </a:lnSpc>
                        <a:spcAft>
                          <a:spcPts val="600"/>
                        </a:spcAft>
                      </a:pPr>
                      <a:r>
                        <a:rPr lang="hr-HR" sz="1800" b="1" i="1" dirty="0">
                          <a:effectLst/>
                          <a:latin typeface="+mn-lt"/>
                          <a:ea typeface="Times New Roman" panose="02020603050405020304" pitchFamily="18" charset="0"/>
                        </a:rPr>
                        <a:t> </a:t>
                      </a:r>
                      <a:endParaRPr lang="hr-HR" sz="18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728532470"/>
                  </a:ext>
                </a:extLst>
              </a:tr>
              <a:tr h="396659">
                <a:tc>
                  <a:txBody>
                    <a:bodyPr/>
                    <a:lstStyle/>
                    <a:p>
                      <a:pPr marL="179705" algn="just">
                        <a:lnSpc>
                          <a:spcPct val="100000"/>
                        </a:lnSpc>
                        <a:spcAft>
                          <a:spcPts val="600"/>
                        </a:spcAft>
                      </a:pPr>
                      <a:r>
                        <a:rPr lang="hr-HR" sz="1800" dirty="0">
                          <a:effectLst/>
                          <a:latin typeface="+mn-lt"/>
                          <a:ea typeface="Times New Roman" panose="02020603050405020304" pitchFamily="18" charset="0"/>
                          <a:cs typeface="Calibri" panose="020F0502020204030204" pitchFamily="34" charset="0"/>
                        </a:rPr>
                        <a:t>Bruto plaća</a:t>
                      </a:r>
                      <a:endParaRPr lang="hr-HR" sz="18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800" dirty="0">
                          <a:effectLst/>
                          <a:latin typeface="+mn-lt"/>
                          <a:ea typeface="Times New Roman" panose="02020603050405020304" pitchFamily="18" charset="0"/>
                        </a:rPr>
                        <a:t>5.790,00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613914780"/>
                  </a:ext>
                </a:extLst>
              </a:tr>
              <a:tr h="396659">
                <a:tc>
                  <a:txBody>
                    <a:bodyPr/>
                    <a:lstStyle/>
                    <a:p>
                      <a:pPr marL="179705" algn="just">
                        <a:lnSpc>
                          <a:spcPct val="100000"/>
                        </a:lnSpc>
                        <a:spcAft>
                          <a:spcPts val="600"/>
                        </a:spcAft>
                      </a:pPr>
                      <a:r>
                        <a:rPr lang="hr-HR" sz="1800" dirty="0" err="1">
                          <a:effectLst/>
                          <a:latin typeface="+mn-lt"/>
                          <a:ea typeface="Times New Roman" panose="02020603050405020304" pitchFamily="18" charset="0"/>
                          <a:cs typeface="Calibri" panose="020F0502020204030204" pitchFamily="34" charset="0"/>
                        </a:rPr>
                        <a:t>Mirov</a:t>
                      </a:r>
                      <a:r>
                        <a:rPr lang="hr-HR" sz="1800" dirty="0">
                          <a:effectLst/>
                          <a:latin typeface="+mn-lt"/>
                          <a:ea typeface="Times New Roman" panose="02020603050405020304" pitchFamily="18" charset="0"/>
                          <a:cs typeface="Calibri" panose="020F0502020204030204" pitchFamily="34" charset="0"/>
                        </a:rPr>
                        <a:t>. </a:t>
                      </a:r>
                      <a:r>
                        <a:rPr lang="hr-HR" sz="1800" dirty="0" err="1">
                          <a:effectLst/>
                          <a:latin typeface="+mn-lt"/>
                          <a:ea typeface="Times New Roman" panose="02020603050405020304" pitchFamily="18" charset="0"/>
                          <a:cs typeface="Calibri" panose="020F0502020204030204" pitchFamily="34" charset="0"/>
                        </a:rPr>
                        <a:t>osigur</a:t>
                      </a:r>
                      <a:r>
                        <a:rPr lang="hr-HR" sz="1800" dirty="0">
                          <a:effectLst/>
                          <a:latin typeface="+mn-lt"/>
                          <a:ea typeface="Times New Roman" panose="02020603050405020304" pitchFamily="18" charset="0"/>
                          <a:cs typeface="Calibri" panose="020F0502020204030204" pitchFamily="34" charset="0"/>
                        </a:rPr>
                        <a:t>. I. stup</a:t>
                      </a:r>
                      <a:endParaRPr lang="hr-HR" sz="18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800" dirty="0">
                          <a:effectLst/>
                          <a:latin typeface="+mn-lt"/>
                          <a:ea typeface="Times New Roman" panose="02020603050405020304" pitchFamily="18" charset="0"/>
                        </a:rPr>
                        <a:t>868,50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4291134699"/>
                  </a:ext>
                </a:extLst>
              </a:tr>
              <a:tr h="396659">
                <a:tc>
                  <a:txBody>
                    <a:bodyPr/>
                    <a:lstStyle/>
                    <a:p>
                      <a:pPr marL="179705" algn="just">
                        <a:lnSpc>
                          <a:spcPct val="100000"/>
                        </a:lnSpc>
                        <a:spcAft>
                          <a:spcPts val="600"/>
                        </a:spcAft>
                      </a:pPr>
                      <a:r>
                        <a:rPr lang="hr-HR" sz="1800" dirty="0" err="1">
                          <a:effectLst/>
                          <a:latin typeface="+mn-lt"/>
                          <a:ea typeface="Times New Roman" panose="02020603050405020304" pitchFamily="18" charset="0"/>
                          <a:cs typeface="Calibri" panose="020F0502020204030204" pitchFamily="34" charset="0"/>
                        </a:rPr>
                        <a:t>Mirov</a:t>
                      </a:r>
                      <a:r>
                        <a:rPr lang="hr-HR" sz="1800" dirty="0">
                          <a:effectLst/>
                          <a:latin typeface="+mn-lt"/>
                          <a:ea typeface="Times New Roman" panose="02020603050405020304" pitchFamily="18" charset="0"/>
                          <a:cs typeface="Calibri" panose="020F0502020204030204" pitchFamily="34" charset="0"/>
                        </a:rPr>
                        <a:t>. </a:t>
                      </a:r>
                      <a:r>
                        <a:rPr lang="hr-HR" sz="1800" dirty="0" err="1">
                          <a:effectLst/>
                          <a:latin typeface="+mn-lt"/>
                          <a:ea typeface="Times New Roman" panose="02020603050405020304" pitchFamily="18" charset="0"/>
                          <a:cs typeface="Calibri" panose="020F0502020204030204" pitchFamily="34" charset="0"/>
                        </a:rPr>
                        <a:t>osigur</a:t>
                      </a:r>
                      <a:r>
                        <a:rPr lang="hr-HR" sz="1800" dirty="0">
                          <a:effectLst/>
                          <a:latin typeface="+mn-lt"/>
                          <a:ea typeface="Times New Roman" panose="02020603050405020304" pitchFamily="18" charset="0"/>
                          <a:cs typeface="Calibri" panose="020F0502020204030204" pitchFamily="34" charset="0"/>
                        </a:rPr>
                        <a:t>. II. stup</a:t>
                      </a:r>
                      <a:endParaRPr lang="hr-HR" sz="18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800" dirty="0">
                          <a:effectLst/>
                          <a:latin typeface="+mn-lt"/>
                          <a:ea typeface="Times New Roman" panose="02020603050405020304" pitchFamily="18" charset="0"/>
                        </a:rPr>
                        <a:t>289,50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3786002197"/>
                  </a:ext>
                </a:extLst>
              </a:tr>
              <a:tr h="396659">
                <a:tc>
                  <a:txBody>
                    <a:bodyPr/>
                    <a:lstStyle/>
                    <a:p>
                      <a:pPr marL="179705" indent="1841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Dohodak</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800" dirty="0">
                          <a:effectLst/>
                          <a:latin typeface="+mn-lt"/>
                          <a:ea typeface="Times New Roman" panose="02020603050405020304" pitchFamily="18" charset="0"/>
                        </a:rPr>
                        <a:t>4.632,00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216278471"/>
                  </a:ext>
                </a:extLst>
              </a:tr>
              <a:tr h="396659">
                <a:tc>
                  <a:txBody>
                    <a:bodyPr/>
                    <a:lstStyle/>
                    <a:p>
                      <a:pPr marL="17970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Osobni odbitak</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9220" algn="r">
                        <a:lnSpc>
                          <a:spcPct val="100000"/>
                        </a:lnSpc>
                        <a:spcAft>
                          <a:spcPts val="600"/>
                        </a:spcAft>
                      </a:pPr>
                      <a:r>
                        <a:rPr lang="hr-HR" sz="1800" dirty="0">
                          <a:effectLst/>
                          <a:latin typeface="+mn-lt"/>
                          <a:ea typeface="Times New Roman" panose="02020603050405020304" pitchFamily="18" charset="0"/>
                        </a:rPr>
                        <a:t>000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513652008"/>
                  </a:ext>
                </a:extLst>
              </a:tr>
              <a:tr h="396659">
                <a:tc>
                  <a:txBody>
                    <a:bodyPr/>
                    <a:lstStyle/>
                    <a:p>
                      <a:pPr marL="17970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Porezna osnovica</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800" dirty="0">
                          <a:effectLst/>
                          <a:latin typeface="+mn-lt"/>
                          <a:ea typeface="Times New Roman" panose="02020603050405020304" pitchFamily="18" charset="0"/>
                        </a:rPr>
                        <a:t>4.632,00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3242418298"/>
                  </a:ext>
                </a:extLst>
              </a:tr>
              <a:tr h="418468">
                <a:tc>
                  <a:txBody>
                    <a:bodyPr/>
                    <a:lstStyle/>
                    <a:p>
                      <a:pPr marL="179705" algn="just">
                        <a:lnSpc>
                          <a:spcPct val="100000"/>
                        </a:lnSpc>
                        <a:spcAft>
                          <a:spcPts val="0"/>
                        </a:spcAft>
                      </a:pPr>
                      <a:r>
                        <a:rPr lang="hr-HR" sz="1800" dirty="0">
                          <a:effectLst/>
                          <a:latin typeface="+mn-lt"/>
                          <a:ea typeface="Times New Roman" panose="02020603050405020304" pitchFamily="18" charset="0"/>
                          <a:cs typeface="Calibri" panose="020F0502020204030204" pitchFamily="34" charset="0"/>
                        </a:rPr>
                        <a:t>Porez na dohodak - stopa 25%</a:t>
                      </a:r>
                      <a:endParaRPr lang="hr-HR" sz="1800" dirty="0">
                        <a:effectLst/>
                        <a:latin typeface="+mn-lt"/>
                        <a:ea typeface="Dotum" panose="020B0600000101010101" pitchFamily="34" charset="-127"/>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800" b="1" dirty="0">
                          <a:effectLst/>
                          <a:latin typeface="+mn-lt"/>
                          <a:ea typeface="Times New Roman" panose="02020603050405020304" pitchFamily="18" charset="0"/>
                        </a:rPr>
                        <a:t>1.158,00</a:t>
                      </a:r>
                      <a:endParaRPr lang="hr-HR" sz="1800" b="1"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521276654"/>
                  </a:ext>
                </a:extLst>
              </a:tr>
              <a:tr h="396659">
                <a:tc>
                  <a:txBody>
                    <a:bodyPr/>
                    <a:lstStyle/>
                    <a:p>
                      <a:pPr marL="179705" algn="just">
                        <a:lnSpc>
                          <a:spcPct val="100000"/>
                        </a:lnSpc>
                        <a:spcAft>
                          <a:spcPts val="600"/>
                        </a:spcAft>
                      </a:pPr>
                      <a:r>
                        <a:rPr lang="hr-HR" sz="1800" dirty="0">
                          <a:effectLst/>
                          <a:latin typeface="+mn-lt"/>
                          <a:ea typeface="Times New Roman" panose="02020603050405020304" pitchFamily="18" charset="0"/>
                          <a:cs typeface="Calibri" panose="020F0502020204030204" pitchFamily="34" charset="0"/>
                        </a:rPr>
                        <a:t>Prirez – stopa 10%</a:t>
                      </a:r>
                      <a:endParaRPr lang="hr-HR" sz="1800" dirty="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800" b="1" dirty="0">
                          <a:effectLst/>
                          <a:latin typeface="+mn-lt"/>
                          <a:ea typeface="Times New Roman" panose="02020603050405020304" pitchFamily="18" charset="0"/>
                        </a:rPr>
                        <a:t>115,80</a:t>
                      </a:r>
                      <a:endParaRPr lang="hr-HR" sz="1800" b="1"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620845348"/>
                  </a:ext>
                </a:extLst>
              </a:tr>
              <a:tr h="396659">
                <a:tc>
                  <a:txBody>
                    <a:bodyPr/>
                    <a:lstStyle/>
                    <a:p>
                      <a:pPr marL="17970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Porez i prirez - ukupno</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800" b="1" dirty="0">
                          <a:effectLst/>
                          <a:latin typeface="+mn-lt"/>
                          <a:ea typeface="Times New Roman" panose="02020603050405020304" pitchFamily="18" charset="0"/>
                        </a:rPr>
                        <a:t>1.273,8</a:t>
                      </a:r>
                      <a:r>
                        <a:rPr lang="hr-HR" sz="1800" dirty="0">
                          <a:effectLst/>
                          <a:latin typeface="+mn-lt"/>
                          <a:ea typeface="Times New Roman" panose="02020603050405020304" pitchFamily="18" charset="0"/>
                        </a:rPr>
                        <a:t>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1098061898"/>
                  </a:ext>
                </a:extLst>
              </a:tr>
              <a:tr h="396659">
                <a:tc>
                  <a:txBody>
                    <a:bodyPr/>
                    <a:lstStyle/>
                    <a:p>
                      <a:pPr marL="179705" indent="1841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Neto plaća</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800" dirty="0">
                          <a:effectLst/>
                          <a:latin typeface="+mn-lt"/>
                          <a:ea typeface="Times New Roman" panose="02020603050405020304" pitchFamily="18" charset="0"/>
                        </a:rPr>
                        <a:t>3.358,20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852297026"/>
                  </a:ext>
                </a:extLst>
              </a:tr>
              <a:tr h="396659">
                <a:tc>
                  <a:txBody>
                    <a:bodyPr/>
                    <a:lstStyle/>
                    <a:p>
                      <a:pPr marL="17970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Dop. za zdrav. osigur.</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05410" algn="r">
                        <a:lnSpc>
                          <a:spcPct val="100000"/>
                        </a:lnSpc>
                        <a:spcAft>
                          <a:spcPts val="600"/>
                        </a:spcAft>
                      </a:pPr>
                      <a:r>
                        <a:rPr lang="hr-HR" sz="1800" dirty="0">
                          <a:effectLst/>
                          <a:latin typeface="+mn-lt"/>
                          <a:ea typeface="Times New Roman" panose="02020603050405020304" pitchFamily="18" charset="0"/>
                        </a:rPr>
                        <a:t>868,50</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783725518"/>
                  </a:ext>
                </a:extLst>
              </a:tr>
              <a:tr h="396659">
                <a:tc>
                  <a:txBody>
                    <a:bodyPr/>
                    <a:lstStyle/>
                    <a:p>
                      <a:pPr marL="179705" indent="1841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Dop. za zaštitu zdravlja</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100000"/>
                        </a:lnSpc>
                        <a:spcAft>
                          <a:spcPts val="600"/>
                        </a:spcAft>
                      </a:pPr>
                      <a:r>
                        <a:rPr lang="hr-HR" sz="1800" dirty="0">
                          <a:effectLst/>
                          <a:latin typeface="+mn-lt"/>
                          <a:ea typeface="Times New Roman" panose="02020603050405020304" pitchFamily="18" charset="0"/>
                        </a:rPr>
                        <a:t>28,95</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249932907"/>
                  </a:ext>
                </a:extLst>
              </a:tr>
              <a:tr h="396659">
                <a:tc>
                  <a:txBody>
                    <a:bodyPr/>
                    <a:lstStyle/>
                    <a:p>
                      <a:pPr marL="179705" algn="just">
                        <a:lnSpc>
                          <a:spcPct val="100000"/>
                        </a:lnSpc>
                        <a:spcAft>
                          <a:spcPts val="600"/>
                        </a:spcAft>
                      </a:pPr>
                      <a:r>
                        <a:rPr lang="hr-HR" sz="1800">
                          <a:effectLst/>
                          <a:latin typeface="+mn-lt"/>
                          <a:ea typeface="Times New Roman" panose="02020603050405020304" pitchFamily="18" charset="0"/>
                          <a:cs typeface="Calibri" panose="020F0502020204030204" pitchFamily="34" charset="0"/>
                        </a:rPr>
                        <a:t>Dop. za zapošlj.</a:t>
                      </a:r>
                      <a:endParaRPr lang="hr-HR" sz="1800">
                        <a:effectLst/>
                        <a:latin typeface="+mn-lt"/>
                        <a:ea typeface="Calibri" panose="020F0502020204030204" pitchFamily="34" charset="0"/>
                        <a:cs typeface="Calibri" panose="020F0502020204030204" pitchFamily="34" charset="0"/>
                      </a:endParaRPr>
                    </a:p>
                  </a:txBody>
                  <a:tcPr marL="68580" marR="68580" marT="0" marB="0"/>
                </a:tc>
                <a:tc>
                  <a:txBody>
                    <a:bodyPr/>
                    <a:lstStyle/>
                    <a:p>
                      <a:pPr marL="179705" marR="112395" algn="r">
                        <a:lnSpc>
                          <a:spcPct val="100000"/>
                        </a:lnSpc>
                        <a:spcAft>
                          <a:spcPts val="600"/>
                        </a:spcAft>
                      </a:pPr>
                      <a:r>
                        <a:rPr lang="hr-HR" sz="1800" dirty="0">
                          <a:effectLst/>
                          <a:latin typeface="+mn-lt"/>
                          <a:ea typeface="Times New Roman" panose="02020603050405020304" pitchFamily="18" charset="0"/>
                        </a:rPr>
                        <a:t>98,43</a:t>
                      </a:r>
                      <a:endParaRPr lang="hr-HR" sz="1800" dirty="0">
                        <a:effectLst/>
                        <a:latin typeface="+mn-lt"/>
                        <a:ea typeface="Calibri" panose="020F0502020204030204" pitchFamily="34" charset="0"/>
                      </a:endParaRPr>
                    </a:p>
                  </a:txBody>
                  <a:tcPr marL="68580" marR="68580" marT="0" marB="0"/>
                </a:tc>
                <a:extLst>
                  <a:ext uri="{0D108BD9-81ED-4DB2-BD59-A6C34878D82A}">
                    <a16:rowId xmlns:a16="http://schemas.microsoft.com/office/drawing/2014/main" val="288724789"/>
                  </a:ext>
                </a:extLst>
              </a:tr>
            </a:tbl>
          </a:graphicData>
        </a:graphic>
      </p:graphicFrame>
    </p:spTree>
    <p:extLst>
      <p:ext uri="{BB962C8B-B14F-4D97-AF65-F5344CB8AC3E}">
        <p14:creationId xmlns:p14="http://schemas.microsoft.com/office/powerpoint/2010/main" val="287027046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01B0E-786E-474D-BF6E-3AA09FD5A8D0}"/>
              </a:ext>
            </a:extLst>
          </p:cNvPr>
          <p:cNvSpPr>
            <a:spLocks noGrp="1"/>
          </p:cNvSpPr>
          <p:nvPr>
            <p:ph type="title"/>
          </p:nvPr>
        </p:nvSpPr>
        <p:spPr/>
        <p:txBody>
          <a:bodyPr/>
          <a:lstStyle/>
          <a:p>
            <a:endParaRPr lang="hr-HR" dirty="0"/>
          </a:p>
        </p:txBody>
      </p:sp>
      <p:sp>
        <p:nvSpPr>
          <p:cNvPr id="3" name="Content Placeholder 2">
            <a:extLst>
              <a:ext uri="{FF2B5EF4-FFF2-40B4-BE49-F238E27FC236}">
                <a16:creationId xmlns:a16="http://schemas.microsoft.com/office/drawing/2014/main" id="{D06B6E07-FE40-41BC-A12C-F93E1ABF4CFD}"/>
              </a:ext>
            </a:extLst>
          </p:cNvPr>
          <p:cNvSpPr>
            <a:spLocks noGrp="1"/>
          </p:cNvSpPr>
          <p:nvPr>
            <p:ph idx="1"/>
          </p:nvPr>
        </p:nvSpPr>
        <p:spPr>
          <a:xfrm>
            <a:off x="457200" y="116632"/>
            <a:ext cx="8229600" cy="6360368"/>
          </a:xfrm>
        </p:spPr>
        <p:txBody>
          <a:bodyPr/>
          <a:lstStyle/>
          <a:p>
            <a:pPr marL="0" indent="0">
              <a:buNone/>
            </a:pPr>
            <a:r>
              <a:rPr lang="hr-HR" sz="2800" dirty="0"/>
              <a:t>Izračunavamo prosječnu stopu poreza koju treba primijeniti pri obračunu poreza iz plaća koje se uključuju u poreznu osnovicu 2017.</a:t>
            </a:r>
          </a:p>
          <a:p>
            <a:pPr marL="0" indent="0">
              <a:buNone/>
            </a:pPr>
            <a:endParaRPr lang="hr-HR" dirty="0"/>
          </a:p>
          <a:p>
            <a:pPr marL="0" indent="0">
              <a:buNone/>
            </a:pPr>
            <a:endParaRPr lang="hr-HR" dirty="0"/>
          </a:p>
        </p:txBody>
      </p:sp>
      <p:graphicFrame>
        <p:nvGraphicFramePr>
          <p:cNvPr id="4" name="Table 4">
            <a:extLst>
              <a:ext uri="{FF2B5EF4-FFF2-40B4-BE49-F238E27FC236}">
                <a16:creationId xmlns:a16="http://schemas.microsoft.com/office/drawing/2014/main" id="{CCFF4BAE-9148-4C2C-BC44-62703017A9C8}"/>
              </a:ext>
            </a:extLst>
          </p:cNvPr>
          <p:cNvGraphicFramePr>
            <a:graphicFrameLocks noGrp="1"/>
          </p:cNvGraphicFramePr>
          <p:nvPr>
            <p:extLst>
              <p:ext uri="{D42A27DB-BD31-4B8C-83A1-F6EECF244321}">
                <p14:modId xmlns:p14="http://schemas.microsoft.com/office/powerpoint/2010/main" val="131668419"/>
              </p:ext>
            </p:extLst>
          </p:nvPr>
        </p:nvGraphicFramePr>
        <p:xfrm>
          <a:off x="323528" y="1524000"/>
          <a:ext cx="8424936" cy="5217874"/>
        </p:xfrm>
        <a:graphic>
          <a:graphicData uri="http://schemas.openxmlformats.org/drawingml/2006/table">
            <a:tbl>
              <a:tblPr firstRow="1" bandRow="1">
                <a:tableStyleId>{5940675A-B579-460E-94D1-54222C63F5DA}</a:tableStyleId>
              </a:tblPr>
              <a:tblGrid>
                <a:gridCol w="5832648">
                  <a:extLst>
                    <a:ext uri="{9D8B030D-6E8A-4147-A177-3AD203B41FA5}">
                      <a16:colId xmlns:a16="http://schemas.microsoft.com/office/drawing/2014/main" val="1875865547"/>
                    </a:ext>
                  </a:extLst>
                </a:gridCol>
                <a:gridCol w="2592288">
                  <a:extLst>
                    <a:ext uri="{9D8B030D-6E8A-4147-A177-3AD203B41FA5}">
                      <a16:colId xmlns:a16="http://schemas.microsoft.com/office/drawing/2014/main" val="3071595913"/>
                    </a:ext>
                  </a:extLst>
                </a:gridCol>
              </a:tblGrid>
              <a:tr h="437129">
                <a:tc>
                  <a:txBody>
                    <a:bodyPr/>
                    <a:lstStyle/>
                    <a:p>
                      <a:pPr marL="0" marR="0" indent="0" algn="ctr">
                        <a:spcBef>
                          <a:spcPts val="0"/>
                        </a:spcBef>
                        <a:spcAft>
                          <a:spcPts val="0"/>
                        </a:spcAft>
                      </a:pPr>
                      <a:r>
                        <a:rPr lang="hr-HR" sz="1800" b="1" i="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Opis</a:t>
                      </a:r>
                      <a:endParaRPr lang="hr-HR" sz="1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indent="30480" algn="ctr">
                        <a:spcBef>
                          <a:spcPts val="0"/>
                        </a:spcBef>
                        <a:spcAft>
                          <a:spcPts val="0"/>
                        </a:spcAft>
                      </a:pPr>
                      <a:r>
                        <a:rPr lang="hr-HR" sz="1800" b="1" i="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Iznos u kn</a:t>
                      </a:r>
                      <a:endParaRPr lang="hr-HR" sz="1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802896366"/>
                  </a:ext>
                </a:extLst>
              </a:tr>
              <a:tr h="605314">
                <a:tc>
                  <a:txBody>
                    <a:bodyPr/>
                    <a:lstStyle/>
                    <a:p>
                      <a:pPr algn="just"/>
                      <a:r>
                        <a:rPr lang="hr-HR" sz="1800" dirty="0">
                          <a:effectLst/>
                          <a:latin typeface="Calibri" panose="020F0502020204030204" pitchFamily="34" charset="0"/>
                          <a:ea typeface="Times New Roman" panose="02020603050405020304" pitchFamily="18" charset="0"/>
                          <a:cs typeface="Calibri" panose="020F0502020204030204" pitchFamily="34" charset="0"/>
                        </a:rPr>
                        <a:t>Razlike bruto plaće koje su trebale biti isplaćene u 2017. g.</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900,00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383906437"/>
                  </a:ext>
                </a:extLst>
              </a:tr>
              <a:tr h="430509">
                <a:tc>
                  <a:txBody>
                    <a:bodyPr/>
                    <a:lstStyle/>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Doprinosi iz plaće (za mir.osig. I. i II. stup)</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180,00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675385628"/>
                  </a:ext>
                </a:extLst>
              </a:tr>
              <a:tr h="375933">
                <a:tc>
                  <a:txBody>
                    <a:bodyPr/>
                    <a:lstStyle/>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Dohodak  </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indent="201295" algn="r"/>
                      <a:r>
                        <a:rPr lang="hr-HR" sz="1800" dirty="0">
                          <a:effectLst/>
                          <a:latin typeface="Calibri" panose="020F0502020204030204" pitchFamily="34" charset="0"/>
                          <a:ea typeface="Times New Roman" panose="02020603050405020304" pitchFamily="18" charset="0"/>
                          <a:cs typeface="Calibri" panose="020F0502020204030204" pitchFamily="34" charset="0"/>
                        </a:rPr>
                        <a:t>720,00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462446378"/>
                  </a:ext>
                </a:extLst>
              </a:tr>
              <a:tr h="466813">
                <a:tc>
                  <a:txBody>
                    <a:bodyPr/>
                    <a:lstStyle/>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Osobni odbitak</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indent="21590" algn="r"/>
                      <a:r>
                        <a:rPr lang="hr-HR" sz="1800" dirty="0">
                          <a:effectLst/>
                          <a:latin typeface="Calibri" panose="020F0502020204030204" pitchFamily="34" charset="0"/>
                          <a:ea typeface="Times New Roman" panose="02020603050405020304" pitchFamily="18" charset="0"/>
                          <a:cs typeface="Calibri" panose="020F0502020204030204" pitchFamily="34" charset="0"/>
                        </a:rPr>
                        <a:t>0,00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95129944"/>
                  </a:ext>
                </a:extLst>
              </a:tr>
              <a:tr h="438056">
                <a:tc>
                  <a:txBody>
                    <a:bodyPr/>
                    <a:lstStyle/>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Porezna osnovica </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720,00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118477883"/>
                  </a:ext>
                </a:extLst>
              </a:tr>
              <a:tr h="1210627">
                <a:tc>
                  <a:txBody>
                    <a:bodyPr/>
                    <a:lstStyle/>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Porez na dohodak:</a:t>
                      </a:r>
                      <a:endParaRPr lang="hr-HR" sz="1800">
                        <a:effectLst/>
                        <a:latin typeface="Calibri" panose="020F0502020204030204" pitchFamily="34" charset="0"/>
                        <a:ea typeface="Calibri" panose="020F0502020204030204" pitchFamily="34" charset="0"/>
                        <a:cs typeface="Calibri" panose="020F0502020204030204" pitchFamily="34" charset="0"/>
                      </a:endParaRPr>
                    </a:p>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 stopa 24% na osnovicu 300,00 kn</a:t>
                      </a:r>
                      <a:endParaRPr lang="hr-HR" sz="1800">
                        <a:effectLst/>
                        <a:latin typeface="Calibri" panose="020F0502020204030204" pitchFamily="34" charset="0"/>
                        <a:ea typeface="Calibri" panose="020F0502020204030204" pitchFamily="34" charset="0"/>
                        <a:cs typeface="Calibri" panose="020F0502020204030204" pitchFamily="34" charset="0"/>
                      </a:endParaRPr>
                    </a:p>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 stopa 36% na osnovicu 420,00 kn</a:t>
                      </a:r>
                      <a:endParaRPr lang="hr-HR" sz="1800">
                        <a:effectLst/>
                        <a:latin typeface="Calibri" panose="020F0502020204030204" pitchFamily="34" charset="0"/>
                        <a:ea typeface="Calibri" panose="020F0502020204030204" pitchFamily="34" charset="0"/>
                        <a:cs typeface="Calibri" panose="020F0502020204030204" pitchFamily="34" charset="0"/>
                      </a:endParaRPr>
                    </a:p>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 ukupno porez na dohodak</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 </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72,00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151,20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223,20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10648890"/>
                  </a:ext>
                </a:extLst>
              </a:tr>
              <a:tr h="605314">
                <a:tc>
                  <a:txBody>
                    <a:bodyPr/>
                    <a:lstStyle/>
                    <a:p>
                      <a:pPr algn="just"/>
                      <a:r>
                        <a:rPr lang="hr-HR" sz="1800">
                          <a:effectLst/>
                          <a:latin typeface="Calibri" panose="020F0502020204030204" pitchFamily="34" charset="0"/>
                          <a:ea typeface="Times New Roman" panose="02020603050405020304" pitchFamily="18" charset="0"/>
                          <a:cs typeface="Calibri" panose="020F0502020204030204" pitchFamily="34" charset="0"/>
                        </a:rPr>
                        <a:t>Prosječna stopa po kojoj je obračunan porez na dohodak (223,20/ : 720,00/ x 100)</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 </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p>
                      <a:pPr algn="r"/>
                      <a:r>
                        <a:rPr lang="hr-HR" sz="1800" b="1" dirty="0">
                          <a:effectLst/>
                          <a:latin typeface="Calibri" panose="020F0502020204030204" pitchFamily="34" charset="0"/>
                          <a:ea typeface="Times New Roman" panose="02020603050405020304" pitchFamily="18" charset="0"/>
                          <a:cs typeface="Calibri" panose="020F0502020204030204" pitchFamily="34" charset="0"/>
                        </a:rPr>
                        <a:t>31,0%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148189662"/>
                  </a:ext>
                </a:extLst>
              </a:tr>
              <a:tr h="336851">
                <a:tc>
                  <a:txBody>
                    <a:bodyPr/>
                    <a:lstStyle/>
                    <a:p>
                      <a:pPr indent="17780" algn="just"/>
                      <a:r>
                        <a:rPr lang="hr-HR" sz="1800" dirty="0">
                          <a:effectLst/>
                          <a:latin typeface="Calibri" panose="020F0502020204030204" pitchFamily="34" charset="0"/>
                          <a:ea typeface="Times New Roman" panose="02020603050405020304" pitchFamily="18" charset="0"/>
                          <a:cs typeface="Calibri" panose="020F0502020204030204" pitchFamily="34" charset="0"/>
                        </a:rPr>
                        <a:t>Prirez porezu na dohodak – 10%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1800" dirty="0">
                          <a:effectLst/>
                          <a:latin typeface="Calibri" panose="020F0502020204030204" pitchFamily="34" charset="0"/>
                          <a:ea typeface="Times New Roman" panose="02020603050405020304" pitchFamily="18" charset="0"/>
                          <a:cs typeface="Calibri" panose="020F0502020204030204" pitchFamily="34" charset="0"/>
                        </a:rPr>
                        <a:t>22,32</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061893399"/>
                  </a:ext>
                </a:extLst>
              </a:tr>
              <a:tr h="311328">
                <a:tc>
                  <a:txBody>
                    <a:bodyPr/>
                    <a:lstStyle/>
                    <a:p>
                      <a:pPr indent="17780" algn="just"/>
                      <a:r>
                        <a:rPr lang="hr-HR" sz="1800">
                          <a:effectLst/>
                          <a:latin typeface="Calibri" panose="020F0502020204030204" pitchFamily="34" charset="0"/>
                          <a:ea typeface="Times New Roman" panose="02020603050405020304" pitchFamily="18" charset="0"/>
                          <a:cs typeface="Calibri" panose="020F0502020204030204" pitchFamily="34" charset="0"/>
                        </a:rPr>
                        <a:t>Prosječna stopa prireza </a:t>
                      </a:r>
                      <a:endParaRPr lang="hr-HR"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r>
                        <a:rPr lang="hr-HR" sz="1800" b="1" dirty="0">
                          <a:effectLst/>
                          <a:latin typeface="Calibri" panose="020F0502020204030204" pitchFamily="34" charset="0"/>
                          <a:ea typeface="Times New Roman" panose="02020603050405020304" pitchFamily="18" charset="0"/>
                          <a:cs typeface="Calibri" panose="020F0502020204030204" pitchFamily="34" charset="0"/>
                        </a:rPr>
                        <a:t>10,0%</a:t>
                      </a:r>
                      <a:endParaRPr lang="hr-HR"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699288008"/>
                  </a:ext>
                </a:extLst>
              </a:tr>
            </a:tbl>
          </a:graphicData>
        </a:graphic>
      </p:graphicFrame>
    </p:spTree>
    <p:extLst>
      <p:ext uri="{BB962C8B-B14F-4D97-AF65-F5344CB8AC3E}">
        <p14:creationId xmlns:p14="http://schemas.microsoft.com/office/powerpoint/2010/main" val="35220575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B3FEB43-C90A-4655-A6E2-5E974014D05A}"/>
              </a:ext>
            </a:extLst>
          </p:cNvPr>
          <p:cNvSpPr>
            <a:spLocks noGrp="1"/>
          </p:cNvSpPr>
          <p:nvPr>
            <p:ph type="title"/>
          </p:nvPr>
        </p:nvSpPr>
        <p:spPr>
          <a:xfrm>
            <a:off x="457200" y="0"/>
            <a:ext cx="8229600" cy="1196752"/>
          </a:xfrm>
        </p:spPr>
        <p:txBody>
          <a:bodyPr>
            <a:noAutofit/>
          </a:bodyPr>
          <a:lstStyle/>
          <a:p>
            <a:br>
              <a:rPr lang="hr-HR" sz="2800" dirty="0"/>
            </a:br>
            <a:r>
              <a:rPr lang="hr-HR" sz="2400" dirty="0"/>
              <a:t>Prosječnu stopu poreza treba primijeniti na svaku mjesečnu plaću koja je trebala bit isplaćena u 2017. </a:t>
            </a:r>
            <a:br>
              <a:rPr lang="hr-HR" sz="2800" b="1" dirty="0"/>
            </a:br>
            <a:endParaRPr lang="hr-HR" sz="2800" dirty="0"/>
          </a:p>
        </p:txBody>
      </p:sp>
      <p:graphicFrame>
        <p:nvGraphicFramePr>
          <p:cNvPr id="4" name="Tablica 4">
            <a:extLst>
              <a:ext uri="{FF2B5EF4-FFF2-40B4-BE49-F238E27FC236}">
                <a16:creationId xmlns:a16="http://schemas.microsoft.com/office/drawing/2014/main" id="{054DE531-2C51-4C56-B1FD-B996F52A9BAA}"/>
              </a:ext>
            </a:extLst>
          </p:cNvPr>
          <p:cNvGraphicFramePr>
            <a:graphicFrameLocks noGrp="1"/>
          </p:cNvGraphicFramePr>
          <p:nvPr>
            <p:ph idx="1"/>
            <p:extLst>
              <p:ext uri="{D42A27DB-BD31-4B8C-83A1-F6EECF244321}">
                <p14:modId xmlns:p14="http://schemas.microsoft.com/office/powerpoint/2010/main" val="2549018759"/>
              </p:ext>
            </p:extLst>
          </p:nvPr>
        </p:nvGraphicFramePr>
        <p:xfrm>
          <a:off x="473080" y="1052737"/>
          <a:ext cx="8229600" cy="5818569"/>
        </p:xfrm>
        <a:graphic>
          <a:graphicData uri="http://schemas.openxmlformats.org/drawingml/2006/table">
            <a:tbl>
              <a:tblPr firstRow="1" bandRow="1">
                <a:tableStyleId>{5940675A-B579-460E-94D1-54222C63F5DA}</a:tableStyleId>
              </a:tblPr>
              <a:tblGrid>
                <a:gridCol w="3018800">
                  <a:extLst>
                    <a:ext uri="{9D8B030D-6E8A-4147-A177-3AD203B41FA5}">
                      <a16:colId xmlns:a16="http://schemas.microsoft.com/office/drawing/2014/main" val="4133741323"/>
                    </a:ext>
                  </a:extLst>
                </a:gridCol>
                <a:gridCol w="1440160">
                  <a:extLst>
                    <a:ext uri="{9D8B030D-6E8A-4147-A177-3AD203B41FA5}">
                      <a16:colId xmlns:a16="http://schemas.microsoft.com/office/drawing/2014/main" val="2121751032"/>
                    </a:ext>
                  </a:extLst>
                </a:gridCol>
                <a:gridCol w="1440160">
                  <a:extLst>
                    <a:ext uri="{9D8B030D-6E8A-4147-A177-3AD203B41FA5}">
                      <a16:colId xmlns:a16="http://schemas.microsoft.com/office/drawing/2014/main" val="3259534019"/>
                    </a:ext>
                  </a:extLst>
                </a:gridCol>
                <a:gridCol w="2330480">
                  <a:extLst>
                    <a:ext uri="{9D8B030D-6E8A-4147-A177-3AD203B41FA5}">
                      <a16:colId xmlns:a16="http://schemas.microsoft.com/office/drawing/2014/main" val="1021290474"/>
                    </a:ext>
                  </a:extLst>
                </a:gridCol>
              </a:tblGrid>
              <a:tr h="404799">
                <a:tc>
                  <a:txBody>
                    <a:bodyPr/>
                    <a:lstStyle/>
                    <a:p>
                      <a:pPr algn="ctr"/>
                      <a:r>
                        <a:rPr lang="hr-HR" sz="1600" b="1" i="0" dirty="0">
                          <a:latin typeface="+mn-lt"/>
                        </a:rPr>
                        <a:t>Opis</a:t>
                      </a:r>
                    </a:p>
                  </a:txBody>
                  <a:tcPr anchor="ctr"/>
                </a:tc>
                <a:tc>
                  <a:txBody>
                    <a:bodyPr/>
                    <a:lstStyle/>
                    <a:p>
                      <a:pPr marL="179705" algn="ctr">
                        <a:lnSpc>
                          <a:spcPct val="200000"/>
                        </a:lnSpc>
                        <a:spcAft>
                          <a:spcPts val="600"/>
                        </a:spcAft>
                      </a:pPr>
                      <a:r>
                        <a:rPr lang="hr-HR" sz="1600" b="1" i="0" dirty="0">
                          <a:effectLst/>
                          <a:latin typeface="+mn-lt"/>
                          <a:ea typeface="Times New Roman" panose="02020603050405020304" pitchFamily="18" charset="0"/>
                        </a:rPr>
                        <a:t> 12. 2016.</a:t>
                      </a:r>
                      <a:endParaRPr lang="hr-HR" sz="1600" b="1" i="0" dirty="0">
                        <a:effectLst/>
                        <a:latin typeface="+mn-lt"/>
                        <a:ea typeface="Calibri" panose="020F0502020204030204" pitchFamily="34" charset="0"/>
                      </a:endParaRPr>
                    </a:p>
                  </a:txBody>
                  <a:tcPr marL="68580" marR="68580" marT="0" marB="0" anchor="ctr"/>
                </a:tc>
                <a:tc>
                  <a:txBody>
                    <a:bodyPr/>
                    <a:lstStyle/>
                    <a:p>
                      <a:pPr marL="179705" algn="ctr">
                        <a:lnSpc>
                          <a:spcPct val="200000"/>
                        </a:lnSpc>
                        <a:spcAft>
                          <a:spcPts val="600"/>
                        </a:spcAft>
                      </a:pPr>
                      <a:r>
                        <a:rPr lang="hr-HR" sz="1600" b="1" i="0" dirty="0">
                          <a:effectLst/>
                          <a:latin typeface="+mn-lt"/>
                          <a:ea typeface="Times New Roman" panose="02020603050405020304" pitchFamily="18" charset="0"/>
                        </a:rPr>
                        <a:t>01. 2017.</a:t>
                      </a:r>
                      <a:endParaRPr lang="hr-HR" sz="1600" b="1" i="0" dirty="0">
                        <a:effectLst/>
                        <a:latin typeface="+mn-lt"/>
                        <a:ea typeface="Calibri" panose="020F0502020204030204" pitchFamily="34" charset="0"/>
                      </a:endParaRPr>
                    </a:p>
                  </a:txBody>
                  <a:tcPr marL="68580" marR="68580" marT="0" marB="0" anchor="ctr"/>
                </a:tc>
                <a:tc>
                  <a:txBody>
                    <a:bodyPr/>
                    <a:lstStyle/>
                    <a:p>
                      <a:pPr marL="179705" algn="ctr">
                        <a:lnSpc>
                          <a:spcPct val="200000"/>
                        </a:lnSpc>
                        <a:spcAft>
                          <a:spcPts val="600"/>
                        </a:spcAft>
                      </a:pPr>
                      <a:r>
                        <a:rPr lang="hr-HR" sz="1600" b="1" i="0" dirty="0">
                          <a:effectLst/>
                          <a:latin typeface="+mn-lt"/>
                          <a:ea typeface="Times New Roman" panose="02020603050405020304" pitchFamily="18" charset="0"/>
                        </a:rPr>
                        <a:t>Ukupno primitak 2017. </a:t>
                      </a:r>
                      <a:endParaRPr lang="hr-HR" sz="1600" b="1" i="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1838654759"/>
                  </a:ext>
                </a:extLst>
              </a:tr>
              <a:tr h="404799">
                <a:tc>
                  <a:txBody>
                    <a:bodyPr/>
                    <a:lstStyle/>
                    <a:p>
                      <a:pPr marL="179705" algn="just">
                        <a:lnSpc>
                          <a:spcPct val="100000"/>
                        </a:lnSpc>
                        <a:spcAft>
                          <a:spcPts val="0"/>
                        </a:spcAft>
                      </a:pPr>
                      <a:r>
                        <a:rPr lang="hr-HR" sz="1600" dirty="0">
                          <a:effectLst/>
                          <a:latin typeface="+mn-lt"/>
                          <a:ea typeface="Times New Roman" panose="02020603050405020304" pitchFamily="18" charset="0"/>
                        </a:rPr>
                        <a:t>Razlika bruto plaće</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dirty="0">
                          <a:effectLst/>
                          <a:latin typeface="+mn-lt"/>
                          <a:ea typeface="Times New Roman" panose="02020603050405020304" pitchFamily="18" charset="0"/>
                        </a:rPr>
                        <a:t>450,00</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dirty="0">
                          <a:effectLst/>
                          <a:latin typeface="+mn-lt"/>
                          <a:ea typeface="Times New Roman" panose="02020603050405020304" pitchFamily="18" charset="0"/>
                        </a:rPr>
                        <a:t>450,00</a:t>
                      </a:r>
                      <a:endParaRPr lang="hr-HR" sz="1600" dirty="0">
                        <a:effectLst/>
                        <a:latin typeface="+mn-lt"/>
                        <a:ea typeface="Calibri" panose="020F0502020204030204" pitchFamily="34" charset="0"/>
                      </a:endParaRPr>
                    </a:p>
                  </a:txBody>
                  <a:tcPr marL="68580" marR="68580" marT="0" marB="0" anchor="ctr"/>
                </a:tc>
                <a:tc>
                  <a:txBody>
                    <a:bodyPr/>
                    <a:lstStyle/>
                    <a:p>
                      <a:pPr marL="179705" indent="20320" algn="r">
                        <a:lnSpc>
                          <a:spcPct val="200000"/>
                        </a:lnSpc>
                        <a:spcAft>
                          <a:spcPts val="0"/>
                        </a:spcAft>
                        <a:tabLst>
                          <a:tab pos="914400" algn="l"/>
                        </a:tabLst>
                      </a:pPr>
                      <a:r>
                        <a:rPr lang="hr-HR" sz="1600" dirty="0">
                          <a:effectLst/>
                          <a:latin typeface="+mn-lt"/>
                          <a:ea typeface="Times New Roman" panose="02020603050405020304" pitchFamily="18" charset="0"/>
                        </a:rPr>
                        <a:t>900,00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217531822"/>
                  </a:ext>
                </a:extLst>
              </a:tr>
              <a:tr h="404799">
                <a:tc>
                  <a:txBody>
                    <a:bodyPr/>
                    <a:lstStyle/>
                    <a:p>
                      <a:pPr marL="179705" algn="just">
                        <a:lnSpc>
                          <a:spcPct val="100000"/>
                        </a:lnSpc>
                        <a:spcAft>
                          <a:spcPts val="0"/>
                        </a:spcAft>
                      </a:pPr>
                      <a:r>
                        <a:rPr lang="hr-HR" sz="1600" dirty="0" err="1">
                          <a:effectLst/>
                          <a:latin typeface="+mn-lt"/>
                          <a:ea typeface="Times New Roman" panose="02020603050405020304" pitchFamily="18" charset="0"/>
                        </a:rPr>
                        <a:t>Mirov</a:t>
                      </a:r>
                      <a:r>
                        <a:rPr lang="hr-HR" sz="1600" dirty="0">
                          <a:effectLst/>
                          <a:latin typeface="+mn-lt"/>
                          <a:ea typeface="Times New Roman" panose="02020603050405020304" pitchFamily="18" charset="0"/>
                        </a:rPr>
                        <a:t>. </a:t>
                      </a:r>
                      <a:r>
                        <a:rPr lang="hr-HR" sz="1600" dirty="0" err="1">
                          <a:effectLst/>
                          <a:latin typeface="+mn-lt"/>
                          <a:ea typeface="Times New Roman" panose="02020603050405020304" pitchFamily="18" charset="0"/>
                        </a:rPr>
                        <a:t>osigur</a:t>
                      </a:r>
                      <a:r>
                        <a:rPr lang="hr-HR" sz="1600" dirty="0">
                          <a:effectLst/>
                          <a:latin typeface="+mn-lt"/>
                          <a:ea typeface="Times New Roman" panose="02020603050405020304" pitchFamily="18" charset="0"/>
                        </a:rPr>
                        <a:t>. I. stup</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dirty="0">
                          <a:effectLst/>
                          <a:latin typeface="+mn-lt"/>
                          <a:ea typeface="Times New Roman" panose="02020603050405020304" pitchFamily="18" charset="0"/>
                        </a:rPr>
                        <a:t>67,50</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dirty="0">
                          <a:effectLst/>
                          <a:latin typeface="+mn-lt"/>
                          <a:ea typeface="Times New Roman" panose="02020603050405020304" pitchFamily="18" charset="0"/>
                        </a:rPr>
                        <a:t>67,50</a:t>
                      </a:r>
                      <a:endParaRPr lang="hr-HR" sz="1600" dirty="0">
                        <a:effectLst/>
                        <a:latin typeface="+mn-lt"/>
                        <a:ea typeface="Calibri" panose="020F0502020204030204" pitchFamily="34" charset="0"/>
                      </a:endParaRPr>
                    </a:p>
                  </a:txBody>
                  <a:tcPr marL="68580" marR="68580" marT="0" marB="0" anchor="ctr"/>
                </a:tc>
                <a:tc>
                  <a:txBody>
                    <a:bodyPr/>
                    <a:lstStyle/>
                    <a:p>
                      <a:pPr marL="179705" algn="r">
                        <a:lnSpc>
                          <a:spcPct val="200000"/>
                        </a:lnSpc>
                        <a:spcAft>
                          <a:spcPts val="0"/>
                        </a:spcAft>
                        <a:tabLst>
                          <a:tab pos="914400" algn="l"/>
                        </a:tabLst>
                      </a:pPr>
                      <a:r>
                        <a:rPr lang="hr-HR" sz="1600" dirty="0">
                          <a:effectLst/>
                          <a:latin typeface="+mn-lt"/>
                          <a:ea typeface="Times New Roman" panose="02020603050405020304" pitchFamily="18" charset="0"/>
                        </a:rPr>
                        <a:t>135,00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3687322836"/>
                  </a:ext>
                </a:extLst>
              </a:tr>
              <a:tr h="404799">
                <a:tc>
                  <a:txBody>
                    <a:bodyPr/>
                    <a:lstStyle/>
                    <a:p>
                      <a:pPr marL="179705" algn="just">
                        <a:lnSpc>
                          <a:spcPct val="100000"/>
                        </a:lnSpc>
                        <a:spcAft>
                          <a:spcPts val="0"/>
                        </a:spcAft>
                      </a:pPr>
                      <a:r>
                        <a:rPr lang="hr-HR" sz="1600" dirty="0" err="1">
                          <a:effectLst/>
                          <a:latin typeface="+mn-lt"/>
                          <a:ea typeface="Times New Roman" panose="02020603050405020304" pitchFamily="18" charset="0"/>
                        </a:rPr>
                        <a:t>Mirov</a:t>
                      </a:r>
                      <a:r>
                        <a:rPr lang="hr-HR" sz="1600" dirty="0">
                          <a:effectLst/>
                          <a:latin typeface="+mn-lt"/>
                          <a:ea typeface="Times New Roman" panose="02020603050405020304" pitchFamily="18" charset="0"/>
                        </a:rPr>
                        <a:t>. </a:t>
                      </a:r>
                      <a:r>
                        <a:rPr lang="hr-HR" sz="1600" dirty="0" err="1">
                          <a:effectLst/>
                          <a:latin typeface="+mn-lt"/>
                          <a:ea typeface="Times New Roman" panose="02020603050405020304" pitchFamily="18" charset="0"/>
                        </a:rPr>
                        <a:t>osigur</a:t>
                      </a:r>
                      <a:r>
                        <a:rPr lang="hr-HR" sz="1600" dirty="0">
                          <a:effectLst/>
                          <a:latin typeface="+mn-lt"/>
                          <a:ea typeface="Times New Roman" panose="02020603050405020304" pitchFamily="18" charset="0"/>
                        </a:rPr>
                        <a:t>. II. stup</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22,50</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22,50</a:t>
                      </a:r>
                      <a:endParaRPr lang="hr-HR" sz="1600">
                        <a:effectLst/>
                        <a:latin typeface="+mn-lt"/>
                        <a:ea typeface="Calibri" panose="020F0502020204030204" pitchFamily="34" charset="0"/>
                      </a:endParaRPr>
                    </a:p>
                  </a:txBody>
                  <a:tcPr marL="68580" marR="68580" marT="0" marB="0" anchor="ctr"/>
                </a:tc>
                <a:tc>
                  <a:txBody>
                    <a:bodyPr/>
                    <a:lstStyle/>
                    <a:p>
                      <a:pPr marL="179705" algn="r">
                        <a:lnSpc>
                          <a:spcPct val="200000"/>
                        </a:lnSpc>
                        <a:spcAft>
                          <a:spcPts val="0"/>
                        </a:spcAft>
                        <a:tabLst>
                          <a:tab pos="914400" algn="l"/>
                        </a:tabLst>
                      </a:pPr>
                      <a:r>
                        <a:rPr lang="hr-HR" sz="1600" dirty="0">
                          <a:effectLst/>
                          <a:latin typeface="+mn-lt"/>
                          <a:ea typeface="Times New Roman" panose="02020603050405020304" pitchFamily="18" charset="0"/>
                        </a:rPr>
                        <a:t>45,00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2545774909"/>
                  </a:ext>
                </a:extLst>
              </a:tr>
              <a:tr h="404799">
                <a:tc>
                  <a:txBody>
                    <a:bodyPr/>
                    <a:lstStyle/>
                    <a:p>
                      <a:pPr marL="179705" indent="18415" algn="just">
                        <a:lnSpc>
                          <a:spcPct val="100000"/>
                        </a:lnSpc>
                        <a:spcAft>
                          <a:spcPts val="0"/>
                        </a:spcAft>
                      </a:pPr>
                      <a:r>
                        <a:rPr lang="hr-HR" sz="1600" dirty="0">
                          <a:effectLst/>
                          <a:latin typeface="+mn-lt"/>
                          <a:ea typeface="Times New Roman" panose="02020603050405020304" pitchFamily="18" charset="0"/>
                        </a:rPr>
                        <a:t>Dohodak</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nchor="ctr"/>
                </a:tc>
                <a:tc>
                  <a:txBody>
                    <a:bodyPr/>
                    <a:lstStyle/>
                    <a:p>
                      <a:pPr marL="179705" indent="-161290" algn="r">
                        <a:lnSpc>
                          <a:spcPct val="200000"/>
                        </a:lnSpc>
                        <a:spcAft>
                          <a:spcPts val="0"/>
                        </a:spcAft>
                        <a:tabLst>
                          <a:tab pos="914400" algn="l"/>
                        </a:tabLst>
                      </a:pPr>
                      <a:r>
                        <a:rPr lang="hr-HR" sz="1600" dirty="0">
                          <a:effectLst/>
                          <a:latin typeface="+mn-lt"/>
                          <a:ea typeface="Times New Roman" panose="02020603050405020304" pitchFamily="18" charset="0"/>
                        </a:rPr>
                        <a:t>720,00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2144834596"/>
                  </a:ext>
                </a:extLst>
              </a:tr>
              <a:tr h="404799">
                <a:tc>
                  <a:txBody>
                    <a:bodyPr/>
                    <a:lstStyle/>
                    <a:p>
                      <a:pPr marL="179705" algn="just">
                        <a:lnSpc>
                          <a:spcPct val="100000"/>
                        </a:lnSpc>
                        <a:spcAft>
                          <a:spcPts val="0"/>
                        </a:spcAft>
                      </a:pPr>
                      <a:r>
                        <a:rPr lang="hr-HR" sz="1600" dirty="0">
                          <a:effectLst/>
                          <a:latin typeface="+mn-lt"/>
                          <a:ea typeface="Times New Roman" panose="02020603050405020304" pitchFamily="18" charset="0"/>
                        </a:rPr>
                        <a:t>Osobni odbitak</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0,00</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dirty="0">
                          <a:effectLst/>
                          <a:latin typeface="+mn-lt"/>
                          <a:ea typeface="Times New Roman" panose="02020603050405020304" pitchFamily="18" charset="0"/>
                        </a:rPr>
                        <a:t>0,00</a:t>
                      </a:r>
                      <a:endParaRPr lang="hr-HR" sz="1600" dirty="0">
                        <a:effectLst/>
                        <a:latin typeface="+mn-lt"/>
                        <a:ea typeface="Calibri" panose="020F0502020204030204" pitchFamily="34" charset="0"/>
                      </a:endParaRPr>
                    </a:p>
                  </a:txBody>
                  <a:tcPr marL="68580" marR="68580" marT="0" marB="0" anchor="ctr"/>
                </a:tc>
                <a:tc>
                  <a:txBody>
                    <a:bodyPr/>
                    <a:lstStyle/>
                    <a:p>
                      <a:pPr marL="179705" indent="-71120" algn="r">
                        <a:lnSpc>
                          <a:spcPct val="200000"/>
                        </a:lnSpc>
                        <a:spcAft>
                          <a:spcPts val="0"/>
                        </a:spcAft>
                        <a:tabLst>
                          <a:tab pos="914400" algn="l"/>
                        </a:tabLst>
                      </a:pPr>
                      <a:r>
                        <a:rPr lang="hr-HR" sz="1600" dirty="0">
                          <a:effectLst/>
                          <a:latin typeface="+mn-lt"/>
                          <a:ea typeface="Times New Roman" panose="02020603050405020304" pitchFamily="18" charset="0"/>
                        </a:rPr>
                        <a:t>0,00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1037179260"/>
                  </a:ext>
                </a:extLst>
              </a:tr>
              <a:tr h="404799">
                <a:tc>
                  <a:txBody>
                    <a:bodyPr/>
                    <a:lstStyle/>
                    <a:p>
                      <a:pPr marL="179705" algn="just">
                        <a:lnSpc>
                          <a:spcPct val="100000"/>
                        </a:lnSpc>
                        <a:spcAft>
                          <a:spcPts val="0"/>
                        </a:spcAft>
                      </a:pPr>
                      <a:r>
                        <a:rPr lang="hr-HR" sz="1600" dirty="0">
                          <a:effectLst/>
                          <a:latin typeface="+mn-lt"/>
                          <a:ea typeface="Times New Roman" panose="02020603050405020304" pitchFamily="18" charset="0"/>
                        </a:rPr>
                        <a:t>Porezna osnovica</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360,00</a:t>
                      </a:r>
                      <a:endParaRPr lang="hr-HR" sz="1600">
                        <a:effectLst/>
                        <a:latin typeface="+mn-lt"/>
                        <a:ea typeface="Calibri" panose="020F0502020204030204" pitchFamily="34" charset="0"/>
                      </a:endParaRPr>
                    </a:p>
                  </a:txBody>
                  <a:tcPr marL="68580" marR="68580" marT="0" marB="0" anchor="ctr"/>
                </a:tc>
                <a:tc>
                  <a:txBody>
                    <a:bodyPr/>
                    <a:lstStyle/>
                    <a:p>
                      <a:pPr marL="179705" indent="-69850" algn="r">
                        <a:lnSpc>
                          <a:spcPct val="200000"/>
                        </a:lnSpc>
                        <a:spcAft>
                          <a:spcPts val="0"/>
                        </a:spcAft>
                        <a:tabLst>
                          <a:tab pos="914400" algn="l"/>
                        </a:tabLst>
                      </a:pPr>
                      <a:r>
                        <a:rPr lang="hr-HR" sz="1600" dirty="0">
                          <a:effectLst/>
                          <a:latin typeface="+mn-lt"/>
                          <a:ea typeface="Times New Roman" panose="02020603050405020304" pitchFamily="18" charset="0"/>
                        </a:rPr>
                        <a:t>720,00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1395735873"/>
                  </a:ext>
                </a:extLst>
              </a:tr>
              <a:tr h="404799">
                <a:tc>
                  <a:txBody>
                    <a:bodyPr/>
                    <a:lstStyle/>
                    <a:p>
                      <a:pPr marL="179705" algn="just">
                        <a:lnSpc>
                          <a:spcPct val="100000"/>
                        </a:lnSpc>
                        <a:spcAft>
                          <a:spcPts val="0"/>
                        </a:spcAft>
                      </a:pPr>
                      <a:r>
                        <a:rPr lang="hr-HR" sz="1600" dirty="0">
                          <a:effectLst/>
                          <a:latin typeface="+mn-lt"/>
                          <a:ea typeface="Times New Roman" panose="02020603050405020304" pitchFamily="18" charset="0"/>
                        </a:rPr>
                        <a:t>Porez na dohodak – stopa 31%</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dirty="0">
                          <a:effectLst/>
                          <a:latin typeface="+mn-lt"/>
                          <a:ea typeface="Times New Roman" panose="02020603050405020304" pitchFamily="18" charset="0"/>
                        </a:rPr>
                        <a:t>111,60</a:t>
                      </a:r>
                      <a:endParaRPr lang="hr-HR" sz="1600" dirty="0">
                        <a:effectLst/>
                        <a:latin typeface="+mn-lt"/>
                        <a:ea typeface="Calibri" panose="020F0502020204030204" pitchFamily="34" charset="0"/>
                      </a:endParaRPr>
                    </a:p>
                  </a:txBody>
                  <a:tcPr marL="68580" marR="68580" marT="0" marB="0" anchor="ctr"/>
                </a:tc>
                <a:tc>
                  <a:txBody>
                    <a:bodyPr/>
                    <a:lstStyle/>
                    <a:p>
                      <a:pPr marL="179705" marR="105410" indent="20955" algn="r">
                        <a:lnSpc>
                          <a:spcPct val="200000"/>
                        </a:lnSpc>
                        <a:spcAft>
                          <a:spcPts val="0"/>
                        </a:spcAft>
                      </a:pPr>
                      <a:r>
                        <a:rPr lang="hr-HR" sz="1600" dirty="0">
                          <a:effectLst/>
                          <a:latin typeface="+mn-lt"/>
                          <a:ea typeface="Times New Roman" panose="02020603050405020304" pitchFamily="18" charset="0"/>
                        </a:rPr>
                        <a:t> 111,60</a:t>
                      </a:r>
                      <a:endParaRPr lang="hr-HR" sz="1600" dirty="0">
                        <a:effectLst/>
                        <a:latin typeface="+mn-lt"/>
                        <a:ea typeface="Calibri" panose="020F0502020204030204" pitchFamily="34" charset="0"/>
                      </a:endParaRPr>
                    </a:p>
                  </a:txBody>
                  <a:tcPr marL="68580" marR="68580" marT="0" marB="0" anchor="ctr"/>
                </a:tc>
                <a:tc>
                  <a:txBody>
                    <a:bodyPr/>
                    <a:lstStyle/>
                    <a:p>
                      <a:pPr marL="179705" algn="r">
                        <a:lnSpc>
                          <a:spcPct val="200000"/>
                        </a:lnSpc>
                        <a:spcAft>
                          <a:spcPts val="0"/>
                        </a:spcAft>
                        <a:tabLst>
                          <a:tab pos="914400" algn="l"/>
                        </a:tabLst>
                      </a:pPr>
                      <a:r>
                        <a:rPr lang="hr-HR" sz="1600" dirty="0">
                          <a:effectLst/>
                          <a:latin typeface="+mn-lt"/>
                          <a:ea typeface="Times New Roman" panose="02020603050405020304" pitchFamily="18" charset="0"/>
                        </a:rPr>
                        <a:t>223,20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2990497992"/>
                  </a:ext>
                </a:extLst>
              </a:tr>
              <a:tr h="404799">
                <a:tc>
                  <a:txBody>
                    <a:bodyPr/>
                    <a:lstStyle/>
                    <a:p>
                      <a:pPr marL="179705" algn="just">
                        <a:lnSpc>
                          <a:spcPct val="100000"/>
                        </a:lnSpc>
                        <a:spcAft>
                          <a:spcPts val="0"/>
                        </a:spcAft>
                      </a:pPr>
                      <a:r>
                        <a:rPr lang="hr-HR" sz="1600" dirty="0">
                          <a:effectLst/>
                          <a:latin typeface="+mn-lt"/>
                          <a:ea typeface="Times New Roman" panose="02020603050405020304" pitchFamily="18" charset="0"/>
                        </a:rPr>
                        <a:t>Prirez – 10%</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11,16</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11,16</a:t>
                      </a:r>
                      <a:endParaRPr lang="hr-HR" sz="1600">
                        <a:effectLst/>
                        <a:latin typeface="+mn-lt"/>
                        <a:ea typeface="Calibri" panose="020F0502020204030204" pitchFamily="34" charset="0"/>
                      </a:endParaRPr>
                    </a:p>
                  </a:txBody>
                  <a:tcPr marL="68580" marR="68580" marT="0" marB="0" anchor="ctr"/>
                </a:tc>
                <a:tc>
                  <a:txBody>
                    <a:bodyPr/>
                    <a:lstStyle/>
                    <a:p>
                      <a:pPr marL="179705" indent="20320" algn="r">
                        <a:lnSpc>
                          <a:spcPct val="200000"/>
                        </a:lnSpc>
                        <a:spcAft>
                          <a:spcPts val="0"/>
                        </a:spcAft>
                        <a:tabLst>
                          <a:tab pos="914400" algn="l"/>
                        </a:tabLst>
                      </a:pPr>
                      <a:r>
                        <a:rPr lang="hr-HR" sz="1600" dirty="0">
                          <a:effectLst/>
                          <a:latin typeface="+mn-lt"/>
                          <a:ea typeface="Times New Roman" panose="02020603050405020304" pitchFamily="18" charset="0"/>
                        </a:rPr>
                        <a:t>22,32</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4174553786"/>
                  </a:ext>
                </a:extLst>
              </a:tr>
              <a:tr h="404799">
                <a:tc>
                  <a:txBody>
                    <a:bodyPr/>
                    <a:lstStyle/>
                    <a:p>
                      <a:pPr marL="179705" algn="just">
                        <a:lnSpc>
                          <a:spcPct val="100000"/>
                        </a:lnSpc>
                        <a:spcAft>
                          <a:spcPts val="0"/>
                        </a:spcAft>
                      </a:pPr>
                      <a:r>
                        <a:rPr lang="hr-HR" sz="1600" dirty="0">
                          <a:effectLst/>
                          <a:latin typeface="+mn-lt"/>
                          <a:ea typeface="Times New Roman" panose="02020603050405020304" pitchFamily="18" charset="0"/>
                        </a:rPr>
                        <a:t>Porez i prirez - ukupno</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122,76</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122,76</a:t>
                      </a:r>
                      <a:endParaRPr lang="hr-HR" sz="1600">
                        <a:effectLst/>
                        <a:latin typeface="+mn-lt"/>
                        <a:ea typeface="Calibri" panose="020F0502020204030204" pitchFamily="34" charset="0"/>
                      </a:endParaRPr>
                    </a:p>
                  </a:txBody>
                  <a:tcPr marL="68580" marR="68580" marT="0" marB="0" anchor="ctr"/>
                </a:tc>
                <a:tc>
                  <a:txBody>
                    <a:bodyPr/>
                    <a:lstStyle/>
                    <a:p>
                      <a:pPr marL="179705" indent="-69850" algn="r">
                        <a:lnSpc>
                          <a:spcPct val="200000"/>
                        </a:lnSpc>
                        <a:spcAft>
                          <a:spcPts val="0"/>
                        </a:spcAft>
                        <a:tabLst>
                          <a:tab pos="914400" algn="l"/>
                        </a:tabLst>
                      </a:pPr>
                      <a:r>
                        <a:rPr lang="hr-HR" sz="1600" dirty="0">
                          <a:effectLst/>
                          <a:latin typeface="+mn-lt"/>
                          <a:ea typeface="Times New Roman" panose="02020603050405020304" pitchFamily="18" charset="0"/>
                        </a:rPr>
                        <a:t>245,52</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415618964"/>
                  </a:ext>
                </a:extLst>
              </a:tr>
              <a:tr h="404799">
                <a:tc>
                  <a:txBody>
                    <a:bodyPr/>
                    <a:lstStyle/>
                    <a:p>
                      <a:pPr marL="179705" indent="18415" algn="just">
                        <a:lnSpc>
                          <a:spcPct val="100000"/>
                        </a:lnSpc>
                        <a:spcAft>
                          <a:spcPts val="0"/>
                        </a:spcAft>
                      </a:pPr>
                      <a:r>
                        <a:rPr lang="hr-HR" sz="1600" dirty="0">
                          <a:effectLst/>
                          <a:latin typeface="+mn-lt"/>
                          <a:ea typeface="Times New Roman" panose="02020603050405020304" pitchFamily="18" charset="0"/>
                        </a:rPr>
                        <a:t>Neto plaća</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237,24</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237,24</a:t>
                      </a:r>
                      <a:endParaRPr lang="hr-HR" sz="1600">
                        <a:effectLst/>
                        <a:latin typeface="+mn-lt"/>
                        <a:ea typeface="Calibri" panose="020F0502020204030204" pitchFamily="34" charset="0"/>
                      </a:endParaRPr>
                    </a:p>
                  </a:txBody>
                  <a:tcPr marL="68580" marR="68580" marT="0" marB="0" anchor="ctr"/>
                </a:tc>
                <a:tc>
                  <a:txBody>
                    <a:bodyPr/>
                    <a:lstStyle/>
                    <a:p>
                      <a:pPr marL="179705" algn="r">
                        <a:lnSpc>
                          <a:spcPct val="200000"/>
                        </a:lnSpc>
                        <a:spcAft>
                          <a:spcPts val="0"/>
                        </a:spcAft>
                        <a:tabLst>
                          <a:tab pos="895350" algn="l"/>
                        </a:tabLst>
                      </a:pPr>
                      <a:r>
                        <a:rPr lang="hr-HR" sz="1600" dirty="0">
                          <a:effectLst/>
                          <a:latin typeface="+mn-lt"/>
                          <a:ea typeface="Times New Roman" panose="02020603050405020304" pitchFamily="18" charset="0"/>
                        </a:rPr>
                        <a:t>474,48</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4163629527"/>
                  </a:ext>
                </a:extLst>
              </a:tr>
              <a:tr h="404799">
                <a:tc>
                  <a:txBody>
                    <a:bodyPr/>
                    <a:lstStyle/>
                    <a:p>
                      <a:pPr marL="179705" algn="just">
                        <a:lnSpc>
                          <a:spcPct val="100000"/>
                        </a:lnSpc>
                        <a:spcAft>
                          <a:spcPts val="0"/>
                        </a:spcAft>
                      </a:pPr>
                      <a:r>
                        <a:rPr lang="hr-HR" sz="1600" dirty="0" err="1">
                          <a:effectLst/>
                          <a:latin typeface="+mn-lt"/>
                          <a:ea typeface="Times New Roman" panose="02020603050405020304" pitchFamily="18" charset="0"/>
                        </a:rPr>
                        <a:t>Dop</a:t>
                      </a:r>
                      <a:r>
                        <a:rPr lang="hr-HR" sz="1600" dirty="0">
                          <a:effectLst/>
                          <a:latin typeface="+mn-lt"/>
                          <a:ea typeface="Times New Roman" panose="02020603050405020304" pitchFamily="18" charset="0"/>
                        </a:rPr>
                        <a:t>. za zdrav. </a:t>
                      </a:r>
                      <a:r>
                        <a:rPr lang="hr-HR" sz="1600" dirty="0" err="1">
                          <a:effectLst/>
                          <a:latin typeface="+mn-lt"/>
                          <a:ea typeface="Times New Roman" panose="02020603050405020304" pitchFamily="18" charset="0"/>
                        </a:rPr>
                        <a:t>osigur</a:t>
                      </a:r>
                      <a:r>
                        <a:rPr lang="hr-HR" sz="1600" dirty="0">
                          <a:effectLst/>
                          <a:latin typeface="+mn-lt"/>
                          <a:ea typeface="Times New Roman" panose="02020603050405020304" pitchFamily="18" charset="0"/>
                        </a:rPr>
                        <a:t>.</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67,50</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67,50</a:t>
                      </a:r>
                      <a:endParaRPr lang="hr-HR" sz="1600">
                        <a:effectLst/>
                        <a:latin typeface="+mn-lt"/>
                        <a:ea typeface="Calibri" panose="020F0502020204030204" pitchFamily="34" charset="0"/>
                      </a:endParaRPr>
                    </a:p>
                  </a:txBody>
                  <a:tcPr marL="68580" marR="68580" marT="0" marB="0" anchor="ctr"/>
                </a:tc>
                <a:tc>
                  <a:txBody>
                    <a:bodyPr/>
                    <a:lstStyle/>
                    <a:p>
                      <a:pPr marL="179705" algn="r">
                        <a:lnSpc>
                          <a:spcPct val="200000"/>
                        </a:lnSpc>
                        <a:spcAft>
                          <a:spcPts val="0"/>
                        </a:spcAft>
                        <a:tabLst>
                          <a:tab pos="445770" algn="l"/>
                        </a:tabLst>
                      </a:pPr>
                      <a:r>
                        <a:rPr lang="hr-HR" sz="1600" dirty="0">
                          <a:effectLst/>
                          <a:latin typeface="+mn-lt"/>
                          <a:ea typeface="Times New Roman" panose="02020603050405020304" pitchFamily="18" charset="0"/>
                        </a:rPr>
                        <a:t>135,00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8050879"/>
                  </a:ext>
                </a:extLst>
              </a:tr>
              <a:tr h="404799">
                <a:tc>
                  <a:txBody>
                    <a:bodyPr/>
                    <a:lstStyle/>
                    <a:p>
                      <a:pPr marL="179705" indent="18415" algn="just">
                        <a:lnSpc>
                          <a:spcPct val="100000"/>
                        </a:lnSpc>
                        <a:spcAft>
                          <a:spcPts val="0"/>
                        </a:spcAft>
                      </a:pPr>
                      <a:r>
                        <a:rPr lang="hr-HR" sz="1600" dirty="0" err="1">
                          <a:effectLst/>
                          <a:latin typeface="+mn-lt"/>
                          <a:ea typeface="Times New Roman" panose="02020603050405020304" pitchFamily="18" charset="0"/>
                        </a:rPr>
                        <a:t>Dop</a:t>
                      </a:r>
                      <a:r>
                        <a:rPr lang="hr-HR" sz="1600" dirty="0">
                          <a:effectLst/>
                          <a:latin typeface="+mn-lt"/>
                          <a:ea typeface="Times New Roman" panose="02020603050405020304" pitchFamily="18" charset="0"/>
                        </a:rPr>
                        <a:t>. za zaštitu zdravlja</a:t>
                      </a:r>
                      <a:endParaRPr lang="hr-HR" sz="1600" dirty="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2,25</a:t>
                      </a:r>
                      <a:endParaRPr lang="hr-HR" sz="1600">
                        <a:effectLst/>
                        <a:latin typeface="+mn-lt"/>
                        <a:ea typeface="Calibri" panose="020F0502020204030204" pitchFamily="34" charset="0"/>
                      </a:endParaRPr>
                    </a:p>
                  </a:txBody>
                  <a:tcPr marL="68580" marR="68580" marT="0" marB="0" anchor="ctr"/>
                </a:tc>
                <a:tc>
                  <a:txBody>
                    <a:bodyPr/>
                    <a:lstStyle/>
                    <a:p>
                      <a:pPr marL="179705" marR="111125" algn="r">
                        <a:lnSpc>
                          <a:spcPct val="200000"/>
                        </a:lnSpc>
                        <a:spcAft>
                          <a:spcPts val="0"/>
                        </a:spcAft>
                      </a:pPr>
                      <a:r>
                        <a:rPr lang="hr-HR" sz="1600">
                          <a:effectLst/>
                          <a:latin typeface="+mn-lt"/>
                          <a:ea typeface="Times New Roman" panose="02020603050405020304" pitchFamily="18" charset="0"/>
                        </a:rPr>
                        <a:t>2,25</a:t>
                      </a:r>
                      <a:endParaRPr lang="hr-HR" sz="1600">
                        <a:effectLst/>
                        <a:latin typeface="+mn-lt"/>
                        <a:ea typeface="Calibri" panose="020F0502020204030204" pitchFamily="34" charset="0"/>
                      </a:endParaRPr>
                    </a:p>
                  </a:txBody>
                  <a:tcPr marL="68580" marR="68580" marT="0" marB="0" anchor="ctr"/>
                </a:tc>
                <a:tc>
                  <a:txBody>
                    <a:bodyPr/>
                    <a:lstStyle/>
                    <a:p>
                      <a:pPr marL="179705" algn="r">
                        <a:lnSpc>
                          <a:spcPct val="200000"/>
                        </a:lnSpc>
                        <a:spcAft>
                          <a:spcPts val="0"/>
                        </a:spcAft>
                        <a:tabLst>
                          <a:tab pos="895350" algn="l"/>
                        </a:tabLst>
                      </a:pPr>
                      <a:r>
                        <a:rPr lang="hr-HR" sz="1600" dirty="0">
                          <a:effectLst/>
                          <a:latin typeface="+mn-lt"/>
                          <a:ea typeface="Times New Roman" panose="02020603050405020304" pitchFamily="18" charset="0"/>
                        </a:rPr>
                        <a:t>4,50</a:t>
                      </a:r>
                      <a:endParaRPr lang="hr-HR" sz="16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248867776"/>
                  </a:ext>
                </a:extLst>
              </a:tr>
              <a:tr h="354231">
                <a:tc>
                  <a:txBody>
                    <a:bodyPr/>
                    <a:lstStyle/>
                    <a:p>
                      <a:pPr marL="179705" algn="just">
                        <a:lnSpc>
                          <a:spcPct val="200000"/>
                        </a:lnSpc>
                        <a:spcAft>
                          <a:spcPts val="0"/>
                        </a:spcAft>
                      </a:pPr>
                      <a:r>
                        <a:rPr lang="hr-HR" sz="1400" dirty="0" err="1">
                          <a:effectLst/>
                          <a:latin typeface="+mn-lt"/>
                          <a:ea typeface="Times New Roman" panose="02020603050405020304" pitchFamily="18" charset="0"/>
                        </a:rPr>
                        <a:t>Dop</a:t>
                      </a:r>
                      <a:r>
                        <a:rPr lang="hr-HR" sz="1400" dirty="0">
                          <a:effectLst/>
                          <a:latin typeface="+mn-lt"/>
                          <a:ea typeface="Times New Roman" panose="02020603050405020304" pitchFamily="18" charset="0"/>
                        </a:rPr>
                        <a:t>. za </a:t>
                      </a:r>
                      <a:r>
                        <a:rPr lang="hr-HR" sz="1400" dirty="0" err="1">
                          <a:effectLst/>
                          <a:latin typeface="+mn-lt"/>
                          <a:ea typeface="Times New Roman" panose="02020603050405020304" pitchFamily="18" charset="0"/>
                        </a:rPr>
                        <a:t>zapošlj</a:t>
                      </a:r>
                      <a:r>
                        <a:rPr lang="hr-HR" sz="1400" dirty="0">
                          <a:effectLst/>
                          <a:latin typeface="+mn-lt"/>
                          <a:ea typeface="Times New Roman" panose="02020603050405020304" pitchFamily="18" charset="0"/>
                        </a:rPr>
                        <a:t>.</a:t>
                      </a:r>
                      <a:endParaRPr lang="hr-HR" sz="1400" dirty="0">
                        <a:effectLst/>
                        <a:latin typeface="+mn-lt"/>
                        <a:ea typeface="Calibri" panose="020F0502020204030204" pitchFamily="34" charset="0"/>
                      </a:endParaRPr>
                    </a:p>
                  </a:txBody>
                  <a:tcPr marL="68580" marR="68580" marT="0" marB="0" anchor="ctr"/>
                </a:tc>
                <a:tc>
                  <a:txBody>
                    <a:bodyPr/>
                    <a:lstStyle/>
                    <a:p>
                      <a:pPr marL="179705" marR="112395" algn="r">
                        <a:lnSpc>
                          <a:spcPct val="200000"/>
                        </a:lnSpc>
                        <a:spcAft>
                          <a:spcPts val="0"/>
                        </a:spcAft>
                      </a:pPr>
                      <a:r>
                        <a:rPr lang="hr-HR" sz="1400" dirty="0">
                          <a:effectLst/>
                          <a:latin typeface="+mn-lt"/>
                          <a:ea typeface="Times New Roman" panose="02020603050405020304" pitchFamily="18" charset="0"/>
                        </a:rPr>
                        <a:t>7,65</a:t>
                      </a:r>
                      <a:endParaRPr lang="hr-HR" sz="1400" dirty="0">
                        <a:effectLst/>
                        <a:latin typeface="+mn-lt"/>
                        <a:ea typeface="Calibri" panose="020F0502020204030204" pitchFamily="34" charset="0"/>
                      </a:endParaRPr>
                    </a:p>
                  </a:txBody>
                  <a:tcPr marL="68580" marR="68580" marT="0" marB="0" anchor="ctr"/>
                </a:tc>
                <a:tc>
                  <a:txBody>
                    <a:bodyPr/>
                    <a:lstStyle/>
                    <a:p>
                      <a:pPr marL="179705" marR="112395" algn="r">
                        <a:lnSpc>
                          <a:spcPct val="200000"/>
                        </a:lnSpc>
                        <a:spcAft>
                          <a:spcPts val="0"/>
                        </a:spcAft>
                      </a:pPr>
                      <a:r>
                        <a:rPr lang="hr-HR" sz="1400" dirty="0">
                          <a:effectLst/>
                          <a:latin typeface="+mn-lt"/>
                          <a:ea typeface="Times New Roman" panose="02020603050405020304" pitchFamily="18" charset="0"/>
                        </a:rPr>
                        <a:t>7,65</a:t>
                      </a:r>
                      <a:endParaRPr lang="hr-HR" sz="1400" dirty="0">
                        <a:effectLst/>
                        <a:latin typeface="+mn-lt"/>
                        <a:ea typeface="Calibri" panose="020F0502020204030204" pitchFamily="34" charset="0"/>
                      </a:endParaRPr>
                    </a:p>
                  </a:txBody>
                  <a:tcPr marL="68580" marR="68580" marT="0" marB="0" anchor="ctr"/>
                </a:tc>
                <a:tc>
                  <a:txBody>
                    <a:bodyPr/>
                    <a:lstStyle/>
                    <a:p>
                      <a:pPr marL="179705" algn="r">
                        <a:lnSpc>
                          <a:spcPct val="200000"/>
                        </a:lnSpc>
                        <a:spcAft>
                          <a:spcPts val="0"/>
                        </a:spcAft>
                        <a:tabLst>
                          <a:tab pos="895350" algn="l"/>
                        </a:tabLst>
                      </a:pPr>
                      <a:r>
                        <a:rPr lang="hr-HR" sz="1400" dirty="0">
                          <a:effectLst/>
                          <a:latin typeface="+mn-lt"/>
                          <a:ea typeface="Times New Roman" panose="02020603050405020304" pitchFamily="18" charset="0"/>
                        </a:rPr>
                        <a:t>15,30</a:t>
                      </a:r>
                      <a:endParaRPr lang="hr-HR" sz="1400" dirty="0">
                        <a:effectLst/>
                        <a:latin typeface="+mn-lt"/>
                        <a:ea typeface="Calibri" panose="020F0502020204030204" pitchFamily="34" charset="0"/>
                      </a:endParaRPr>
                    </a:p>
                  </a:txBody>
                  <a:tcPr marL="68580" marR="68580" marT="0" marB="0" anchor="ctr"/>
                </a:tc>
                <a:extLst>
                  <a:ext uri="{0D108BD9-81ED-4DB2-BD59-A6C34878D82A}">
                    <a16:rowId xmlns:a16="http://schemas.microsoft.com/office/drawing/2014/main" val="2585199768"/>
                  </a:ext>
                </a:extLst>
              </a:tr>
            </a:tbl>
          </a:graphicData>
        </a:graphic>
      </p:graphicFrame>
    </p:spTree>
    <p:extLst>
      <p:ext uri="{BB962C8B-B14F-4D97-AF65-F5344CB8AC3E}">
        <p14:creationId xmlns:p14="http://schemas.microsoft.com/office/powerpoint/2010/main" val="87833651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6EA537E-0CE4-4186-889A-98C6A085F197}"/>
              </a:ext>
            </a:extLst>
          </p:cNvPr>
          <p:cNvSpPr>
            <a:spLocks noGrp="1"/>
          </p:cNvSpPr>
          <p:nvPr>
            <p:ph type="title"/>
          </p:nvPr>
        </p:nvSpPr>
        <p:spPr>
          <a:xfrm>
            <a:off x="457200" y="533400"/>
            <a:ext cx="8229600" cy="591344"/>
          </a:xfrm>
        </p:spPr>
        <p:txBody>
          <a:bodyPr>
            <a:normAutofit fontScale="90000"/>
          </a:bodyPr>
          <a:lstStyle/>
          <a:p>
            <a:pPr algn="ctr"/>
            <a:r>
              <a:rPr lang="hr-HR" dirty="0"/>
              <a:t>Zatezne kamate za razdoblje zakašnjenja</a:t>
            </a:r>
          </a:p>
        </p:txBody>
      </p:sp>
      <p:sp>
        <p:nvSpPr>
          <p:cNvPr id="3" name="Rezervirano mjesto sadržaja 2">
            <a:extLst>
              <a:ext uri="{FF2B5EF4-FFF2-40B4-BE49-F238E27FC236}">
                <a16:creationId xmlns:a16="http://schemas.microsoft.com/office/drawing/2014/main" id="{913BFC38-E8B4-4F75-A7CC-2EFF557C0828}"/>
              </a:ext>
            </a:extLst>
          </p:cNvPr>
          <p:cNvSpPr>
            <a:spLocks noGrp="1"/>
          </p:cNvSpPr>
          <p:nvPr>
            <p:ph idx="1"/>
          </p:nvPr>
        </p:nvSpPr>
        <p:spPr>
          <a:xfrm>
            <a:off x="457200" y="1268760"/>
            <a:ext cx="8229600" cy="5472608"/>
          </a:xfrm>
        </p:spPr>
        <p:txBody>
          <a:bodyPr>
            <a:noAutofit/>
          </a:bodyPr>
          <a:lstStyle/>
          <a:p>
            <a:pPr marL="179705" algn="just">
              <a:spcBef>
                <a:spcPts val="0"/>
              </a:spcBef>
              <a:spcAft>
                <a:spcPts val="600"/>
              </a:spcAft>
            </a:pPr>
            <a:r>
              <a:rPr lang="hr-HR" sz="2000" dirty="0">
                <a:effectLst/>
                <a:latin typeface="Calibri" panose="020F0502020204030204" pitchFamily="34" charset="0"/>
                <a:ea typeface="Calibri" panose="020F0502020204030204" pitchFamily="34" charset="0"/>
                <a:cs typeface="Calibri" panose="020F0502020204030204" pitchFamily="34" charset="0"/>
              </a:rPr>
              <a:t>U razdoblju zakašnjenja, godišnje stope zateznih kamata su iznosile:</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1.1.2016. do 30.6.2016. – 8,05%</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1.7.2016. do 31. 12. 2016. –  7,88%</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 1. 2017. do 30. 6. 2017. –  7,68%</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 7. 2017. do 31.12.2017. – 7,41%</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1.1.2018. do 30.6. 2018. –  7,09%</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1.7. 2018. do 31. 12. 2018. – 6,82%</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1.1.2019. do 30. 6. 2019. – 6,54%</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1.7. 2019. do 31. 12. 2019. – 6,30% </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1.1.2020. do 30. 6. 2020. – 6,11%</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Dotum" panose="020B0600000101010101" pitchFamily="34" charset="-127"/>
                <a:cs typeface="Calibri" panose="020F0502020204030204" pitchFamily="34" charset="0"/>
              </a:rPr>
              <a:t>za razdoblje od 1.7. 2020. do 31. 12. 2020.- 5,89%</a:t>
            </a:r>
          </a:p>
          <a:p>
            <a:pPr marL="719138" lvl="0" indent="-360363" algn="just">
              <a:spcBef>
                <a:spcPts val="0"/>
              </a:spcBef>
              <a:spcAft>
                <a:spcPts val="600"/>
              </a:spcAft>
              <a:buFont typeface="Times New Roman" panose="02020603050405020304" pitchFamily="18" charset="0"/>
              <a:buChar char="-"/>
            </a:pPr>
            <a:r>
              <a:rPr lang="hr-HR" sz="2000" dirty="0">
                <a:effectLst/>
                <a:latin typeface="Calibri" panose="020F0502020204030204" pitchFamily="34" charset="0"/>
                <a:ea typeface="Calibri" panose="020F0502020204030204" pitchFamily="34" charset="0"/>
                <a:cs typeface="Calibri" panose="020F0502020204030204" pitchFamily="34" charset="0"/>
              </a:rPr>
              <a:t>za razdoblje od 1.1.2021. do </a:t>
            </a:r>
            <a:r>
              <a:rPr lang="hr-HR" sz="2000" dirty="0">
                <a:latin typeface="Calibri" panose="020F0502020204030204" pitchFamily="34" charset="0"/>
                <a:ea typeface="Calibri" panose="020F0502020204030204" pitchFamily="34" charset="0"/>
                <a:cs typeface="Calibri" panose="020F0502020204030204" pitchFamily="34" charset="0"/>
              </a:rPr>
              <a:t>30.6.2021.</a:t>
            </a:r>
            <a:r>
              <a:rPr lang="hr-HR" sz="2000" dirty="0">
                <a:effectLst/>
                <a:latin typeface="Calibri" panose="020F0502020204030204" pitchFamily="34" charset="0"/>
                <a:ea typeface="Calibri" panose="020F0502020204030204" pitchFamily="34" charset="0"/>
                <a:cs typeface="Calibri" panose="020F0502020204030204" pitchFamily="34" charset="0"/>
              </a:rPr>
              <a:t>  – 5,75%</a:t>
            </a:r>
          </a:p>
          <a:p>
            <a:pPr marL="719138" lvl="0" indent="-360363" algn="just">
              <a:spcBef>
                <a:spcPts val="0"/>
              </a:spcBef>
              <a:spcAft>
                <a:spcPts val="600"/>
              </a:spcAft>
              <a:buFont typeface="Times New Roman" panose="02020603050405020304" pitchFamily="18" charset="0"/>
              <a:buChar char="-"/>
            </a:pPr>
            <a:r>
              <a:rPr lang="hr-HR" sz="2000" dirty="0">
                <a:latin typeface="Calibri" panose="020F0502020204030204" pitchFamily="34" charset="0"/>
                <a:cs typeface="Calibri" panose="020F0502020204030204" pitchFamily="34" charset="0"/>
              </a:rPr>
              <a:t>za razdoblje od 1.7.2021. do isplate, tj. do 1.10.2021. – 5,61%</a:t>
            </a:r>
          </a:p>
        </p:txBody>
      </p:sp>
    </p:spTree>
    <p:extLst>
      <p:ext uri="{BB962C8B-B14F-4D97-AF65-F5344CB8AC3E}">
        <p14:creationId xmlns:p14="http://schemas.microsoft.com/office/powerpoint/2010/main" val="303230689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612292B-7FE8-4DC4-B856-9B352DED269F}"/>
              </a:ext>
            </a:extLst>
          </p:cNvPr>
          <p:cNvSpPr>
            <a:spLocks noGrp="1"/>
          </p:cNvSpPr>
          <p:nvPr>
            <p:ph type="title"/>
          </p:nvPr>
        </p:nvSpPr>
        <p:spPr>
          <a:xfrm>
            <a:off x="457200" y="533400"/>
            <a:ext cx="8229600" cy="735360"/>
          </a:xfrm>
        </p:spPr>
        <p:txBody>
          <a:bodyPr/>
          <a:lstStyle/>
          <a:p>
            <a:pPr algn="ctr"/>
            <a:r>
              <a:rPr lang="hr-HR" dirty="0"/>
              <a:t>Obračun zateznih kamata</a:t>
            </a:r>
          </a:p>
        </p:txBody>
      </p:sp>
      <p:sp>
        <p:nvSpPr>
          <p:cNvPr id="3" name="Rezervirano mjesto sadržaja 2">
            <a:extLst>
              <a:ext uri="{FF2B5EF4-FFF2-40B4-BE49-F238E27FC236}">
                <a16:creationId xmlns:a16="http://schemas.microsoft.com/office/drawing/2014/main" id="{6B7503AB-CAC0-4D2D-B443-ED01BF27B63D}"/>
              </a:ext>
            </a:extLst>
          </p:cNvPr>
          <p:cNvSpPr>
            <a:spLocks noGrp="1"/>
          </p:cNvSpPr>
          <p:nvPr>
            <p:ph idx="1"/>
          </p:nvPr>
        </p:nvSpPr>
        <p:spPr>
          <a:xfrm>
            <a:off x="457200" y="1412776"/>
            <a:ext cx="8229600" cy="5064224"/>
          </a:xfrm>
        </p:spPr>
        <p:txBody>
          <a:bodyPr>
            <a:normAutofit/>
          </a:bodyPr>
          <a:lstStyle/>
          <a:p>
            <a:pPr marL="0" indent="0">
              <a:buNone/>
            </a:pPr>
            <a:r>
              <a:rPr lang="hr-HR" dirty="0"/>
              <a:t>PITANJE:</a:t>
            </a:r>
          </a:p>
          <a:p>
            <a:r>
              <a:rPr lang="hr-HR" dirty="0"/>
              <a:t>Treba li zatezne kamate obračunavati i za razdoblje od 1. svibnja do 18. listopada 2020. godine, tj. i za razdoblje u kojemu se primjenjivao Zakon o interventnim </a:t>
            </a:r>
            <a:r>
              <a:rPr lang="hr-HR" dirty="0">
                <a:effectLst/>
                <a:ea typeface="Times New Roman" panose="02020603050405020304" pitchFamily="18" charset="0"/>
              </a:rPr>
              <a:t>mjerama u ovršnim i stečajnim postupcima za vrijeme trajanja posebnih okolnosti (Nar. nov., br. 53/20.)?</a:t>
            </a:r>
          </a:p>
          <a:p>
            <a:pPr marL="0" indent="0">
              <a:buNone/>
            </a:pPr>
            <a:r>
              <a:rPr lang="hr-HR" dirty="0"/>
              <a:t>ODGOVOR:</a:t>
            </a:r>
          </a:p>
          <a:p>
            <a:r>
              <a:rPr lang="hr-HR" dirty="0"/>
              <a:t>Različito se postupa</a:t>
            </a:r>
          </a:p>
          <a:p>
            <a:r>
              <a:rPr lang="hr-HR" dirty="0"/>
              <a:t>Ako to razdoblje u presudi nije izuzeto, mišljenja sam da radnik i za to razdoblje ima pravo na zatezne kamate</a:t>
            </a:r>
          </a:p>
        </p:txBody>
      </p:sp>
    </p:spTree>
    <p:extLst>
      <p:ext uri="{BB962C8B-B14F-4D97-AF65-F5344CB8AC3E}">
        <p14:creationId xmlns:p14="http://schemas.microsoft.com/office/powerpoint/2010/main" val="158081859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687288"/>
          </a:xfrm>
        </p:spPr>
        <p:txBody>
          <a:bodyPr>
            <a:noAutofit/>
          </a:bodyPr>
          <a:lstStyle/>
          <a:p>
            <a:pPr algn="ctr"/>
            <a:r>
              <a:rPr lang="hr-HR" sz="3600" dirty="0"/>
              <a:t>Obveze poslodavca (tuženika): obračunati, ustegnuti i platiti javna davanja po osnovi presude u korist radnika (tužitelja) </a:t>
            </a:r>
          </a:p>
        </p:txBody>
      </p:sp>
      <p:sp>
        <p:nvSpPr>
          <p:cNvPr id="3" name="Content Placeholder 2"/>
          <p:cNvSpPr>
            <a:spLocks noGrp="1"/>
          </p:cNvSpPr>
          <p:nvPr>
            <p:ph idx="1"/>
          </p:nvPr>
        </p:nvSpPr>
        <p:spPr>
          <a:xfrm>
            <a:off x="457200" y="2348880"/>
            <a:ext cx="8229600" cy="4128120"/>
          </a:xfrm>
        </p:spPr>
        <p:txBody>
          <a:bodyPr>
            <a:normAutofit/>
          </a:bodyPr>
          <a:lstStyle/>
          <a:p>
            <a:pPr marL="0" lvl="0" indent="0">
              <a:buNone/>
            </a:pPr>
            <a:r>
              <a:rPr lang="hr-HR" dirty="0"/>
              <a:t>PROPISI:</a:t>
            </a:r>
          </a:p>
          <a:p>
            <a:pPr lvl="0"/>
            <a:r>
              <a:rPr lang="hr-HR" dirty="0"/>
              <a:t>Zakon o doprinosima (Nar. nov., br. 84/08.- 106/18.)</a:t>
            </a:r>
          </a:p>
          <a:p>
            <a:pPr lvl="0"/>
            <a:r>
              <a:rPr lang="hr-HR" dirty="0"/>
              <a:t>Pravilnik o doprinosima  (Nar. nov., br. 2/09.- 1/19.)</a:t>
            </a:r>
          </a:p>
          <a:p>
            <a:pPr lvl="0"/>
            <a:r>
              <a:rPr lang="hr-HR" dirty="0"/>
              <a:t>Zakon o porezu na dohodak (Nar. nov., br. 115/16.- 138/20.)</a:t>
            </a:r>
          </a:p>
          <a:p>
            <a:r>
              <a:rPr lang="hr-HR" dirty="0"/>
              <a:t>Pravilnik o porezu na dohodak (Nar. nov., br. 10/17.- 1/21.)</a:t>
            </a:r>
          </a:p>
          <a:p>
            <a:pPr marL="625475" indent="-444500">
              <a:buFont typeface="Wingdings" panose="05000000000000000000" pitchFamily="2" charset="2"/>
              <a:buChar char="ü"/>
            </a:pPr>
            <a:r>
              <a:rPr lang="hr-HR" dirty="0"/>
              <a:t>Zakon o prikupljanju, obradi, povezivanju, korištenju i razmjeni podataka o primicima i javnim davanjima po osiguranicima (Nar. nov., br. 157/13.- 25/18.)</a:t>
            </a:r>
          </a:p>
          <a:p>
            <a:r>
              <a:rPr lang="hr-HR" dirty="0"/>
              <a:t>Opći porezni zakon (Nar. nov., br. 115/16. - 42/20.)</a:t>
            </a:r>
          </a:p>
          <a:p>
            <a:pPr marL="0" indent="0">
              <a:buNone/>
            </a:pPr>
            <a:endParaRPr lang="hr-HR" dirty="0"/>
          </a:p>
          <a:p>
            <a:endParaRPr lang="hr-HR" dirty="0"/>
          </a:p>
          <a:p>
            <a:pPr marL="0" indent="0">
              <a:buNone/>
            </a:pPr>
            <a:endParaRPr lang="hr-HR" dirty="0"/>
          </a:p>
        </p:txBody>
      </p:sp>
    </p:spTree>
    <p:extLst>
      <p:ext uri="{BB962C8B-B14F-4D97-AF65-F5344CB8AC3E}">
        <p14:creationId xmlns:p14="http://schemas.microsoft.com/office/powerpoint/2010/main" val="424728311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C4BEB91-E680-43D7-9895-E3BFD2C24461}"/>
              </a:ext>
            </a:extLst>
          </p:cNvPr>
          <p:cNvSpPr>
            <a:spLocks noGrp="1"/>
          </p:cNvSpPr>
          <p:nvPr>
            <p:ph type="title"/>
          </p:nvPr>
        </p:nvSpPr>
        <p:spPr/>
        <p:txBody>
          <a:bodyPr/>
          <a:lstStyle/>
          <a:p>
            <a:pPr algn="ctr"/>
            <a:r>
              <a:rPr lang="hr-HR" dirty="0"/>
              <a:t>Rok za dostavljanje obrasca JOPPD</a:t>
            </a:r>
          </a:p>
        </p:txBody>
      </p:sp>
      <p:sp>
        <p:nvSpPr>
          <p:cNvPr id="3" name="Rezervirano mjesto sadržaja 2">
            <a:extLst>
              <a:ext uri="{FF2B5EF4-FFF2-40B4-BE49-F238E27FC236}">
                <a16:creationId xmlns:a16="http://schemas.microsoft.com/office/drawing/2014/main" id="{ED02FA7D-5B0B-4B4C-85A2-90E3FA7A01F8}"/>
              </a:ext>
            </a:extLst>
          </p:cNvPr>
          <p:cNvSpPr>
            <a:spLocks noGrp="1"/>
          </p:cNvSpPr>
          <p:nvPr>
            <p:ph idx="1"/>
          </p:nvPr>
        </p:nvSpPr>
        <p:spPr>
          <a:xfrm>
            <a:off x="457200" y="1988840"/>
            <a:ext cx="8229600" cy="4488160"/>
          </a:xfrm>
        </p:spPr>
        <p:txBody>
          <a:bodyPr/>
          <a:lstStyle/>
          <a:p>
            <a:r>
              <a:rPr lang="hr-HR" dirty="0"/>
              <a:t>Prema posebnoj Uputi Ministarstva financija koja se odnosi samo na javne službe – </a:t>
            </a:r>
            <a:r>
              <a:rPr lang="hr-HR" u="sng" dirty="0"/>
              <a:t>na dan isplate dosuđenog primitka</a:t>
            </a:r>
          </a:p>
          <a:p>
            <a:r>
              <a:rPr lang="hr-HR" dirty="0"/>
              <a:t>JOPPD obrazac na </a:t>
            </a:r>
            <a:r>
              <a:rPr lang="hr-HR" b="1" dirty="0"/>
              <a:t>dan isplate </a:t>
            </a:r>
            <a:r>
              <a:rPr lang="hr-HR" dirty="0"/>
              <a:t>– oznaka </a:t>
            </a:r>
            <a:r>
              <a:rPr lang="hr-HR" sz="2800" b="1" dirty="0"/>
              <a:t>21274</a:t>
            </a:r>
            <a:endParaRPr lang="hr-HR" sz="2800" dirty="0"/>
          </a:p>
          <a:p>
            <a:pPr marL="0" indent="0">
              <a:buNone/>
            </a:pPr>
            <a:endParaRPr lang="hr-HR" dirty="0"/>
          </a:p>
          <a:p>
            <a:pPr marL="0" indent="0">
              <a:buNone/>
            </a:pPr>
            <a:endParaRPr lang="hr-HR" dirty="0"/>
          </a:p>
        </p:txBody>
      </p:sp>
    </p:spTree>
    <p:extLst>
      <p:ext uri="{BB962C8B-B14F-4D97-AF65-F5344CB8AC3E}">
        <p14:creationId xmlns:p14="http://schemas.microsoft.com/office/powerpoint/2010/main" val="146234385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6BD90-91C6-4146-A8BF-8BD4841DB276}"/>
              </a:ext>
            </a:extLst>
          </p:cNvPr>
          <p:cNvSpPr>
            <a:spLocks noGrp="1"/>
          </p:cNvSpPr>
          <p:nvPr>
            <p:ph type="title"/>
          </p:nvPr>
        </p:nvSpPr>
        <p:spPr>
          <a:xfrm>
            <a:off x="457200" y="533400"/>
            <a:ext cx="8229600" cy="375320"/>
          </a:xfrm>
        </p:spPr>
        <p:txBody>
          <a:bodyPr>
            <a:noAutofit/>
          </a:bodyPr>
          <a:lstStyle/>
          <a:p>
            <a:pPr algn="ctr"/>
            <a:r>
              <a:rPr lang="hr-HR" sz="3600" dirty="0"/>
              <a:t>Iskazivanje podataka u obrascu JOPPD</a:t>
            </a:r>
          </a:p>
        </p:txBody>
      </p:sp>
      <p:sp>
        <p:nvSpPr>
          <p:cNvPr id="3" name="Content Placeholder 2">
            <a:extLst>
              <a:ext uri="{FF2B5EF4-FFF2-40B4-BE49-F238E27FC236}">
                <a16:creationId xmlns:a16="http://schemas.microsoft.com/office/drawing/2014/main" id="{5862331D-A254-42C1-8EF0-9683313BD2BF}"/>
              </a:ext>
            </a:extLst>
          </p:cNvPr>
          <p:cNvSpPr>
            <a:spLocks noGrp="1"/>
          </p:cNvSpPr>
          <p:nvPr>
            <p:ph idx="1"/>
          </p:nvPr>
        </p:nvSpPr>
        <p:spPr>
          <a:xfrm>
            <a:off x="457200" y="1196752"/>
            <a:ext cx="8229600" cy="5400600"/>
          </a:xfrm>
        </p:spPr>
        <p:txBody>
          <a:bodyPr>
            <a:normAutofit/>
          </a:bodyPr>
          <a:lstStyle/>
          <a:p>
            <a:pPr lvl="0">
              <a:spcBef>
                <a:spcPts val="0"/>
              </a:spcBef>
            </a:pPr>
            <a:r>
              <a:rPr lang="hr-HR" dirty="0"/>
              <a:t>iskazuju se razlike mjesečne plaće i to </a:t>
            </a:r>
            <a:r>
              <a:rPr lang="hr-HR" u="sng" dirty="0"/>
              <a:t>svaka plaća u zasebnom redu na stranici B obrasca JOPPD</a:t>
            </a:r>
          </a:p>
          <a:p>
            <a:pPr lvl="0" algn="just">
              <a:spcBef>
                <a:spcPts val="0"/>
              </a:spcBef>
              <a:spcAft>
                <a:spcPts val="600"/>
              </a:spcAft>
              <a:tabLst>
                <a:tab pos="540385" algn="l"/>
              </a:tabLst>
            </a:pPr>
            <a:r>
              <a:rPr lang="hr-HR" dirty="0">
                <a:effectLst/>
                <a:ea typeface="Dotum" panose="020B0600000101010101" pitchFamily="34" charset="-127"/>
              </a:rPr>
              <a:t>zatezne kamate isplaćene radniku </a:t>
            </a:r>
          </a:p>
          <a:p>
            <a:pPr lvl="0" algn="just">
              <a:spcBef>
                <a:spcPts val="0"/>
              </a:spcBef>
              <a:spcAft>
                <a:spcPts val="600"/>
              </a:spcAft>
              <a:tabLst>
                <a:tab pos="540385" algn="l"/>
              </a:tabLst>
            </a:pPr>
            <a:r>
              <a:rPr lang="hr-HR" dirty="0">
                <a:effectLst/>
                <a:ea typeface="Dotum" panose="020B0600000101010101" pitchFamily="34" charset="-127"/>
              </a:rPr>
              <a:t>zatezne kamate koje se odnose na zakašnjenje u plaćaju doprinosa za II. mirovinski stup</a:t>
            </a:r>
          </a:p>
          <a:p>
            <a:pPr marL="533400" lvl="0" indent="0" algn="just">
              <a:spcBef>
                <a:spcPts val="0"/>
              </a:spcBef>
              <a:spcAft>
                <a:spcPts val="600"/>
              </a:spcAft>
              <a:buNone/>
              <a:tabLst>
                <a:tab pos="540385" algn="l"/>
              </a:tabLst>
            </a:pPr>
            <a:r>
              <a:rPr lang="hr-HR" dirty="0">
                <a:effectLst/>
                <a:ea typeface="Dotum" panose="020B0600000101010101" pitchFamily="34" charset="-127"/>
              </a:rPr>
              <a:t>(pretpostavimo da zatezne kamate iznose 150,00 kn, od čega se 130,00 kn odnosi na glavnicu doprinosa za II. stup s dospijećem u 2016., a 20,00 kn na glavnicu doprinosa za II. stup s dospijećem u 2017. godini i da se zatezne kamate plaćaju na dan pravomoćnosti sudske presude; brojke su samo ilustrativne, ne radi se o točnom izračunu zateznih kamata)</a:t>
            </a:r>
          </a:p>
          <a:p>
            <a:pPr marL="0" indent="0">
              <a:buNone/>
            </a:pPr>
            <a:endParaRPr lang="hr-HR" dirty="0"/>
          </a:p>
        </p:txBody>
      </p:sp>
    </p:spTree>
    <p:extLst>
      <p:ext uri="{BB962C8B-B14F-4D97-AF65-F5344CB8AC3E}">
        <p14:creationId xmlns:p14="http://schemas.microsoft.com/office/powerpoint/2010/main" val="252281337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69CE88-94B8-4675-BCCD-250B19A3DFF7}"/>
              </a:ext>
            </a:extLst>
          </p:cNvPr>
          <p:cNvPicPr>
            <a:picLocks noChangeAspect="1"/>
          </p:cNvPicPr>
          <p:nvPr/>
        </p:nvPicPr>
        <p:blipFill>
          <a:blip r:embed="rId2"/>
          <a:stretch>
            <a:fillRect/>
          </a:stretch>
        </p:blipFill>
        <p:spPr>
          <a:xfrm>
            <a:off x="179512" y="404664"/>
            <a:ext cx="8784976" cy="6192688"/>
          </a:xfrm>
          <a:prstGeom prst="rect">
            <a:avLst/>
          </a:prstGeom>
        </p:spPr>
      </p:pic>
    </p:spTree>
    <p:extLst>
      <p:ext uri="{BB962C8B-B14F-4D97-AF65-F5344CB8AC3E}">
        <p14:creationId xmlns:p14="http://schemas.microsoft.com/office/powerpoint/2010/main" val="30021274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A248C90-7E5C-4943-A430-A9135BCDF9D6}"/>
              </a:ext>
            </a:extLst>
          </p:cNvPr>
          <p:cNvSpPr>
            <a:spLocks noGrp="1"/>
          </p:cNvSpPr>
          <p:nvPr>
            <p:ph type="title"/>
          </p:nvPr>
        </p:nvSpPr>
        <p:spPr/>
        <p:txBody>
          <a:bodyPr>
            <a:normAutofit fontScale="90000"/>
          </a:bodyPr>
          <a:lstStyle/>
          <a:p>
            <a:r>
              <a:rPr lang="hr-HR" dirty="0"/>
              <a:t>Podaci o mjesečnim razlikama plaće završavaju s rednim brojem 14.</a:t>
            </a:r>
          </a:p>
        </p:txBody>
      </p:sp>
      <p:sp>
        <p:nvSpPr>
          <p:cNvPr id="3" name="Rezervirano mjesto sadržaja 2">
            <a:extLst>
              <a:ext uri="{FF2B5EF4-FFF2-40B4-BE49-F238E27FC236}">
                <a16:creationId xmlns:a16="http://schemas.microsoft.com/office/drawing/2014/main" id="{3BAEDB15-F331-4636-A05C-EC915F828016}"/>
              </a:ext>
            </a:extLst>
          </p:cNvPr>
          <p:cNvSpPr>
            <a:spLocks noGrp="1"/>
          </p:cNvSpPr>
          <p:nvPr>
            <p:ph idx="1"/>
          </p:nvPr>
        </p:nvSpPr>
        <p:spPr>
          <a:xfrm>
            <a:off x="0" y="1600200"/>
            <a:ext cx="9144000" cy="4876800"/>
          </a:xfrm>
        </p:spPr>
        <p:txBody>
          <a:bodyPr/>
          <a:lstStyle/>
          <a:p>
            <a:pPr marL="0" indent="0">
              <a:buNone/>
            </a:pPr>
            <a:endParaRPr lang="hr-HR" dirty="0"/>
          </a:p>
          <a:p>
            <a:pPr marL="0" indent="0">
              <a:buNone/>
            </a:pPr>
            <a:endParaRPr lang="hr-HR" dirty="0"/>
          </a:p>
        </p:txBody>
      </p:sp>
      <p:pic>
        <p:nvPicPr>
          <p:cNvPr id="6" name="Picture 5">
            <a:extLst>
              <a:ext uri="{FF2B5EF4-FFF2-40B4-BE49-F238E27FC236}">
                <a16:creationId xmlns:a16="http://schemas.microsoft.com/office/drawing/2014/main" id="{65F8DB30-54D5-4F02-9638-2E23338E672A}"/>
              </a:ext>
            </a:extLst>
          </p:cNvPr>
          <p:cNvPicPr>
            <a:picLocks noChangeAspect="1"/>
          </p:cNvPicPr>
          <p:nvPr/>
        </p:nvPicPr>
        <p:blipFill>
          <a:blip r:embed="rId2"/>
          <a:stretch>
            <a:fillRect/>
          </a:stretch>
        </p:blipFill>
        <p:spPr>
          <a:xfrm>
            <a:off x="0" y="2204863"/>
            <a:ext cx="9143999" cy="2304257"/>
          </a:xfrm>
          <a:prstGeom prst="rect">
            <a:avLst/>
          </a:prstGeom>
        </p:spPr>
      </p:pic>
    </p:spTree>
    <p:extLst>
      <p:ext uri="{BB962C8B-B14F-4D97-AF65-F5344CB8AC3E}">
        <p14:creationId xmlns:p14="http://schemas.microsoft.com/office/powerpoint/2010/main" val="92759670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44794A8-A028-4A7A-9D77-7C42268435EA}"/>
              </a:ext>
            </a:extLst>
          </p:cNvPr>
          <p:cNvSpPr>
            <a:spLocks noGrp="1"/>
          </p:cNvSpPr>
          <p:nvPr>
            <p:ph type="title"/>
          </p:nvPr>
        </p:nvSpPr>
        <p:spPr>
          <a:xfrm>
            <a:off x="457200" y="533400"/>
            <a:ext cx="8229600" cy="1815480"/>
          </a:xfrm>
        </p:spPr>
        <p:txBody>
          <a:bodyPr>
            <a:noAutofit/>
          </a:bodyPr>
          <a:lstStyle/>
          <a:p>
            <a:r>
              <a:rPr lang="hr-HR" sz="2400" b="0" i="0" u="none" strike="noStrike" baseline="0" dirty="0">
                <a:latin typeface="+mn-lt"/>
              </a:rPr>
              <a:t>U zasebnim redovima na stranici B obrasca JOPPD treba iskazati zatezne kamate koje se isplaćuju radniku (razdoblje je mjesec u kojemu se</a:t>
            </a:r>
            <a:r>
              <a:rPr lang="hr-HR" sz="2400" dirty="0">
                <a:latin typeface="+mn-lt"/>
              </a:rPr>
              <a:t> i</a:t>
            </a:r>
            <a:r>
              <a:rPr lang="hr-HR" sz="2400" b="0" i="0" u="none" strike="noStrike" baseline="0" dirty="0">
                <a:latin typeface="+mn-lt"/>
              </a:rPr>
              <a:t>splaćuju) i zatezne kamate koje se odnose na zakašnjenje u plaćanju doprinosa za II. mirovinski stup (u dva reda, jer se odnose na doprinose </a:t>
            </a:r>
            <a:r>
              <a:rPr lang="pl-PL" sz="2400" b="0" i="0" u="none" strike="noStrike" baseline="0" dirty="0">
                <a:latin typeface="+mn-lt"/>
              </a:rPr>
              <a:t>koji su dospjeli u dvije kalendarske godine), i to:</a:t>
            </a:r>
            <a:endParaRPr lang="hr-HR" sz="2400" dirty="0">
              <a:latin typeface="+mn-lt"/>
            </a:endParaRPr>
          </a:p>
        </p:txBody>
      </p:sp>
      <p:pic>
        <p:nvPicPr>
          <p:cNvPr id="7" name="Content Placeholder 6">
            <a:extLst>
              <a:ext uri="{FF2B5EF4-FFF2-40B4-BE49-F238E27FC236}">
                <a16:creationId xmlns:a16="http://schemas.microsoft.com/office/drawing/2014/main" id="{C22BFD94-A1D9-4B33-982B-C6A97FC67DC9}"/>
              </a:ext>
            </a:extLst>
          </p:cNvPr>
          <p:cNvPicPr>
            <a:picLocks noGrp="1" noChangeAspect="1"/>
          </p:cNvPicPr>
          <p:nvPr>
            <p:ph idx="1"/>
          </p:nvPr>
        </p:nvPicPr>
        <p:blipFill>
          <a:blip r:embed="rId2"/>
          <a:stretch>
            <a:fillRect/>
          </a:stretch>
        </p:blipFill>
        <p:spPr>
          <a:xfrm>
            <a:off x="0" y="2708920"/>
            <a:ext cx="9144000" cy="2880320"/>
          </a:xfrm>
        </p:spPr>
      </p:pic>
    </p:spTree>
    <p:extLst>
      <p:ext uri="{BB962C8B-B14F-4D97-AF65-F5344CB8AC3E}">
        <p14:creationId xmlns:p14="http://schemas.microsoft.com/office/powerpoint/2010/main" val="123797186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ED672CC-ECDC-4ECC-8CD6-816F3C5B4862}"/>
              </a:ext>
            </a:extLst>
          </p:cNvPr>
          <p:cNvSpPr>
            <a:spLocks noGrp="1"/>
          </p:cNvSpPr>
          <p:nvPr>
            <p:ph type="title"/>
          </p:nvPr>
        </p:nvSpPr>
        <p:spPr/>
        <p:txBody>
          <a:bodyPr/>
          <a:lstStyle/>
          <a:p>
            <a:pPr algn="ctr"/>
            <a:r>
              <a:rPr lang="hr-HR" dirty="0"/>
              <a:t>Isplata razlike plaće u ovršnom postupku</a:t>
            </a:r>
          </a:p>
        </p:txBody>
      </p:sp>
      <p:sp>
        <p:nvSpPr>
          <p:cNvPr id="3" name="Rezervirano mjesto sadržaja 2">
            <a:extLst>
              <a:ext uri="{FF2B5EF4-FFF2-40B4-BE49-F238E27FC236}">
                <a16:creationId xmlns:a16="http://schemas.microsoft.com/office/drawing/2014/main" id="{5833C8B1-27B5-4445-9B10-B404B33F9961}"/>
              </a:ext>
            </a:extLst>
          </p:cNvPr>
          <p:cNvSpPr>
            <a:spLocks noGrp="1"/>
          </p:cNvSpPr>
          <p:nvPr>
            <p:ph idx="1"/>
          </p:nvPr>
        </p:nvSpPr>
        <p:spPr>
          <a:xfrm>
            <a:off x="457200" y="1412776"/>
            <a:ext cx="8229600" cy="5064224"/>
          </a:xfrm>
        </p:spPr>
        <p:txBody>
          <a:bodyPr>
            <a:normAutofit lnSpcReduction="10000"/>
          </a:bodyPr>
          <a:lstStyle/>
          <a:p>
            <a:pPr marL="179705" algn="just">
              <a:spcBef>
                <a:spcPts val="0"/>
              </a:spcBef>
            </a:pPr>
            <a:r>
              <a:rPr lang="hr-HR" dirty="0">
                <a:effectLst/>
                <a:latin typeface="Calibri" panose="020F0502020204030204" pitchFamily="34" charset="0"/>
                <a:ea typeface="Calibri" panose="020F0502020204030204" pitchFamily="34" charset="0"/>
                <a:cs typeface="Calibri" panose="020F0502020204030204" pitchFamily="34" charset="0"/>
              </a:rPr>
              <a:t>Ako </a:t>
            </a:r>
            <a:r>
              <a:rPr lang="hr-HR" b="1" dirty="0">
                <a:effectLst/>
                <a:latin typeface="Calibri" panose="020F0502020204030204" pitchFamily="34" charset="0"/>
                <a:ea typeface="Calibri" panose="020F0502020204030204" pitchFamily="34" charset="0"/>
                <a:cs typeface="Calibri" panose="020F0502020204030204" pitchFamily="34" charset="0"/>
              </a:rPr>
              <a:t>poslodavac ne izvrši </a:t>
            </a:r>
            <a:r>
              <a:rPr lang="hr-HR" dirty="0">
                <a:effectLst/>
                <a:latin typeface="Calibri" panose="020F0502020204030204" pitchFamily="34" charset="0"/>
                <a:ea typeface="Calibri" panose="020F0502020204030204" pitchFamily="34" charset="0"/>
                <a:cs typeface="Calibri" panose="020F0502020204030204" pitchFamily="34" charset="0"/>
              </a:rPr>
              <a:t>pravomoćnu sudsku presudu u </a:t>
            </a:r>
            <a:r>
              <a:rPr lang="hr-HR" dirty="0" err="1">
                <a:effectLst/>
                <a:latin typeface="Calibri" panose="020F0502020204030204" pitchFamily="34" charset="0"/>
                <a:ea typeface="Calibri" panose="020F0502020204030204" pitchFamily="34" charset="0"/>
                <a:cs typeface="Calibri" panose="020F0502020204030204" pitchFamily="34" charset="0"/>
              </a:rPr>
              <a:t>paricijskom</a:t>
            </a:r>
            <a:r>
              <a:rPr lang="hr-HR" dirty="0">
                <a:effectLst/>
                <a:latin typeface="Calibri" panose="020F0502020204030204" pitchFamily="34" charset="0"/>
                <a:ea typeface="Calibri" panose="020F0502020204030204" pitchFamily="34" charset="0"/>
                <a:cs typeface="Calibri" panose="020F0502020204030204" pitchFamily="34" charset="0"/>
              </a:rPr>
              <a:t> roku, radnik može zatražiti ovrhu radi prisilne naplate svoje tražbine</a:t>
            </a:r>
          </a:p>
          <a:p>
            <a:pPr marL="179705" algn="just">
              <a:spcBef>
                <a:spcPts val="0"/>
              </a:spcBef>
            </a:pPr>
            <a:r>
              <a:rPr lang="hr-HR" dirty="0">
                <a:effectLst/>
                <a:latin typeface="Calibri" panose="020F0502020204030204" pitchFamily="34" charset="0"/>
                <a:ea typeface="Calibri" panose="020F0502020204030204" pitchFamily="34" charset="0"/>
                <a:cs typeface="Calibri" panose="020F0502020204030204" pitchFamily="34" charset="0"/>
              </a:rPr>
              <a:t> Ako zatraži ovrhu na novčanim sredstvima poslodavca, FINA će provesti prisilnu naplatu s računa poslodavca u korist radnika (ili, na temelju odvjetničke punomoći, u korist radnikovog odvjetnika)</a:t>
            </a:r>
          </a:p>
          <a:p>
            <a:pPr marL="179705" algn="just">
              <a:spcBef>
                <a:spcPts val="0"/>
              </a:spcBef>
            </a:pPr>
            <a:r>
              <a:rPr lang="hr-HR" dirty="0">
                <a:latin typeface="Calibri" panose="020F0502020204030204" pitchFamily="34" charset="0"/>
                <a:ea typeface="Calibri" panose="020F0502020204030204" pitchFamily="34" charset="0"/>
                <a:cs typeface="Calibri" panose="020F0502020204030204" pitchFamily="34" charset="0"/>
              </a:rPr>
              <a:t>P</a:t>
            </a:r>
            <a:r>
              <a:rPr lang="hr-HR" dirty="0">
                <a:effectLst/>
                <a:latin typeface="Calibri" panose="020F0502020204030204" pitchFamily="34" charset="0"/>
                <a:ea typeface="Calibri" panose="020F0502020204030204" pitchFamily="34" charset="0"/>
                <a:cs typeface="Calibri" panose="020F0502020204030204" pitchFamily="34" charset="0"/>
              </a:rPr>
              <a:t>rije toga, FINA će od Porezne uprave zatražiti obračun propisanih javnih davanja iz plaće</a:t>
            </a:r>
          </a:p>
          <a:p>
            <a:pPr marL="179705" algn="just">
              <a:spcBef>
                <a:spcPts val="0"/>
              </a:spcBef>
            </a:pPr>
            <a:r>
              <a:rPr lang="hr-HR" dirty="0">
                <a:effectLst/>
                <a:latin typeface="Calibri" panose="020F0502020204030204" pitchFamily="34" charset="0"/>
                <a:ea typeface="Calibri" panose="020F0502020204030204" pitchFamily="34" charset="0"/>
                <a:cs typeface="Calibri" panose="020F0502020204030204" pitchFamily="34" charset="0"/>
              </a:rPr>
              <a:t>Porezna prava neće obračunavati obvezu za </a:t>
            </a:r>
            <a:r>
              <a:rPr lang="hr-HR" b="1" dirty="0">
                <a:effectLst/>
                <a:latin typeface="Calibri" panose="020F0502020204030204" pitchFamily="34" charset="0"/>
                <a:ea typeface="Calibri" panose="020F0502020204030204" pitchFamily="34" charset="0"/>
                <a:cs typeface="Calibri" panose="020F0502020204030204" pitchFamily="34" charset="0"/>
              </a:rPr>
              <a:t>doprinose na plaću;</a:t>
            </a:r>
            <a:r>
              <a:rPr lang="hr-HR" dirty="0">
                <a:effectLst/>
                <a:latin typeface="Calibri" panose="020F0502020204030204" pitchFamily="34" charset="0"/>
                <a:ea typeface="Calibri" panose="020F0502020204030204" pitchFamily="34" charset="0"/>
                <a:cs typeface="Calibri" panose="020F0502020204030204" pitchFamily="34" charset="0"/>
              </a:rPr>
              <a:t> doprinose na plaću i u slučaju naplate u ovršnom postupku obračunava sam poslodavac</a:t>
            </a:r>
          </a:p>
          <a:p>
            <a:pPr marL="179705" algn="just">
              <a:spcBef>
                <a:spcPts val="0"/>
              </a:spcBef>
            </a:pPr>
            <a:r>
              <a:rPr lang="hr-HR" dirty="0">
                <a:latin typeface="Calibri" panose="020F0502020204030204" pitchFamily="34" charset="0"/>
                <a:ea typeface="Calibri" panose="020F0502020204030204" pitchFamily="34" charset="0"/>
                <a:cs typeface="Calibri" panose="020F0502020204030204" pitchFamily="34" charset="0"/>
              </a:rPr>
              <a:t>I u tom je slučaju poslodavac o</a:t>
            </a:r>
            <a:r>
              <a:rPr lang="hr-HR" dirty="0">
                <a:effectLst/>
                <a:latin typeface="Calibri" panose="020F0502020204030204" pitchFamily="34" charset="0"/>
                <a:ea typeface="Calibri" panose="020F0502020204030204" pitchFamily="34" charset="0"/>
                <a:cs typeface="Calibri" panose="020F0502020204030204" pitchFamily="34" charset="0"/>
              </a:rPr>
              <a:t>bveznik podnošenja obrasca JOPPD </a:t>
            </a:r>
          </a:p>
          <a:p>
            <a:endParaRPr lang="hr-HR" dirty="0"/>
          </a:p>
        </p:txBody>
      </p:sp>
    </p:spTree>
    <p:extLst>
      <p:ext uri="{BB962C8B-B14F-4D97-AF65-F5344CB8AC3E}">
        <p14:creationId xmlns:p14="http://schemas.microsoft.com/office/powerpoint/2010/main" val="327129357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50DE16D-CB63-43C1-9CDF-3D985070F431}"/>
              </a:ext>
            </a:extLst>
          </p:cNvPr>
          <p:cNvSpPr>
            <a:spLocks noGrp="1"/>
          </p:cNvSpPr>
          <p:nvPr>
            <p:ph type="title"/>
          </p:nvPr>
        </p:nvSpPr>
        <p:spPr/>
        <p:txBody>
          <a:bodyPr>
            <a:noAutofit/>
          </a:bodyPr>
          <a:lstStyle/>
          <a:p>
            <a:pPr algn="ctr"/>
            <a:r>
              <a:rPr lang="hr-HR" sz="3600" dirty="0">
                <a:effectLst/>
                <a:latin typeface="Calibri" panose="020F0502020204030204" pitchFamily="34" charset="0"/>
                <a:ea typeface="Calibri" panose="020F0502020204030204" pitchFamily="34" charset="0"/>
                <a:cs typeface="Calibri" panose="020F0502020204030204" pitchFamily="34" charset="0"/>
              </a:rPr>
              <a:t>Isplata radnicima kojima je prestao radni odnos </a:t>
            </a:r>
            <a:endParaRPr lang="hr-HR" sz="3600" dirty="0">
              <a:latin typeface="Calibri" panose="020F0502020204030204" pitchFamily="34" charset="0"/>
              <a:cs typeface="Calibri" panose="020F0502020204030204" pitchFamily="34" charset="0"/>
            </a:endParaRPr>
          </a:p>
        </p:txBody>
      </p:sp>
      <p:sp>
        <p:nvSpPr>
          <p:cNvPr id="3" name="Rezervirano mjesto sadržaja 2">
            <a:extLst>
              <a:ext uri="{FF2B5EF4-FFF2-40B4-BE49-F238E27FC236}">
                <a16:creationId xmlns:a16="http://schemas.microsoft.com/office/drawing/2014/main" id="{34EC7385-8437-4126-927B-06243333113D}"/>
              </a:ext>
            </a:extLst>
          </p:cNvPr>
          <p:cNvSpPr>
            <a:spLocks noGrp="1"/>
          </p:cNvSpPr>
          <p:nvPr>
            <p:ph idx="1"/>
          </p:nvPr>
        </p:nvSpPr>
        <p:spPr/>
        <p:txBody>
          <a:bodyPr/>
          <a:lstStyle/>
          <a:p>
            <a:r>
              <a:rPr lang="hr-HR" dirty="0">
                <a:effectLst/>
                <a:latin typeface="Calibri" panose="020F0502020204030204" pitchFamily="34" charset="0"/>
                <a:ea typeface="Calibri" panose="020F0502020204030204" pitchFamily="34" charset="0"/>
                <a:cs typeface="Calibri" panose="020F0502020204030204" pitchFamily="34" charset="0"/>
              </a:rPr>
              <a:t>Situacije (nova okolnost u odnosu na utuženo razdoblje):</a:t>
            </a:r>
          </a:p>
          <a:p>
            <a:pPr marL="804863" indent="-533400">
              <a:buFont typeface="Wingdings" panose="05000000000000000000" pitchFamily="2" charset="2"/>
              <a:buChar char="Ø"/>
            </a:pPr>
            <a:r>
              <a:rPr lang="hr-HR" dirty="0">
                <a:latin typeface="Calibri" panose="020F0502020204030204" pitchFamily="34" charset="0"/>
                <a:ea typeface="Calibri" panose="020F0502020204030204" pitchFamily="34" charset="0"/>
                <a:cs typeface="Calibri" panose="020F0502020204030204" pitchFamily="34" charset="0"/>
              </a:rPr>
              <a:t>radnik je promijenio poslodavca</a:t>
            </a:r>
          </a:p>
          <a:p>
            <a:pPr marL="804863" indent="-533400">
              <a:buFont typeface="Wingdings" panose="05000000000000000000" pitchFamily="2" charset="2"/>
              <a:buChar char="Ø"/>
            </a:pPr>
            <a:r>
              <a:rPr lang="hr-HR" dirty="0">
                <a:effectLst/>
                <a:latin typeface="Calibri" panose="020F0502020204030204" pitchFamily="34" charset="0"/>
                <a:ea typeface="Calibri" panose="020F0502020204030204" pitchFamily="34" charset="0"/>
                <a:cs typeface="Calibri" panose="020F0502020204030204" pitchFamily="34" charset="0"/>
              </a:rPr>
              <a:t>radnik je </a:t>
            </a:r>
            <a:r>
              <a:rPr lang="hr-HR" dirty="0">
                <a:latin typeface="Calibri" panose="020F0502020204030204" pitchFamily="34" charset="0"/>
                <a:ea typeface="Calibri" panose="020F0502020204030204" pitchFamily="34" charset="0"/>
                <a:cs typeface="Calibri" panose="020F0502020204030204" pitchFamily="34" charset="0"/>
              </a:rPr>
              <a:t>otišao u mirovinu</a:t>
            </a:r>
          </a:p>
          <a:p>
            <a:pPr marL="804863" indent="-533400">
              <a:buFont typeface="Wingdings" panose="05000000000000000000" pitchFamily="2" charset="2"/>
              <a:buChar char="Ø"/>
            </a:pPr>
            <a:r>
              <a:rPr lang="hr-HR" dirty="0">
                <a:latin typeface="Calibri" panose="020F0502020204030204" pitchFamily="34" charset="0"/>
                <a:ea typeface="Calibri" panose="020F0502020204030204" pitchFamily="34" charset="0"/>
                <a:cs typeface="Calibri" panose="020F0502020204030204" pitchFamily="34" charset="0"/>
              </a:rPr>
              <a:t>r</a:t>
            </a:r>
            <a:r>
              <a:rPr lang="hr-HR" dirty="0">
                <a:effectLst/>
                <a:latin typeface="Calibri" panose="020F0502020204030204" pitchFamily="34" charset="0"/>
                <a:ea typeface="Calibri" panose="020F0502020204030204" pitchFamily="34" charset="0"/>
                <a:cs typeface="Calibri" panose="020F0502020204030204" pitchFamily="34" charset="0"/>
              </a:rPr>
              <a:t>adnik je </a:t>
            </a:r>
            <a:r>
              <a:rPr lang="hr-HR" dirty="0">
                <a:latin typeface="Calibri" panose="020F0502020204030204" pitchFamily="34" charset="0"/>
                <a:ea typeface="Calibri" panose="020F0502020204030204" pitchFamily="34" charset="0"/>
                <a:cs typeface="Calibri" panose="020F0502020204030204" pitchFamily="34" charset="0"/>
              </a:rPr>
              <a:t>nezaposlen</a:t>
            </a:r>
            <a:endParaRPr lang="hr-HR" dirty="0">
              <a:effectLst/>
              <a:latin typeface="Calibri" panose="020F0502020204030204" pitchFamily="34" charset="0"/>
              <a:ea typeface="Calibri" panose="020F0502020204030204" pitchFamily="34" charset="0"/>
              <a:cs typeface="Calibri" panose="020F0502020204030204" pitchFamily="34" charset="0"/>
            </a:endParaRPr>
          </a:p>
          <a:p>
            <a:r>
              <a:rPr lang="hr-HR" dirty="0">
                <a:effectLst/>
                <a:latin typeface="Calibri" panose="020F0502020204030204" pitchFamily="34" charset="0"/>
                <a:ea typeface="Calibri" panose="020F0502020204030204" pitchFamily="34" charset="0"/>
                <a:cs typeface="Calibri" panose="020F0502020204030204" pitchFamily="34" charset="0"/>
              </a:rPr>
              <a:t>Ako se isplata plaće po sudskoj presudi obavlja zaposleniku kojemu je u međuvremenu </a:t>
            </a:r>
            <a:r>
              <a:rPr lang="hr-HR" b="1" dirty="0">
                <a:effectLst/>
                <a:latin typeface="Calibri" panose="020F0502020204030204" pitchFamily="34" charset="0"/>
                <a:ea typeface="Calibri" panose="020F0502020204030204" pitchFamily="34" charset="0"/>
                <a:cs typeface="Calibri" panose="020F0502020204030204" pitchFamily="34" charset="0"/>
              </a:rPr>
              <a:t>prestao radni odnos kod poslodavca tuženika</a:t>
            </a:r>
            <a:r>
              <a:rPr lang="hr-HR" dirty="0">
                <a:effectLst/>
                <a:latin typeface="Calibri" panose="020F0502020204030204" pitchFamily="34" charset="0"/>
                <a:ea typeface="Calibri" panose="020F0502020204030204" pitchFamily="34" charset="0"/>
                <a:cs typeface="Calibri" panose="020F0502020204030204" pitchFamily="34" charset="0"/>
              </a:rPr>
              <a:t>, obračun doprinosa i poreza na dohodak provodi se na jednaki način  </a:t>
            </a:r>
          </a:p>
          <a:p>
            <a:r>
              <a:rPr lang="hr-HR" dirty="0">
                <a:latin typeface="Calibri" panose="020F0502020204030204" pitchFamily="34" charset="0"/>
                <a:ea typeface="Calibri" panose="020F0502020204030204" pitchFamily="34" charset="0"/>
                <a:cs typeface="Calibri" panose="020F0502020204030204" pitchFamily="34" charset="0"/>
              </a:rPr>
              <a:t>S</a:t>
            </a:r>
            <a:r>
              <a:rPr lang="hr-HR" dirty="0">
                <a:effectLst/>
                <a:latin typeface="Calibri" panose="020F0502020204030204" pitchFamily="34" charset="0"/>
                <a:ea typeface="Calibri" panose="020F0502020204030204" pitchFamily="34" charset="0"/>
                <a:cs typeface="Calibri" panose="020F0502020204030204" pitchFamily="34" charset="0"/>
              </a:rPr>
              <a:t>adašnji porezni status ni status u osiguranju tužitelja ne utječe na obračun jer se utužene plaće odnose na razdoblje dok je tužitelj bio u radnom odnosu</a:t>
            </a:r>
          </a:p>
          <a:p>
            <a:pPr marL="0" indent="0">
              <a:buNone/>
            </a:pPr>
            <a:endParaRPr lang="hr-HR" dirty="0"/>
          </a:p>
        </p:txBody>
      </p:sp>
    </p:spTree>
    <p:extLst>
      <p:ext uri="{BB962C8B-B14F-4D97-AF65-F5344CB8AC3E}">
        <p14:creationId xmlns:p14="http://schemas.microsoft.com/office/powerpoint/2010/main" val="343914658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685C5E-BC5C-4BD7-BDF6-744D9CFE82F5}"/>
              </a:ext>
            </a:extLst>
          </p:cNvPr>
          <p:cNvSpPr>
            <a:spLocks noGrp="1"/>
          </p:cNvSpPr>
          <p:nvPr>
            <p:ph type="title"/>
          </p:nvPr>
        </p:nvSpPr>
        <p:spPr>
          <a:xfrm>
            <a:off x="457200" y="533400"/>
            <a:ext cx="8229600" cy="879376"/>
          </a:xfrm>
        </p:spPr>
        <p:txBody>
          <a:bodyPr/>
          <a:lstStyle/>
          <a:p>
            <a:pPr algn="ctr"/>
            <a:r>
              <a:rPr lang="hr-HR" dirty="0"/>
              <a:t>Isplata radnikovim nasljednicima</a:t>
            </a:r>
          </a:p>
        </p:txBody>
      </p:sp>
      <p:sp>
        <p:nvSpPr>
          <p:cNvPr id="3" name="Rezervirano mjesto sadržaja 2">
            <a:extLst>
              <a:ext uri="{FF2B5EF4-FFF2-40B4-BE49-F238E27FC236}">
                <a16:creationId xmlns:a16="http://schemas.microsoft.com/office/drawing/2014/main" id="{9B072557-780A-41ED-96DD-6D330347BD44}"/>
              </a:ext>
            </a:extLst>
          </p:cNvPr>
          <p:cNvSpPr>
            <a:spLocks noGrp="1"/>
          </p:cNvSpPr>
          <p:nvPr>
            <p:ph idx="1"/>
          </p:nvPr>
        </p:nvSpPr>
        <p:spPr/>
        <p:txBody>
          <a:bodyPr>
            <a:noAutofit/>
          </a:bodyPr>
          <a:lstStyle/>
          <a:p>
            <a:r>
              <a:rPr lang="hr-HR" dirty="0"/>
              <a:t>Situacija:</a:t>
            </a:r>
          </a:p>
          <a:p>
            <a:pPr marL="719138" indent="-360363">
              <a:buFont typeface="Wingdings" panose="05000000000000000000" pitchFamily="2" charset="2"/>
              <a:buChar char="Ø"/>
            </a:pPr>
            <a:r>
              <a:rPr lang="hr-HR" dirty="0"/>
              <a:t>radnik je u međuvremenu preminuo</a:t>
            </a:r>
          </a:p>
          <a:p>
            <a:pPr marL="719138" indent="-360363">
              <a:buFont typeface="Wingdings" panose="05000000000000000000" pitchFamily="2" charset="2"/>
              <a:buChar char="Ø"/>
            </a:pPr>
            <a:r>
              <a:rPr lang="hr-HR" dirty="0"/>
              <a:t>isplata se </a:t>
            </a:r>
            <a:r>
              <a:rPr lang="hr-HR" dirty="0">
                <a:effectLst/>
                <a:ea typeface="Calibri" panose="020F0502020204030204" pitchFamily="34" charset="0"/>
              </a:rPr>
              <a:t>obavlja njegovim </a:t>
            </a:r>
            <a:r>
              <a:rPr lang="hr-HR" b="1" dirty="0">
                <a:effectLst/>
                <a:ea typeface="Calibri" panose="020F0502020204030204" pitchFamily="34" charset="0"/>
              </a:rPr>
              <a:t>nasljednicima</a:t>
            </a:r>
            <a:endParaRPr lang="hr-HR" b="1" dirty="0">
              <a:ea typeface="Calibri" panose="020F0502020204030204" pitchFamily="34" charset="0"/>
            </a:endParaRPr>
          </a:p>
          <a:p>
            <a:pPr marL="0" indent="0">
              <a:buNone/>
            </a:pPr>
            <a:r>
              <a:rPr lang="hr-HR" dirty="0">
                <a:effectLst/>
                <a:ea typeface="Calibri" panose="020F0502020204030204" pitchFamily="34" charset="0"/>
              </a:rPr>
              <a:t>PRAVILA:</a:t>
            </a:r>
          </a:p>
          <a:p>
            <a:r>
              <a:rPr lang="hr-HR" dirty="0">
                <a:ea typeface="Calibri" panose="020F0502020204030204" pitchFamily="34" charset="0"/>
              </a:rPr>
              <a:t>D</a:t>
            </a:r>
            <a:r>
              <a:rPr lang="hr-HR" dirty="0">
                <a:effectLst/>
                <a:ea typeface="Calibri" panose="020F0502020204030204" pitchFamily="34" charset="0"/>
              </a:rPr>
              <a:t>oprinosi se pripisuju pokojniku i iskazuju na ime pokojnika</a:t>
            </a:r>
          </a:p>
          <a:p>
            <a:r>
              <a:rPr lang="hr-HR" dirty="0">
                <a:effectLst/>
                <a:ea typeface="Calibri" panose="020F0502020204030204" pitchFamily="34" charset="0"/>
              </a:rPr>
              <a:t>Porez na dohodak i prirez se obračunava i iskazuje kao obveza nasljednika</a:t>
            </a:r>
          </a:p>
          <a:p>
            <a:r>
              <a:rPr lang="hr-HR" dirty="0">
                <a:ea typeface="Calibri" panose="020F0502020204030204" pitchFamily="34" charset="0"/>
              </a:rPr>
              <a:t>U obrascu JOPPD </a:t>
            </a:r>
            <a:r>
              <a:rPr lang="hr-HR" dirty="0">
                <a:effectLst/>
                <a:ea typeface="Calibri" panose="020F0502020204030204" pitchFamily="34" charset="0"/>
              </a:rPr>
              <a:t>svaki se mjesečni primitak iskazuje u dva ili više redova (u jednom redu doprinosi za preminulog bivšeg radnika, u drugom redu primitak, porez i neto primitak nasljednika, a ako ima više nasljednika tada u zasebnom redu za svakog nasljednika)</a:t>
            </a:r>
            <a:endParaRPr lang="hr-HR" dirty="0"/>
          </a:p>
        </p:txBody>
      </p:sp>
    </p:spTree>
    <p:extLst>
      <p:ext uri="{BB962C8B-B14F-4D97-AF65-F5344CB8AC3E}">
        <p14:creationId xmlns:p14="http://schemas.microsoft.com/office/powerpoint/2010/main" val="5724317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84130E5-1D78-423A-8C03-22ACA9E942D9}"/>
              </a:ext>
            </a:extLst>
          </p:cNvPr>
          <p:cNvSpPr>
            <a:spLocks noGrp="1"/>
          </p:cNvSpPr>
          <p:nvPr>
            <p:ph type="title"/>
          </p:nvPr>
        </p:nvSpPr>
        <p:spPr/>
        <p:txBody>
          <a:bodyPr>
            <a:normAutofit fontScale="90000"/>
          </a:bodyPr>
          <a:lstStyle/>
          <a:p>
            <a:pPr algn="ctr"/>
            <a:r>
              <a:rPr lang="hr-HR" dirty="0"/>
              <a:t>Oporezivanje dohotka koji se isplaćuje nasljednicima</a:t>
            </a:r>
          </a:p>
        </p:txBody>
      </p:sp>
      <p:sp>
        <p:nvSpPr>
          <p:cNvPr id="3" name="Rezervirano mjesto sadržaja 2">
            <a:extLst>
              <a:ext uri="{FF2B5EF4-FFF2-40B4-BE49-F238E27FC236}">
                <a16:creationId xmlns:a16="http://schemas.microsoft.com/office/drawing/2014/main" id="{DA567F91-B412-4298-A891-8929FDEE99C9}"/>
              </a:ext>
            </a:extLst>
          </p:cNvPr>
          <p:cNvSpPr>
            <a:spLocks noGrp="1"/>
          </p:cNvSpPr>
          <p:nvPr>
            <p:ph idx="1"/>
          </p:nvPr>
        </p:nvSpPr>
        <p:spPr/>
        <p:txBody>
          <a:bodyPr>
            <a:normAutofit fontScale="92500"/>
          </a:bodyPr>
          <a:lstStyle/>
          <a:p>
            <a:pPr marL="0" indent="0" algn="ctr">
              <a:buNone/>
            </a:pPr>
            <a:r>
              <a:rPr lang="hr-HR" i="1" dirty="0"/>
              <a:t>Čl. 2. Zakona o porezu na dohodak:</a:t>
            </a:r>
          </a:p>
          <a:p>
            <a:pPr marL="0" indent="0">
              <a:buNone/>
            </a:pPr>
            <a:r>
              <a:rPr lang="hr-HR" dirty="0"/>
              <a:t>„….Nasljednik je porezni obveznike za dohodak koji mu pritječe iz naslijeđenih izvora dohodaka. Predujam poreza na dohodak odnosno porez na dohodak nasljedniku se utvrđuje po istom izvoru dohotka koji se utvrđivao nasljedniku.”</a:t>
            </a:r>
          </a:p>
          <a:p>
            <a:pPr marL="0" indent="0">
              <a:buNone/>
            </a:pPr>
            <a:r>
              <a:rPr lang="hr-HR" dirty="0"/>
              <a:t>PITANJE:</a:t>
            </a:r>
          </a:p>
          <a:p>
            <a:r>
              <a:rPr lang="hr-HR" dirty="0"/>
              <a:t>Obračunava li se porez za nasljednika:</a:t>
            </a:r>
          </a:p>
          <a:p>
            <a:pPr marL="719138" indent="-273050">
              <a:buFont typeface="Wingdings" panose="05000000000000000000" pitchFamily="2" charset="2"/>
              <a:buChar char="Ø"/>
            </a:pPr>
            <a:r>
              <a:rPr lang="hr-HR" dirty="0"/>
              <a:t> po sadašnjim poreznim stopama ili</a:t>
            </a:r>
          </a:p>
          <a:p>
            <a:pPr marL="804863" indent="-358775">
              <a:buFont typeface="Wingdings" panose="05000000000000000000" pitchFamily="2" charset="2"/>
              <a:buChar char="Ø"/>
            </a:pPr>
            <a:r>
              <a:rPr lang="hr-HR" dirty="0"/>
              <a:t>po propisima kako je bilo propisano u vrijeme dospijeća razlike plaće?</a:t>
            </a:r>
          </a:p>
          <a:p>
            <a:pPr marL="182563" indent="-182563"/>
            <a:r>
              <a:rPr lang="hr-HR" dirty="0"/>
              <a:t>Prema stajalištu MF SU PU, obračunava se prema pravilima kako bi nasljednik platio porez da mu je primitak isplaćen u trenutku kad je obveza bila u dospijeću prema pokojnom radniku</a:t>
            </a:r>
          </a:p>
        </p:txBody>
      </p:sp>
    </p:spTree>
    <p:extLst>
      <p:ext uri="{BB962C8B-B14F-4D97-AF65-F5344CB8AC3E}">
        <p14:creationId xmlns:p14="http://schemas.microsoft.com/office/powerpoint/2010/main" val="325230515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47523-64A4-4CFF-B470-7A6005FC270E}"/>
              </a:ext>
            </a:extLst>
          </p:cNvPr>
          <p:cNvSpPr>
            <a:spLocks noGrp="1"/>
          </p:cNvSpPr>
          <p:nvPr>
            <p:ph type="title"/>
          </p:nvPr>
        </p:nvSpPr>
        <p:spPr/>
        <p:txBody>
          <a:bodyPr>
            <a:normAutofit fontScale="90000"/>
          </a:bodyPr>
          <a:lstStyle/>
          <a:p>
            <a:pPr algn="ctr"/>
            <a:r>
              <a:rPr lang="hr-HR" dirty="0"/>
              <a:t>Obrazac JOPPD za razliku plaće koja se isplaćuje nasljedniku</a:t>
            </a:r>
          </a:p>
        </p:txBody>
      </p:sp>
      <p:sp>
        <p:nvSpPr>
          <p:cNvPr id="3" name="Content Placeholder 2">
            <a:extLst>
              <a:ext uri="{FF2B5EF4-FFF2-40B4-BE49-F238E27FC236}">
                <a16:creationId xmlns:a16="http://schemas.microsoft.com/office/drawing/2014/main" id="{100A7207-3346-42AC-BAC5-800B2C0A01B2}"/>
              </a:ext>
            </a:extLst>
          </p:cNvPr>
          <p:cNvSpPr>
            <a:spLocks noGrp="1"/>
          </p:cNvSpPr>
          <p:nvPr>
            <p:ph idx="1"/>
          </p:nvPr>
        </p:nvSpPr>
        <p:spPr/>
        <p:txBody>
          <a:bodyPr/>
          <a:lstStyle/>
          <a:p>
            <a:r>
              <a:rPr lang="hr-HR" dirty="0"/>
              <a:t>Svaki mjesečni primitak se iskazuje najmanje u dva reda na stranici B obrasca JOPPD </a:t>
            </a:r>
          </a:p>
          <a:p>
            <a:pPr marL="625475" indent="-355600">
              <a:buFont typeface="Wingdings" panose="05000000000000000000" pitchFamily="2" charset="2"/>
              <a:buChar char="Ø"/>
            </a:pPr>
            <a:r>
              <a:rPr lang="hr-HR" dirty="0"/>
              <a:t>prvi red – na ime pokojnog radnika – pod 6.2. šifra </a:t>
            </a:r>
            <a:r>
              <a:rPr lang="hr-HR" b="1" dirty="0"/>
              <a:t>0220</a:t>
            </a:r>
            <a:r>
              <a:rPr lang="hr-HR" dirty="0"/>
              <a:t>; iskazuje se osnovica i  obvezni doprinosi</a:t>
            </a:r>
          </a:p>
          <a:p>
            <a:pPr marL="625475" indent="-355600">
              <a:buFont typeface="Wingdings" panose="05000000000000000000" pitchFamily="2" charset="2"/>
              <a:buChar char="Ø"/>
            </a:pPr>
            <a:r>
              <a:rPr lang="hr-HR" dirty="0"/>
              <a:t>drugi red i ostali redovi (ako ima više od jednog nasljednika) – pod 6.2. šifra </a:t>
            </a:r>
            <a:r>
              <a:rPr lang="hr-HR" b="1" dirty="0"/>
              <a:t>0222</a:t>
            </a:r>
            <a:r>
              <a:rPr lang="hr-HR" dirty="0"/>
              <a:t> – iskazuje se dohodak nasljednika, tj. neto + porez obračunan za nasljednika</a:t>
            </a:r>
          </a:p>
          <a:p>
            <a:pPr marL="0" indent="0">
              <a:buNone/>
            </a:pPr>
            <a:r>
              <a:rPr lang="hr-HR" b="1" i="1" dirty="0"/>
              <a:t>Napomena: </a:t>
            </a:r>
            <a:r>
              <a:rPr lang="hr-HR" dirty="0"/>
              <a:t>Iako se šifre 0220 i 0222 prema opisu koriste za isplatu ostalih primitaka koji se isplaćuju nasljednicima,  aplikacija </a:t>
            </a:r>
            <a:r>
              <a:rPr lang="hr-HR" dirty="0" err="1"/>
              <a:t>ePorezne</a:t>
            </a:r>
            <a:r>
              <a:rPr lang="hr-HR" dirty="0"/>
              <a:t> je izmijenjena i omogućava upisivanje mjesečnog razdoblja.</a:t>
            </a:r>
          </a:p>
        </p:txBody>
      </p:sp>
    </p:spTree>
    <p:extLst>
      <p:ext uri="{BB962C8B-B14F-4D97-AF65-F5344CB8AC3E}">
        <p14:creationId xmlns:p14="http://schemas.microsoft.com/office/powerpoint/2010/main" val="262970624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dirty="0"/>
              <a:t>Postupanje poslodavca po pravomoćnoj presudi - što treba utvrditi?</a:t>
            </a:r>
          </a:p>
        </p:txBody>
      </p:sp>
      <p:sp>
        <p:nvSpPr>
          <p:cNvPr id="3" name="Content Placeholder 2"/>
          <p:cNvSpPr>
            <a:spLocks noGrp="1"/>
          </p:cNvSpPr>
          <p:nvPr>
            <p:ph idx="1"/>
          </p:nvPr>
        </p:nvSpPr>
        <p:spPr>
          <a:xfrm>
            <a:off x="457200" y="1628800"/>
            <a:ext cx="8229600" cy="4695800"/>
          </a:xfrm>
        </p:spPr>
        <p:txBody>
          <a:bodyPr>
            <a:normAutofit lnSpcReduction="10000"/>
          </a:bodyPr>
          <a:lstStyle/>
          <a:p>
            <a:pPr marL="457200" lvl="0" indent="-457200">
              <a:buFont typeface="+mj-lt"/>
              <a:buAutoNum type="arabicPeriod"/>
            </a:pPr>
            <a:r>
              <a:rPr lang="hr-HR" u="sng" dirty="0"/>
              <a:t>porezno obilježje </a:t>
            </a:r>
            <a:r>
              <a:rPr lang="hr-HR" dirty="0"/>
              <a:t>dosuđenog novčanog primitka, tj. podliježe li primitak obvezi doprinosa i poreza na dohodak </a:t>
            </a:r>
          </a:p>
          <a:p>
            <a:pPr marL="457200" lvl="0" indent="-457200">
              <a:buFont typeface="+mj-lt"/>
              <a:buAutoNum type="arabicPeriod"/>
            </a:pPr>
            <a:r>
              <a:rPr lang="hr-HR" dirty="0"/>
              <a:t>ukoliko podliježe obvezi doprinosa i poreza na dohodak, </a:t>
            </a:r>
            <a:r>
              <a:rPr lang="hr-HR" u="sng" dirty="0"/>
              <a:t>po kojim stopama </a:t>
            </a:r>
            <a:r>
              <a:rPr lang="hr-HR" dirty="0"/>
              <a:t>ih treba obračunati, uvažavajući izmjene propisa u vremenu između razdoblja na koje se odnosi primitak i datuma pravomoćnosti presude</a:t>
            </a:r>
          </a:p>
          <a:p>
            <a:pPr marL="457200" lvl="0" indent="-457200">
              <a:buFont typeface="+mj-lt"/>
              <a:buAutoNum type="arabicPeriod"/>
            </a:pPr>
            <a:r>
              <a:rPr lang="hr-HR" dirty="0"/>
              <a:t>dospijeće obveznih javnih davanja koja se obračunavaju iz i na primitak, što može imati za posljedicu obvezu </a:t>
            </a:r>
            <a:r>
              <a:rPr lang="hr-HR" u="sng" dirty="0"/>
              <a:t>plaćanja zateznih kamata </a:t>
            </a:r>
            <a:r>
              <a:rPr lang="hr-HR" dirty="0"/>
              <a:t>zbog zakašnjenja u plaćanju određenog javnog davanja</a:t>
            </a:r>
          </a:p>
          <a:p>
            <a:pPr marL="457200" indent="-457200">
              <a:buFont typeface="+mj-lt"/>
              <a:buAutoNum type="arabicPeriod"/>
            </a:pPr>
            <a:r>
              <a:rPr lang="hr-HR" dirty="0"/>
              <a:t>obveze koje se odnose na </a:t>
            </a:r>
            <a:r>
              <a:rPr lang="hr-HR" u="sng" dirty="0"/>
              <a:t>izvještavanje Porezne uprave </a:t>
            </a:r>
            <a:r>
              <a:rPr lang="hr-HR" dirty="0"/>
              <a:t>o isplaćenim primicima, te o dospjelim i obračunanim svotama doprinosa, poreza i prireza</a:t>
            </a:r>
          </a:p>
        </p:txBody>
      </p:sp>
    </p:spTree>
    <p:extLst>
      <p:ext uri="{BB962C8B-B14F-4D97-AF65-F5344CB8AC3E}">
        <p14:creationId xmlns:p14="http://schemas.microsoft.com/office/powerpoint/2010/main" val="380749157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7507A-D8F3-43F0-8047-F5E610E0D36E}"/>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F54170A1-CAA1-45D7-A2A9-39C70F2F5C91}"/>
              </a:ext>
            </a:extLst>
          </p:cNvPr>
          <p:cNvSpPr>
            <a:spLocks noGrp="1"/>
          </p:cNvSpPr>
          <p:nvPr>
            <p:ph idx="1"/>
          </p:nvPr>
        </p:nvSpPr>
        <p:spPr/>
        <p:txBody>
          <a:bodyPr>
            <a:normAutofit/>
          </a:bodyPr>
          <a:lstStyle/>
          <a:p>
            <a:pPr marL="0" indent="0" algn="ctr">
              <a:buNone/>
            </a:pPr>
            <a:r>
              <a:rPr lang="hr-HR" sz="4400" dirty="0"/>
              <a:t>HVALA NA PAŽNJI!</a:t>
            </a:r>
          </a:p>
        </p:txBody>
      </p:sp>
    </p:spTree>
    <p:extLst>
      <p:ext uri="{BB962C8B-B14F-4D97-AF65-F5344CB8AC3E}">
        <p14:creationId xmlns:p14="http://schemas.microsoft.com/office/powerpoint/2010/main" val="122189761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533400"/>
            <a:ext cx="9108504" cy="990600"/>
          </a:xfrm>
        </p:spPr>
        <p:txBody>
          <a:bodyPr>
            <a:noAutofit/>
          </a:bodyPr>
          <a:lstStyle/>
          <a:p>
            <a:pPr algn="ctr"/>
            <a:r>
              <a:rPr lang="hr-HR" sz="3200" dirty="0"/>
              <a:t>Porezna obilježja primitka koji se isplaćuje: </a:t>
            </a:r>
            <a:br>
              <a:rPr lang="hr-HR" sz="3200" dirty="0"/>
            </a:br>
            <a:r>
              <a:rPr lang="hr-HR" sz="3200" dirty="0"/>
              <a:t>MJESEČNA </a:t>
            </a:r>
            <a:r>
              <a:rPr lang="hr-HR" sz="3600" dirty="0"/>
              <a:t>PLAĆA, RAZLIKA PLAĆE, NAKNADA PLAĆE</a:t>
            </a:r>
          </a:p>
        </p:txBody>
      </p:sp>
      <p:sp>
        <p:nvSpPr>
          <p:cNvPr id="3" name="Content Placeholder 2"/>
          <p:cNvSpPr>
            <a:spLocks noGrp="1"/>
          </p:cNvSpPr>
          <p:nvPr>
            <p:ph idx="1"/>
          </p:nvPr>
        </p:nvSpPr>
        <p:spPr>
          <a:xfrm>
            <a:off x="457200" y="1988840"/>
            <a:ext cx="8229600" cy="4488160"/>
          </a:xfrm>
        </p:spPr>
        <p:txBody>
          <a:bodyPr>
            <a:normAutofit fontScale="92500"/>
          </a:bodyPr>
          <a:lstStyle/>
          <a:p>
            <a:pPr marL="0" indent="0">
              <a:buNone/>
            </a:pPr>
            <a:r>
              <a:rPr lang="hr-HR" dirty="0"/>
              <a:t>PLAĆA:</a:t>
            </a:r>
          </a:p>
          <a:p>
            <a:r>
              <a:rPr lang="hr-HR" dirty="0"/>
              <a:t>u poreznom smislu uključuje doprinose iz plaće, porez na dohodak i neto iznos plaće, a doprinosi na plaću su obveza poslodavca</a:t>
            </a:r>
          </a:p>
          <a:p>
            <a:pPr marL="0" indent="0">
              <a:buNone/>
            </a:pPr>
            <a:r>
              <a:rPr lang="hr-HR" dirty="0"/>
              <a:t>NAKNADA PLAĆE:</a:t>
            </a:r>
          </a:p>
          <a:p>
            <a:pPr lvl="0"/>
            <a:r>
              <a:rPr lang="hr-HR" dirty="0"/>
              <a:t>naknada plaće koju poslodavac isplaćuje na svoj teret -  u poreznom je smislu izjednačena s plaćom (npr. naknada plaće za godišnji odmor, za dane blagdana, za bolovanje u prvih 42 dana spriječenosti za rad, za razdoblja plaćenog dopusta i dr.)</a:t>
            </a:r>
          </a:p>
          <a:p>
            <a:r>
              <a:rPr lang="hr-HR" dirty="0"/>
              <a:t>naknada plaće koje poslodavac isplaćuje na teret državnih institucija, a zatim od njih refundira isplaćene iznose – nije oporezivi dohodak, isplaćuje se u neto iznosu i kod poslodavca ne podliježe plaćanju ni doprinosa, ni poreza na dohodak </a:t>
            </a:r>
          </a:p>
        </p:txBody>
      </p:sp>
    </p:spTree>
    <p:extLst>
      <p:ext uri="{BB962C8B-B14F-4D97-AF65-F5344CB8AC3E}">
        <p14:creationId xmlns:p14="http://schemas.microsoft.com/office/powerpoint/2010/main" val="343119075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712968" cy="1152128"/>
          </a:xfrm>
        </p:spPr>
        <p:txBody>
          <a:bodyPr>
            <a:normAutofit fontScale="90000"/>
          </a:bodyPr>
          <a:lstStyle/>
          <a:p>
            <a:pPr algn="ctr"/>
            <a:r>
              <a:rPr lang="hr-HR" sz="3600" dirty="0"/>
              <a:t>Porezna obilježja primitka koji se isplaćuje:</a:t>
            </a:r>
            <a:br>
              <a:rPr lang="hr-HR" sz="3600" dirty="0"/>
            </a:br>
            <a:r>
              <a:rPr lang="hr-HR" sz="3600" dirty="0"/>
              <a:t> </a:t>
            </a:r>
            <a:r>
              <a:rPr lang="hr-HR" dirty="0"/>
              <a:t>NAKNADE, NAGRADE, POTPORE, OTPREMNINE </a:t>
            </a:r>
          </a:p>
        </p:txBody>
      </p:sp>
      <p:sp>
        <p:nvSpPr>
          <p:cNvPr id="3" name="Content Placeholder 2"/>
          <p:cNvSpPr>
            <a:spLocks noGrp="1"/>
          </p:cNvSpPr>
          <p:nvPr>
            <p:ph idx="1"/>
          </p:nvPr>
        </p:nvSpPr>
        <p:spPr>
          <a:xfrm>
            <a:off x="251520" y="1844824"/>
            <a:ext cx="8568952" cy="4752528"/>
          </a:xfrm>
        </p:spPr>
        <p:txBody>
          <a:bodyPr>
            <a:normAutofit lnSpcReduction="10000"/>
          </a:bodyPr>
          <a:lstStyle/>
          <a:p>
            <a:pPr marL="0" indent="0">
              <a:buNone/>
            </a:pPr>
            <a:r>
              <a:rPr lang="hr-HR" dirty="0"/>
              <a:t>DO PROPISANIH IZNOSA:</a:t>
            </a:r>
          </a:p>
          <a:p>
            <a:pPr>
              <a:buFontTx/>
              <a:buChar char="-"/>
            </a:pPr>
            <a:r>
              <a:rPr lang="hr-HR" dirty="0"/>
              <a:t>neoporezivi primici do određenih iznosa i uz propisane uvjete</a:t>
            </a:r>
          </a:p>
          <a:p>
            <a:pPr>
              <a:buFontTx/>
              <a:buChar char="-"/>
            </a:pPr>
            <a:r>
              <a:rPr lang="hr-HR" dirty="0"/>
              <a:t>neoporezivi i u slučaju ako se isplaćuju nakon prestanka radnog odnosa, ali uz uvjet da je obveza prema radniku nastala u vrijeme radnog odnosa ili vezana uz radni odnos (čl. 9. Zakona o porezu na dohodak)</a:t>
            </a:r>
          </a:p>
          <a:p>
            <a:pPr marL="0" indent="0">
              <a:buNone/>
            </a:pPr>
            <a:r>
              <a:rPr lang="hr-HR" dirty="0"/>
              <a:t>AKO SE ISPLAĆUJU U VEĆEM IZNOSU ILI AKO NISU ISPUNJENI UVJETI ZA ISPLATU NEOPOREZIVOG PRMITKA:</a:t>
            </a:r>
          </a:p>
          <a:p>
            <a:pPr>
              <a:buFontTx/>
              <a:buChar char="-"/>
            </a:pPr>
            <a:r>
              <a:rPr lang="hr-HR" dirty="0"/>
              <a:t>prema poreznim propisima: plaća (čl. 21. Zakona o porezu na dohodak)</a:t>
            </a:r>
          </a:p>
          <a:p>
            <a:pPr>
              <a:buFontTx/>
              <a:buChar char="-"/>
            </a:pPr>
            <a:r>
              <a:rPr lang="hr-HR" dirty="0"/>
              <a:t>prema propisima o doprinosima: ostali primici (čl. 22. Zakona o doprinosima)</a:t>
            </a:r>
          </a:p>
          <a:p>
            <a:pPr>
              <a:buFontTx/>
              <a:buChar char="-"/>
            </a:pPr>
            <a:endParaRPr lang="hr-HR" dirty="0"/>
          </a:p>
        </p:txBody>
      </p:sp>
    </p:spTree>
    <p:extLst>
      <p:ext uri="{BB962C8B-B14F-4D97-AF65-F5344CB8AC3E}">
        <p14:creationId xmlns:p14="http://schemas.microsoft.com/office/powerpoint/2010/main" val="34119515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fontScale="90000"/>
          </a:bodyPr>
          <a:lstStyle/>
          <a:p>
            <a:pPr algn="ctr"/>
            <a:r>
              <a:rPr lang="hr-HR" sz="3600" dirty="0"/>
              <a:t>Porezna obilježja primitka koji se isplaćuju: </a:t>
            </a:r>
            <a:br>
              <a:rPr lang="hr-HR" sz="3600" dirty="0"/>
            </a:br>
            <a:r>
              <a:rPr lang="hr-HR" dirty="0"/>
              <a:t>ZATEZNE KAMATE DOSUĐENE RADNIKU</a:t>
            </a:r>
          </a:p>
        </p:txBody>
      </p:sp>
      <p:sp>
        <p:nvSpPr>
          <p:cNvPr id="3" name="Content Placeholder 2"/>
          <p:cNvSpPr>
            <a:spLocks noGrp="1"/>
          </p:cNvSpPr>
          <p:nvPr>
            <p:ph idx="1"/>
          </p:nvPr>
        </p:nvSpPr>
        <p:spPr>
          <a:xfrm>
            <a:off x="457200" y="1196752"/>
            <a:ext cx="8579296" cy="5661248"/>
          </a:xfrm>
        </p:spPr>
        <p:txBody>
          <a:bodyPr>
            <a:normAutofit fontScale="92500" lnSpcReduction="20000"/>
          </a:bodyPr>
          <a:lstStyle/>
          <a:p>
            <a:r>
              <a:rPr lang="hr-HR" dirty="0"/>
              <a:t>Zatezne kamate koje se isplaćuju po:</a:t>
            </a:r>
          </a:p>
          <a:p>
            <a:pPr marL="568325" indent="285750">
              <a:buFont typeface="Wingdings" panose="05000000000000000000" pitchFamily="2" charset="2"/>
              <a:buChar char="ü"/>
              <a:tabLst>
                <a:tab pos="1025525" algn="l"/>
              </a:tabLst>
            </a:pPr>
            <a:r>
              <a:rPr lang="hr-HR" dirty="0"/>
              <a:t>sudskoj presudi</a:t>
            </a:r>
          </a:p>
          <a:p>
            <a:pPr marL="568325" indent="285750">
              <a:buFont typeface="Wingdings" panose="05000000000000000000" pitchFamily="2" charset="2"/>
              <a:buChar char="ü"/>
              <a:tabLst>
                <a:tab pos="1025525" algn="l"/>
              </a:tabLst>
            </a:pPr>
            <a:r>
              <a:rPr lang="hr-HR" dirty="0"/>
              <a:t>sudskoj nagodbi</a:t>
            </a:r>
          </a:p>
          <a:p>
            <a:pPr marL="568325" indent="285750">
              <a:buFont typeface="Wingdings" panose="05000000000000000000" pitchFamily="2" charset="2"/>
              <a:buChar char="ü"/>
              <a:tabLst>
                <a:tab pos="1025525" algn="l"/>
              </a:tabLst>
            </a:pPr>
            <a:r>
              <a:rPr lang="hr-HR" dirty="0"/>
              <a:t>izvansudskoj nagodbi</a:t>
            </a:r>
          </a:p>
          <a:p>
            <a:pPr marL="568325" indent="285750">
              <a:buFont typeface="Wingdings" panose="05000000000000000000" pitchFamily="2" charset="2"/>
              <a:buChar char="ü"/>
              <a:tabLst>
                <a:tab pos="1025525" algn="l"/>
              </a:tabLst>
            </a:pPr>
            <a:r>
              <a:rPr lang="hr-HR" dirty="0"/>
              <a:t>na temelju arbitražnih odluka u skladu s posebnim propisom</a:t>
            </a:r>
          </a:p>
          <a:p>
            <a:pPr marL="568325" indent="285750">
              <a:buFont typeface="Wingdings" panose="05000000000000000000" pitchFamily="2" charset="2"/>
              <a:buChar char="ü"/>
              <a:tabLst>
                <a:tab pos="1025525" algn="l"/>
              </a:tabLst>
            </a:pPr>
            <a:r>
              <a:rPr lang="hr-HR" dirty="0"/>
              <a:t>na temelju nagodbi sklopljenih u postupcima za mirno rješenje spora</a:t>
            </a:r>
          </a:p>
          <a:p>
            <a:r>
              <a:rPr lang="hr-HR" dirty="0"/>
              <a:t>do </a:t>
            </a:r>
            <a:r>
              <a:rPr lang="hr-HR" b="1" dirty="0"/>
              <a:t>visine zakonske stope </a:t>
            </a:r>
            <a:r>
              <a:rPr lang="hr-HR" dirty="0"/>
              <a:t>zateznih kamata,</a:t>
            </a:r>
          </a:p>
          <a:p>
            <a:r>
              <a:rPr lang="hr-HR" dirty="0"/>
              <a:t>ne smatraju se primitkom od nesamostalnog rada i </a:t>
            </a:r>
            <a:r>
              <a:rPr lang="hr-HR" b="1" dirty="0"/>
              <a:t>ne podliježu oporezivanju</a:t>
            </a:r>
            <a:r>
              <a:rPr lang="hr-HR" dirty="0"/>
              <a:t>. </a:t>
            </a:r>
            <a:endParaRPr lang="hr-HR" dirty="0">
              <a:solidFill>
                <a:srgbClr val="FF0000"/>
              </a:solidFill>
            </a:endParaRPr>
          </a:p>
          <a:p>
            <a:pPr marL="0" indent="0">
              <a:buNone/>
            </a:pPr>
            <a:r>
              <a:rPr lang="hr-HR" u="sng" dirty="0"/>
              <a:t>Stopa</a:t>
            </a:r>
            <a:r>
              <a:rPr lang="hr-HR" dirty="0"/>
              <a:t> zateznih kamata: propisana za </a:t>
            </a:r>
            <a:r>
              <a:rPr lang="hr-HR" u="sng" dirty="0"/>
              <a:t>ostale odnose</a:t>
            </a:r>
            <a:r>
              <a:rPr lang="hr-HR" dirty="0"/>
              <a:t>, utvrđuje se za svako polugodište.</a:t>
            </a:r>
            <a:endParaRPr lang="hr-HR" dirty="0">
              <a:solidFill>
                <a:srgbClr val="FF0000"/>
              </a:solidFill>
            </a:endParaRPr>
          </a:p>
          <a:p>
            <a:pPr marL="0" indent="0">
              <a:buNone/>
            </a:pPr>
            <a:r>
              <a:rPr lang="hr-HR" dirty="0">
                <a:solidFill>
                  <a:srgbClr val="FF0000"/>
                </a:solidFill>
              </a:rPr>
              <a:t>NAPOMENA:</a:t>
            </a:r>
          </a:p>
          <a:p>
            <a:pPr marL="0" indent="0">
              <a:buNone/>
            </a:pPr>
            <a:r>
              <a:rPr lang="hr-HR" dirty="0"/>
              <a:t>Dijelovi bruto plaće koji se odnose na doprinose iz plaće, porez na dohodak i prirez su iznosi javnih davanja koja se prisilno plaćaju u ime i za račun radnika, pa slijedom toga </a:t>
            </a:r>
            <a:r>
              <a:rPr lang="hr-HR" b="1" dirty="0"/>
              <a:t>radniku pripada zatezna kamata obračunana na glavnicu neto plaće</a:t>
            </a:r>
            <a:r>
              <a:rPr lang="hr-HR" dirty="0"/>
              <a:t>. </a:t>
            </a:r>
          </a:p>
        </p:txBody>
      </p:sp>
    </p:spTree>
    <p:extLst>
      <p:ext uri="{BB962C8B-B14F-4D97-AF65-F5344CB8AC3E}">
        <p14:creationId xmlns:p14="http://schemas.microsoft.com/office/powerpoint/2010/main" val="187084430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f-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Rif-model</Template>
  <TotalTime>2326</TotalTime>
  <Words>5563</Words>
  <Application>Microsoft Office PowerPoint</Application>
  <PresentationFormat>On-screen Show (4:3)</PresentationFormat>
  <Paragraphs>721</Paragraphs>
  <Slides>60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Arial</vt:lpstr>
      <vt:lpstr>Calibri</vt:lpstr>
      <vt:lpstr>Minion Pro</vt:lpstr>
      <vt:lpstr>Times New Roman</vt:lpstr>
      <vt:lpstr>Wingdings</vt:lpstr>
      <vt:lpstr>Rif-model</vt:lpstr>
      <vt:lpstr> Obračun javnih davanja pri isplati razlike plaće po sudskoj presudi i izvještavanje Porezne uprave   </vt:lpstr>
      <vt:lpstr>  Akti temeljem kojih se isplaćuju potraživanja radnika za koje se pri obračunu javnih davanja primjenjuju posebna  porezna pravila</vt:lpstr>
      <vt:lpstr>Pravila o oporezivanju primitka</vt:lpstr>
      <vt:lpstr>Tužba za neisplaćene bruto ili neto primitke radnika</vt:lpstr>
      <vt:lpstr>Obveze poslodavca (tuženika): obračunati, ustegnuti i platiti javna davanja po osnovi presude u korist radnika (tužitelja) </vt:lpstr>
      <vt:lpstr>Postupanje poslodavca po pravomoćnoj presudi - što treba utvrditi?</vt:lpstr>
      <vt:lpstr>Porezna obilježja primitka koji se isplaćuje:  MJESEČNA PLAĆA, RAZLIKA PLAĆE, NAKNADA PLAĆE</vt:lpstr>
      <vt:lpstr>Porezna obilježja primitka koji se isplaćuje:  NAKNADE, NAGRADE, POTPORE, OTPREMNINE </vt:lpstr>
      <vt:lpstr>Porezna obilježja primitka koji se isplaćuju:  ZATEZNE KAMATE DOSUĐENE RADNIKU</vt:lpstr>
      <vt:lpstr>Porezna obilježja primitka koji se isplaćuje: NADOKNADA PARNIČNIH TROŠKOVA</vt:lpstr>
      <vt:lpstr> Porezna obilježja primitka koji se isplaćuje: JOŠ PRIMJERA IZ SUDSKIH PRESUDA… </vt:lpstr>
      <vt:lpstr> Porezna obilježja primitka koji se isplaćuje: JOŠ PRIMJERA IZ SUDSKIH PRESUDA… </vt:lpstr>
      <vt:lpstr>PowerPoint Presentation</vt:lpstr>
      <vt:lpstr>  Obračun doprinosa iz plaće i na plaću – prethodno utvrditi:  </vt:lpstr>
      <vt:lpstr>Vrste i stope doprinosa kojima podliježe plaća i naknada plaće</vt:lpstr>
      <vt:lpstr>Vrste i stope doprinosa kojima podliježu ostali primici</vt:lpstr>
      <vt:lpstr>Osnovica na koju se obračunavaju doprinosi</vt:lpstr>
      <vt:lpstr>Zatezne kamate na doprinose</vt:lpstr>
      <vt:lpstr>PowerPoint Presentation</vt:lpstr>
      <vt:lpstr>Obračun poreza pri isplati plaće po sudskoj presudi, ovisno o razdoblju na koje se odnosi</vt:lpstr>
      <vt:lpstr>Plaće za prethodna porezna razdoblja utužene u bruto iznosu</vt:lpstr>
      <vt:lpstr>Koje podatke treba pribaviti od Porezne uprave?</vt:lpstr>
      <vt:lpstr>Obračun poreza na dohodak i prireza uz primjenu godišnjeg obračuna za prethodne porezne godine</vt:lpstr>
      <vt:lpstr>Dospijeće poreza na dohodak i prireza – mjerodavno za plaćanje zateznih kamata na porez </vt:lpstr>
      <vt:lpstr> Uplatni računi za doprinose i porez na dohodak </vt:lpstr>
      <vt:lpstr>Rok za dostavljanje obrasca JOPPD prema Pravilniku o porezu na dohodak</vt:lpstr>
      <vt:lpstr>Iznimka: Rok za dostavljanje obrasca JOPPD prema uputi MF</vt:lpstr>
      <vt:lpstr>JOPPD obrazac za plaće koje se odnose na prethodna porezna razdoblja</vt:lpstr>
      <vt:lpstr>Zatezne kamate u obrascu JOPPD</vt:lpstr>
      <vt:lpstr>Dostavljanje podataka o zateznim kamatama koje se ne iskazuju u obrascu JOPPD</vt:lpstr>
      <vt:lpstr>Isplata neto iznosa radniku koji ima otvoren zaštićeni račun</vt:lpstr>
      <vt:lpstr>Isplata neto iznosa bivšem radniku koji je sada u mirovini, a ima otvoren zaštićeni račun</vt:lpstr>
      <vt:lpstr>Isplata neto iznosa odvjetniku koji zastupa radnika</vt:lpstr>
      <vt:lpstr>PowerPoint Presentation</vt:lpstr>
      <vt:lpstr>Podaci iz pravomoćne presude</vt:lpstr>
      <vt:lpstr>… nastavak</vt:lpstr>
      <vt:lpstr>Podaci relevantni za obračun doprinosa za utuženo razdoblje od 2015. do 2017.</vt:lpstr>
      <vt:lpstr>Koje podatke treba pribaviti od Porezne uprave</vt:lpstr>
      <vt:lpstr>Podaci relevantni za obračun poreza na dohodak – porezna tarifa u 2016. i 2017. g.</vt:lpstr>
      <vt:lpstr>PowerPoint Presentation</vt:lpstr>
      <vt:lpstr> </vt:lpstr>
      <vt:lpstr>PowerPoint Presentation</vt:lpstr>
      <vt:lpstr>PowerPoint Presentation</vt:lpstr>
      <vt:lpstr>PowerPoint Presentation</vt:lpstr>
      <vt:lpstr>PowerPoint Presentation</vt:lpstr>
      <vt:lpstr>PowerPoint Presentation</vt:lpstr>
      <vt:lpstr> Prosječnu stopu poreza treba primijeniti na svaku mjesečnu plaću koja je trebala bit isplaćena u 2017.  </vt:lpstr>
      <vt:lpstr>Zatezne kamate za razdoblje zakašnjenja</vt:lpstr>
      <vt:lpstr>Obračun zateznih kamata</vt:lpstr>
      <vt:lpstr>Rok za dostavljanje obrasca JOPPD</vt:lpstr>
      <vt:lpstr>Iskazivanje podataka u obrascu JOPPD</vt:lpstr>
      <vt:lpstr>PowerPoint Presentation</vt:lpstr>
      <vt:lpstr>Podaci o mjesečnim razlikama plaće završavaju s rednim brojem 14.</vt:lpstr>
      <vt:lpstr>U zasebnim redovima na stranici B obrasca JOPPD treba iskazati zatezne kamate koje se isplaćuju radniku (razdoblje je mjesec u kojemu se isplaćuju) i zatezne kamate koje se odnose na zakašnjenje u plaćanju doprinosa za II. mirovinski stup (u dva reda, jer se odnose na doprinose koji su dospjeli u dvije kalendarske godine), i to:</vt:lpstr>
      <vt:lpstr>Isplata razlike plaće u ovršnom postupku</vt:lpstr>
      <vt:lpstr>Isplata radnicima kojima je prestao radni odnos </vt:lpstr>
      <vt:lpstr>Isplata radnikovim nasljednicima</vt:lpstr>
      <vt:lpstr>Oporezivanje dohotka koji se isplaćuje nasljednicima</vt:lpstr>
      <vt:lpstr>Obrazac JOPPD za razliku plaće koja se isplaćuje nasljedniku</vt:lpstr>
      <vt:lpstr>PowerPoint Presentation</vt:lpstr>
    </vt:vector>
  </TitlesOfParts>
  <Company>RIF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xxx</dc:creator>
  <cp:lastModifiedBy>T I</cp:lastModifiedBy>
  <cp:revision>172</cp:revision>
  <dcterms:created xsi:type="dcterms:W3CDTF">2012-09-19T13:04:13Z</dcterms:created>
  <dcterms:modified xsi:type="dcterms:W3CDTF">2021-11-23T07:29:18Z</dcterms:modified>
</cp:coreProperties>
</file>