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5"/>
  </p:notesMasterIdLst>
  <p:handoutMasterIdLst>
    <p:handoutMasterId r:id="rId16"/>
  </p:handoutMasterIdLst>
  <p:sldIdLst>
    <p:sldId id="257" r:id="rId2"/>
    <p:sldId id="258" r:id="rId3"/>
    <p:sldId id="281" r:id="rId4"/>
    <p:sldId id="283" r:id="rId5"/>
    <p:sldId id="288" r:id="rId6"/>
    <p:sldId id="289" r:id="rId7"/>
    <p:sldId id="291" r:id="rId8"/>
    <p:sldId id="294" r:id="rId9"/>
    <p:sldId id="295" r:id="rId10"/>
    <p:sldId id="285" r:id="rId11"/>
    <p:sldId id="296" r:id="rId12"/>
    <p:sldId id="292" r:id="rId13"/>
    <p:sldId id="297" r:id="rId14"/>
  </p:sldIdLst>
  <p:sldSz cx="12192000" cy="6858000"/>
  <p:notesSz cx="6724650" cy="97742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8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14015" cy="490409"/>
          </a:xfrm>
          <a:prstGeom prst="rect">
            <a:avLst/>
          </a:prstGeom>
        </p:spPr>
        <p:txBody>
          <a:bodyPr vert="horz" lIns="91440" tIns="45720" rIns="91440" bIns="45720" rtlCol="0"/>
          <a:lstStyle>
            <a:lvl1pPr algn="l">
              <a:defRPr sz="1200"/>
            </a:lvl1pPr>
          </a:lstStyle>
          <a:p>
            <a:r>
              <a:rPr lang="hr-HR" smtClean="0"/>
              <a:t>Ministarstvo za demografiju, obitelj, mlade i socijalnu politiku</a:t>
            </a:r>
            <a:endParaRPr lang="hr-HR"/>
          </a:p>
        </p:txBody>
      </p:sp>
      <p:sp>
        <p:nvSpPr>
          <p:cNvPr id="3" name="Rezervirano mjesto datuma 2"/>
          <p:cNvSpPr>
            <a:spLocks noGrp="1"/>
          </p:cNvSpPr>
          <p:nvPr>
            <p:ph type="dt" sz="quarter" idx="1"/>
          </p:nvPr>
        </p:nvSpPr>
        <p:spPr>
          <a:xfrm>
            <a:off x="3809079" y="0"/>
            <a:ext cx="2914015" cy="490409"/>
          </a:xfrm>
          <a:prstGeom prst="rect">
            <a:avLst/>
          </a:prstGeom>
        </p:spPr>
        <p:txBody>
          <a:bodyPr vert="horz" lIns="91440" tIns="45720" rIns="91440" bIns="45720" rtlCol="0"/>
          <a:lstStyle>
            <a:lvl1pPr algn="r">
              <a:defRPr sz="1200"/>
            </a:lvl1pPr>
          </a:lstStyle>
          <a:p>
            <a:fld id="{7867DE67-0964-4DB2-80FE-1DEC0BF834D3}" type="datetimeFigureOut">
              <a:rPr lang="hr-HR" smtClean="0"/>
              <a:t>13.11.2019.</a:t>
            </a:fld>
            <a:endParaRPr lang="hr-HR"/>
          </a:p>
        </p:txBody>
      </p:sp>
      <p:sp>
        <p:nvSpPr>
          <p:cNvPr id="4" name="Rezervirano mjesto podnožja 3"/>
          <p:cNvSpPr>
            <a:spLocks noGrp="1"/>
          </p:cNvSpPr>
          <p:nvPr>
            <p:ph type="ftr" sz="quarter" idx="2"/>
          </p:nvPr>
        </p:nvSpPr>
        <p:spPr>
          <a:xfrm>
            <a:off x="0" y="9283830"/>
            <a:ext cx="2914015" cy="490408"/>
          </a:xfrm>
          <a:prstGeom prst="rect">
            <a:avLst/>
          </a:prstGeom>
        </p:spPr>
        <p:txBody>
          <a:bodyPr vert="horz" lIns="91440" tIns="45720" rIns="91440" bIns="45720" rtlCol="0" anchor="b"/>
          <a:lstStyle>
            <a:lvl1pPr algn="l">
              <a:defRPr sz="1200"/>
            </a:lvl1pPr>
          </a:lstStyle>
          <a:p>
            <a:r>
              <a:rPr lang="pl-PL" smtClean="0"/>
              <a:t>Jasminka Alpeza i Maja Videk</a:t>
            </a:r>
            <a:endParaRPr lang="hr-HR"/>
          </a:p>
        </p:txBody>
      </p:sp>
      <p:sp>
        <p:nvSpPr>
          <p:cNvPr id="5" name="Rezervirano mjesto broja slajda 4"/>
          <p:cNvSpPr>
            <a:spLocks noGrp="1"/>
          </p:cNvSpPr>
          <p:nvPr>
            <p:ph type="sldNum" sz="quarter" idx="3"/>
          </p:nvPr>
        </p:nvSpPr>
        <p:spPr>
          <a:xfrm>
            <a:off x="3809079" y="9283830"/>
            <a:ext cx="2914015" cy="490408"/>
          </a:xfrm>
          <a:prstGeom prst="rect">
            <a:avLst/>
          </a:prstGeom>
        </p:spPr>
        <p:txBody>
          <a:bodyPr vert="horz" lIns="91440" tIns="45720" rIns="91440" bIns="45720" rtlCol="0" anchor="b"/>
          <a:lstStyle>
            <a:lvl1pPr algn="r">
              <a:defRPr sz="1200"/>
            </a:lvl1pPr>
          </a:lstStyle>
          <a:p>
            <a:fld id="{BD577120-5D3B-4E21-9476-16B96F0EDB8B}" type="slidenum">
              <a:rPr lang="hr-HR" smtClean="0"/>
              <a:t>‹#›</a:t>
            </a:fld>
            <a:endParaRPr lang="hr-HR"/>
          </a:p>
        </p:txBody>
      </p:sp>
    </p:spTree>
    <p:extLst>
      <p:ext uri="{BB962C8B-B14F-4D97-AF65-F5344CB8AC3E}">
        <p14:creationId xmlns:p14="http://schemas.microsoft.com/office/powerpoint/2010/main" val="873835967"/>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14015" cy="490409"/>
          </a:xfrm>
          <a:prstGeom prst="rect">
            <a:avLst/>
          </a:prstGeom>
        </p:spPr>
        <p:txBody>
          <a:bodyPr vert="horz" lIns="91440" tIns="45720" rIns="91440" bIns="45720" rtlCol="0"/>
          <a:lstStyle>
            <a:lvl1pPr algn="l">
              <a:defRPr sz="1200"/>
            </a:lvl1pPr>
          </a:lstStyle>
          <a:p>
            <a:r>
              <a:rPr lang="hr-HR" smtClean="0"/>
              <a:t>Ministarstvo za demografiju, obitelj, mlade i socijalnu politiku</a:t>
            </a:r>
            <a:endParaRPr lang="hr-HR"/>
          </a:p>
        </p:txBody>
      </p:sp>
      <p:sp>
        <p:nvSpPr>
          <p:cNvPr id="3" name="Rezervirano mjesto datuma 2"/>
          <p:cNvSpPr>
            <a:spLocks noGrp="1"/>
          </p:cNvSpPr>
          <p:nvPr>
            <p:ph type="dt" idx="1"/>
          </p:nvPr>
        </p:nvSpPr>
        <p:spPr>
          <a:xfrm>
            <a:off x="3809079" y="0"/>
            <a:ext cx="2914015" cy="490409"/>
          </a:xfrm>
          <a:prstGeom prst="rect">
            <a:avLst/>
          </a:prstGeom>
        </p:spPr>
        <p:txBody>
          <a:bodyPr vert="horz" lIns="91440" tIns="45720" rIns="91440" bIns="45720" rtlCol="0"/>
          <a:lstStyle>
            <a:lvl1pPr algn="r">
              <a:defRPr sz="1200"/>
            </a:lvl1pPr>
          </a:lstStyle>
          <a:p>
            <a:fld id="{6A5678D9-4F2A-427F-BCF8-402EBB95835E}" type="datetimeFigureOut">
              <a:rPr lang="hr-HR" smtClean="0"/>
              <a:t>13.11.2019.</a:t>
            </a:fld>
            <a:endParaRPr lang="hr-HR"/>
          </a:p>
        </p:txBody>
      </p:sp>
      <p:sp>
        <p:nvSpPr>
          <p:cNvPr id="4" name="Rezervirano mjesto slike slajda 3"/>
          <p:cNvSpPr>
            <a:spLocks noGrp="1" noRot="1" noChangeAspect="1"/>
          </p:cNvSpPr>
          <p:nvPr>
            <p:ph type="sldImg" idx="2"/>
          </p:nvPr>
        </p:nvSpPr>
        <p:spPr>
          <a:xfrm>
            <a:off x="430213" y="1222375"/>
            <a:ext cx="5864225" cy="3298825"/>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72465" y="4703852"/>
            <a:ext cx="5379720" cy="3848606"/>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9283830"/>
            <a:ext cx="2914015" cy="490408"/>
          </a:xfrm>
          <a:prstGeom prst="rect">
            <a:avLst/>
          </a:prstGeom>
        </p:spPr>
        <p:txBody>
          <a:bodyPr vert="horz" lIns="91440" tIns="45720" rIns="91440" bIns="45720" rtlCol="0" anchor="b"/>
          <a:lstStyle>
            <a:lvl1pPr algn="l">
              <a:defRPr sz="1200"/>
            </a:lvl1pPr>
          </a:lstStyle>
          <a:p>
            <a:r>
              <a:rPr lang="pl-PL" smtClean="0"/>
              <a:t>Jasminka Alpeza i Maja Videk</a:t>
            </a:r>
            <a:endParaRPr lang="hr-HR"/>
          </a:p>
        </p:txBody>
      </p:sp>
      <p:sp>
        <p:nvSpPr>
          <p:cNvPr id="7" name="Rezervirano mjesto broja slajda 6"/>
          <p:cNvSpPr>
            <a:spLocks noGrp="1"/>
          </p:cNvSpPr>
          <p:nvPr>
            <p:ph type="sldNum" sz="quarter" idx="5"/>
          </p:nvPr>
        </p:nvSpPr>
        <p:spPr>
          <a:xfrm>
            <a:off x="3809079" y="9283830"/>
            <a:ext cx="2914015" cy="490408"/>
          </a:xfrm>
          <a:prstGeom prst="rect">
            <a:avLst/>
          </a:prstGeom>
        </p:spPr>
        <p:txBody>
          <a:bodyPr vert="horz" lIns="91440" tIns="45720" rIns="91440" bIns="45720" rtlCol="0" anchor="b"/>
          <a:lstStyle>
            <a:lvl1pPr algn="r">
              <a:defRPr sz="1200"/>
            </a:lvl1pPr>
          </a:lstStyle>
          <a:p>
            <a:fld id="{737ABC70-3B61-452E-8BFD-B08FBDDB7DC2}" type="slidenum">
              <a:rPr lang="hr-HR" smtClean="0"/>
              <a:t>‹#›</a:t>
            </a:fld>
            <a:endParaRPr lang="hr-HR"/>
          </a:p>
        </p:txBody>
      </p:sp>
    </p:spTree>
    <p:extLst>
      <p:ext uri="{BB962C8B-B14F-4D97-AF65-F5344CB8AC3E}">
        <p14:creationId xmlns:p14="http://schemas.microsoft.com/office/powerpoint/2010/main" val="975650696"/>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r-HR" smtClean="0"/>
              <a:t>Uredite stil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87682310-9146-4DAF-B281-09906CCF39E5}"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09729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smtClean="0"/>
              <a:t>Uredite stilove teksta matrice</a:t>
            </a:r>
          </a:p>
        </p:txBody>
      </p:sp>
      <p:sp>
        <p:nvSpPr>
          <p:cNvPr id="3" name="Date Placeholder 2"/>
          <p:cNvSpPr>
            <a:spLocks noGrp="1"/>
          </p:cNvSpPr>
          <p:nvPr>
            <p:ph type="dt" sz="half" idx="10"/>
          </p:nvPr>
        </p:nvSpPr>
        <p:spPr/>
        <p:txBody>
          <a:bodyPr/>
          <a:lstStyle/>
          <a:p>
            <a:fld id="{D41C322E-9C78-40E5-B261-BB2C08CA1798}" type="datetime1">
              <a:rPr lang="en-US" smtClean="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4253534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smtClean="0"/>
              <a:t>Uredite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D41C322E-9C78-40E5-B261-BB2C08CA1798}"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0766824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r-HR" smtClean="0"/>
              <a:t>Uredite stil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smtClean="0"/>
              <a:t>Uredite stilove teksta matrice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D41C322E-9C78-40E5-B261-BB2C08CA1798}"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7078503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r-HR" smtClean="0"/>
              <a:t>Uredite stil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D41C322E-9C78-40E5-B261-BB2C08CA1798}"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1815848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r-HR" smtClean="0"/>
              <a:t>Uredite stil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smtClean="0"/>
              <a:t>Uredite stilove teksta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D41C322E-9C78-40E5-B261-BB2C08CA1798}"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3896623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r-HR" smtClean="0"/>
              <a:t>Uredite stil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smtClean="0"/>
              <a:t>Uredite stilove teksta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D41C322E-9C78-40E5-B261-BB2C08CA1798}"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0031238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73A87CE6-92E9-473C-822D-09C37B2AC5C9}"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462369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741B1D0D-00E7-474F-A515-AA426B8F5E62}"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7457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nchor="ct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DCA42787-9A05-4407-9E17-4B20E936E5FB}"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0401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r-HR" smtClean="0"/>
              <a:t>Uredite stil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2069FD8A-9941-4146-80CD-44ED29633FDE}" type="datetime1">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3821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5490249B-1827-45F3-9295-E9E77DE685CB}" type="datetime1">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2028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smtClean="0"/>
              <a:t>Uredite stil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16B99938-909E-40EA-9510-E383294D49D8}" type="datetime1">
              <a:rPr lang="en-US" smtClean="0"/>
              <a:t>11/13/2019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9144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2D42C82B-9A3B-43E5-A191-878E3F66D4AA}" type="datetime1">
              <a:rPr lang="en-US" smtClean="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30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B400A-CC7E-4C48-AE7C-575B2A4440A3}" type="datetime1">
              <a:rPr lang="en-US" smtClean="0"/>
              <a:t>11/13/2019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8441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r-HR" smtClean="0"/>
              <a:t>Uredite stil naslova matrice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D493987A-4FF6-4412-A397-82A349700686}" type="datetime1">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50413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r-HR" smtClean="0"/>
              <a:t>Uredite stil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715765DB-AAC4-4AD9-A0D9-17ACB25F93E6}" type="datetime1">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47535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41C322E-9C78-40E5-B261-BB2C08CA1798}" type="datetime1">
              <a:rPr lang="en-US" smtClean="0"/>
              <a:t>11/13/2019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111066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897775" y="340823"/>
            <a:ext cx="10648604" cy="3034144"/>
          </a:xfrm>
        </p:spPr>
        <p:txBody>
          <a:bodyPr>
            <a:normAutofit fontScale="90000"/>
          </a:bodyPr>
          <a:lstStyle/>
          <a:p>
            <a:pPr algn="ctr"/>
            <a:r>
              <a:rPr lang="hr-HR" dirty="0" smtClean="0"/>
              <a:t/>
            </a:r>
            <a:br>
              <a:rPr lang="hr-HR" dirty="0" smtClean="0"/>
            </a:br>
            <a:r>
              <a:rPr lang="hr-HR" dirty="0"/>
              <a:t/>
            </a:r>
            <a:br>
              <a:rPr lang="hr-HR" dirty="0"/>
            </a:br>
            <a:r>
              <a:rPr lang="hr-HR" dirty="0" smtClean="0"/>
              <a:t/>
            </a:r>
            <a:br>
              <a:rPr lang="hr-HR" dirty="0" smtClean="0"/>
            </a:br>
            <a:r>
              <a:rPr lang="hr-HR" dirty="0"/>
              <a:t/>
            </a:r>
            <a:br>
              <a:rPr lang="hr-HR" dirty="0"/>
            </a:br>
            <a:r>
              <a:rPr lang="hr-HR" dirty="0" smtClean="0"/>
              <a:t>POPUNJAVANJE </a:t>
            </a:r>
            <a:br>
              <a:rPr lang="hr-HR" dirty="0" smtClean="0"/>
            </a:br>
            <a:r>
              <a:rPr lang="hr-HR" dirty="0" smtClean="0"/>
              <a:t>FINANCIJSKIH IZVJEŠTAJA I SPECIFIČNOSTI KOD KNJIŽENJA POSLOVNIH PROMJENA</a:t>
            </a:r>
            <a:endParaRPr lang="hr-HR" dirty="0"/>
          </a:p>
        </p:txBody>
      </p:sp>
      <p:sp>
        <p:nvSpPr>
          <p:cNvPr id="3" name="Rezervirano mjesto podnožja 2"/>
          <p:cNvSpPr>
            <a:spLocks noGrp="1"/>
          </p:cNvSpPr>
          <p:nvPr>
            <p:ph type="ftr" sz="quarter" idx="11"/>
          </p:nvPr>
        </p:nvSpPr>
        <p:spPr>
          <a:xfrm>
            <a:off x="6342611" y="6857998"/>
            <a:ext cx="5505019" cy="174568"/>
          </a:xfrm>
        </p:spPr>
        <p:txBody>
          <a:bodyPr/>
          <a:lstStyle/>
          <a:p>
            <a:endParaRPr lang="en-US" sz="2800" dirty="0"/>
          </a:p>
        </p:txBody>
      </p:sp>
    </p:spTree>
    <p:extLst>
      <p:ext uri="{BB962C8B-B14F-4D97-AF65-F5344CB8AC3E}">
        <p14:creationId xmlns:p14="http://schemas.microsoft.com/office/powerpoint/2010/main" val="3694482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684212" y="685800"/>
            <a:ext cx="11178050" cy="5249487"/>
          </a:xfrm>
        </p:spPr>
        <p:txBody>
          <a:bodyPr/>
          <a:lstStyle/>
          <a:p>
            <a:pPr lvl="0">
              <a:buClr>
                <a:prstClr val="white"/>
              </a:buClr>
            </a:pPr>
            <a:r>
              <a:rPr lang="hr-HR" sz="2800" dirty="0" smtClean="0">
                <a:solidFill>
                  <a:schemeClr val="tx1"/>
                </a:solidFill>
              </a:rPr>
              <a:t>Obračun </a:t>
            </a:r>
            <a:r>
              <a:rPr lang="hr-HR" sz="2800" dirty="0">
                <a:solidFill>
                  <a:schemeClr val="tx1"/>
                </a:solidFill>
              </a:rPr>
              <a:t>preko konta 39, 49, 69, 79 nije potrebno raditi tijekom godine, već samo s 31.12</a:t>
            </a:r>
            <a:r>
              <a:rPr lang="hr-HR" sz="2800" dirty="0" smtClean="0">
                <a:solidFill>
                  <a:schemeClr val="tx1"/>
                </a:solidFill>
              </a:rPr>
              <a:t>.</a:t>
            </a:r>
          </a:p>
          <a:p>
            <a:pPr lvl="0">
              <a:buClr>
                <a:prstClr val="white"/>
              </a:buClr>
            </a:pPr>
            <a:r>
              <a:rPr lang="hr-HR" sz="2800" dirty="0" smtClean="0">
                <a:solidFill>
                  <a:schemeClr val="tx1"/>
                </a:solidFill>
              </a:rPr>
              <a:t>Za zaključna knjiženja na kraju godine i prijenos početnog stanja obavezno koristiti modul Prijelaz godine – Generiranje zaključnog knjiženja i prijenos početnog stanja</a:t>
            </a:r>
            <a:endParaRPr lang="hr-HR" sz="2800" dirty="0">
              <a:solidFill>
                <a:schemeClr val="tx1"/>
              </a:solidFill>
            </a:endParaRPr>
          </a:p>
          <a:p>
            <a:pPr lvl="0">
              <a:buClr>
                <a:prstClr val="white"/>
              </a:buClr>
            </a:pPr>
            <a:r>
              <a:rPr lang="hr-HR" sz="2800" dirty="0" smtClean="0">
                <a:solidFill>
                  <a:schemeClr val="tx1"/>
                </a:solidFill>
              </a:rPr>
              <a:t>na datum 01.01. samo temeljnica PS 0001 (izuzetak izvodi pristigli na dan 01.01.)</a:t>
            </a:r>
          </a:p>
          <a:p>
            <a:pPr lvl="0">
              <a:buClr>
                <a:prstClr val="white"/>
              </a:buClr>
            </a:pPr>
            <a:r>
              <a:rPr lang="hr-HR" sz="2800" dirty="0" smtClean="0">
                <a:solidFill>
                  <a:schemeClr val="tx1"/>
                </a:solidFill>
              </a:rPr>
              <a:t>Konta 9221 – Višak prihoda – potražni saldo</a:t>
            </a:r>
          </a:p>
          <a:p>
            <a:pPr lvl="0">
              <a:buClr>
                <a:prstClr val="white"/>
              </a:buClr>
            </a:pPr>
            <a:r>
              <a:rPr lang="hr-HR" sz="2800" dirty="0" smtClean="0">
                <a:solidFill>
                  <a:schemeClr val="tx1"/>
                </a:solidFill>
              </a:rPr>
              <a:t>Konta 9222 – Manjak prihoda – dugovni saldo</a:t>
            </a:r>
          </a:p>
          <a:p>
            <a:pPr lvl="0">
              <a:buClr>
                <a:prstClr val="white"/>
              </a:buClr>
            </a:pPr>
            <a:endParaRPr lang="hr-HR" dirty="0"/>
          </a:p>
        </p:txBody>
      </p:sp>
    </p:spTree>
    <p:extLst>
      <p:ext uri="{BB962C8B-B14F-4D97-AF65-F5344CB8AC3E}">
        <p14:creationId xmlns:p14="http://schemas.microsoft.com/office/powerpoint/2010/main" val="198408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750713" y="382385"/>
            <a:ext cx="9623571" cy="5394960"/>
          </a:xfrm>
        </p:spPr>
        <p:txBody>
          <a:bodyPr>
            <a:normAutofit/>
          </a:bodyPr>
          <a:lstStyle/>
          <a:p>
            <a:pPr lvl="1">
              <a:buFont typeface="Wingdings" panose="05000000000000000000" pitchFamily="2" charset="2"/>
              <a:buChar char="Ø"/>
            </a:pPr>
            <a:r>
              <a:rPr lang="hr-HR" sz="2400" dirty="0">
                <a:solidFill>
                  <a:schemeClr val="tx1"/>
                </a:solidFill>
              </a:rPr>
              <a:t>MDOMSP svaki mjesec do 10. u mjesecu za prethodni mjesec izvještava Ministarstvo financija putem EV obrasca odnosno evidencijskog naloga o prihodima i rashodima koji su ostvareni na izvorima financiranja 31, 61, 52</a:t>
            </a:r>
          </a:p>
          <a:p>
            <a:pPr lvl="1">
              <a:buFont typeface="Wingdings" panose="05000000000000000000" pitchFamily="2" charset="2"/>
              <a:buChar char="Ø"/>
            </a:pPr>
            <a:r>
              <a:rPr lang="hr-HR" sz="2400" dirty="0">
                <a:solidFill>
                  <a:schemeClr val="tx1"/>
                </a:solidFill>
              </a:rPr>
              <a:t>Posebnu pozornost obratiti na ispravno knjiženje posebno prihoda</a:t>
            </a:r>
          </a:p>
          <a:p>
            <a:pPr lvl="1">
              <a:buFont typeface="Wingdings" panose="05000000000000000000" pitchFamily="2" charset="2"/>
              <a:buChar char="Ø"/>
            </a:pPr>
            <a:r>
              <a:rPr lang="hr-HR" sz="2600" dirty="0" smtClean="0">
                <a:solidFill>
                  <a:schemeClr val="tx1"/>
                </a:solidFill>
                <a:latin typeface="Century Gothic" panose="020B0502020202020204" pitchFamily="34" charset="0"/>
                <a:ea typeface="Verdana" panose="020B0604030504040204" pitchFamily="34" charset="0"/>
                <a:cs typeface="Verdana" panose="020B0604030504040204" pitchFamily="34" charset="0"/>
              </a:rPr>
              <a:t>promijeniti  aktivnosti A 734161  </a:t>
            </a:r>
            <a:r>
              <a:rPr lang="hr-HR" sz="2600" dirty="0">
                <a:solidFill>
                  <a:schemeClr val="tx1"/>
                </a:solidFill>
                <a:latin typeface="Century Gothic" panose="020B0502020202020204" pitchFamily="34" charset="0"/>
                <a:ea typeface="Verdana" panose="020B0604030504040204" pitchFamily="34" charset="0"/>
                <a:cs typeface="Verdana" panose="020B0604030504040204" pitchFamily="34" charset="0"/>
              </a:rPr>
              <a:t>na izvoru financiranja </a:t>
            </a:r>
            <a:r>
              <a:rPr lang="hr-HR" sz="2600" dirty="0" smtClean="0">
                <a:solidFill>
                  <a:schemeClr val="tx1"/>
                </a:solidFill>
                <a:latin typeface="Century Gothic" panose="020B0502020202020204" pitchFamily="34" charset="0"/>
                <a:ea typeface="Verdana" panose="020B0604030504040204" pitchFamily="34" charset="0"/>
                <a:cs typeface="Verdana" panose="020B0604030504040204" pitchFamily="34" charset="0"/>
              </a:rPr>
              <a:t>31, 52 i 61  u aktivnost  A 798010</a:t>
            </a:r>
            <a:endParaRPr lang="hr-HR" sz="2800" dirty="0">
              <a:latin typeface="Century Gothic" panose="020B0502020202020204" pitchFamily="34" charset="0"/>
              <a:ea typeface="Verdana" panose="020B0604030504040204" pitchFamily="34" charset="0"/>
              <a:cs typeface="Verdana" panose="020B0604030504040204" pitchFamily="34" charset="0"/>
            </a:endParaRPr>
          </a:p>
          <a:p>
            <a:endParaRPr lang="hr-HR" dirty="0"/>
          </a:p>
        </p:txBody>
      </p:sp>
    </p:spTree>
    <p:extLst>
      <p:ext uri="{BB962C8B-B14F-4D97-AF65-F5344CB8AC3E}">
        <p14:creationId xmlns:p14="http://schemas.microsoft.com/office/powerpoint/2010/main" val="1203710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flipV="1">
            <a:off x="684212" y="7331824"/>
            <a:ext cx="8534400" cy="465513"/>
          </a:xfrm>
        </p:spPr>
        <p:txBody>
          <a:bodyPr>
            <a:normAutofit fontScale="90000"/>
          </a:bodyPr>
          <a:lstStyle/>
          <a:p>
            <a:endParaRPr lang="hr-HR" dirty="0"/>
          </a:p>
        </p:txBody>
      </p:sp>
      <p:sp>
        <p:nvSpPr>
          <p:cNvPr id="3" name="Rezervirano mjesto sadržaja 2"/>
          <p:cNvSpPr>
            <a:spLocks noGrp="1"/>
          </p:cNvSpPr>
          <p:nvPr>
            <p:ph idx="1"/>
          </p:nvPr>
        </p:nvSpPr>
        <p:spPr>
          <a:xfrm>
            <a:off x="684211" y="685800"/>
            <a:ext cx="10271964" cy="5681749"/>
          </a:xfrm>
        </p:spPr>
        <p:txBody>
          <a:bodyPr>
            <a:normAutofit/>
          </a:bodyPr>
          <a:lstStyle/>
          <a:p>
            <a:r>
              <a:rPr lang="hr-HR" sz="2800" b="1" dirty="0" smtClean="0">
                <a:solidFill>
                  <a:schemeClr val="tx1"/>
                </a:solidFill>
              </a:rPr>
              <a:t>Novosti:</a:t>
            </a:r>
          </a:p>
          <a:p>
            <a:r>
              <a:rPr lang="hr-HR" sz="2800" dirty="0" smtClean="0">
                <a:solidFill>
                  <a:schemeClr val="tx1"/>
                </a:solidFill>
              </a:rPr>
              <a:t>Od 01.01.2020. godine razdjel/glava 12000 mijenja se u razdjel/glavu 10208</a:t>
            </a:r>
          </a:p>
          <a:p>
            <a:r>
              <a:rPr lang="hr-HR" sz="2800" dirty="0" smtClean="0">
                <a:solidFill>
                  <a:schemeClr val="tx1"/>
                </a:solidFill>
              </a:rPr>
              <a:t>Dosadašnji izvor financiranja 11 na glavi 12000 mijenja se u izvor financiranja 52 ( razdjel/glava 10208)</a:t>
            </a:r>
          </a:p>
          <a:p>
            <a:r>
              <a:rPr lang="hr-HR" sz="2800" dirty="0" smtClean="0">
                <a:solidFill>
                  <a:schemeClr val="tx1"/>
                </a:solidFill>
              </a:rPr>
              <a:t>Aktivnosti A 10010Z1200, A 10010Z1201, A 10010Z1006 mijenjaju se u A 798010</a:t>
            </a:r>
            <a:endParaRPr lang="hr-HR" sz="2800" dirty="0">
              <a:solidFill>
                <a:schemeClr val="tx1"/>
              </a:solidFill>
            </a:endParaRPr>
          </a:p>
        </p:txBody>
      </p:sp>
    </p:spTree>
    <p:extLst>
      <p:ext uri="{BB962C8B-B14F-4D97-AF65-F5344CB8AC3E}">
        <p14:creationId xmlns:p14="http://schemas.microsoft.com/office/powerpoint/2010/main" val="2060902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709150" y="685800"/>
            <a:ext cx="10338464" cy="5074920"/>
          </a:xfrm>
        </p:spPr>
        <p:txBody>
          <a:bodyPr/>
          <a:lstStyle/>
          <a:p>
            <a:r>
              <a:rPr lang="hr-HR" dirty="0" smtClean="0"/>
              <a:t>                    </a:t>
            </a:r>
            <a:r>
              <a:rPr lang="hr-HR" sz="4000" dirty="0" smtClean="0">
                <a:solidFill>
                  <a:schemeClr val="tx1"/>
                </a:solidFill>
              </a:rPr>
              <a:t>….. hvala na pažnji…..</a:t>
            </a:r>
            <a:endParaRPr lang="hr-HR" sz="4000" dirty="0">
              <a:solidFill>
                <a:schemeClr val="tx1"/>
              </a:solidFill>
            </a:endParaRPr>
          </a:p>
        </p:txBody>
      </p:sp>
    </p:spTree>
    <p:extLst>
      <p:ext uri="{BB962C8B-B14F-4D97-AF65-F5344CB8AC3E}">
        <p14:creationId xmlns:p14="http://schemas.microsoft.com/office/powerpoint/2010/main" val="699320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49629" y="174567"/>
            <a:ext cx="11945389" cy="6359237"/>
          </a:xfrm>
        </p:spPr>
        <p:txBody>
          <a:bodyPr>
            <a:noAutofit/>
          </a:bodyPr>
          <a:lstStyle/>
          <a:p>
            <a:r>
              <a:rPr lang="hr-HR" sz="4000" dirty="0" smtClean="0">
                <a:solidFill>
                  <a:schemeClr val="tx1"/>
                </a:solidFill>
              </a:rPr>
              <a:t>Važno : </a:t>
            </a:r>
          </a:p>
          <a:p>
            <a:r>
              <a:rPr lang="hr-HR" sz="4000" dirty="0" smtClean="0">
                <a:solidFill>
                  <a:schemeClr val="tx1"/>
                </a:solidFill>
              </a:rPr>
              <a:t>Automatski način prikupljanjem podataka u modulu Periodična financijska izvješća</a:t>
            </a:r>
            <a:endParaRPr lang="hr-HR" sz="4000" dirty="0">
              <a:solidFill>
                <a:schemeClr val="tx1"/>
              </a:solidFill>
            </a:endParaRPr>
          </a:p>
        </p:txBody>
      </p:sp>
    </p:spTree>
    <p:extLst>
      <p:ext uri="{BB962C8B-B14F-4D97-AF65-F5344CB8AC3E}">
        <p14:creationId xmlns:p14="http://schemas.microsoft.com/office/powerpoint/2010/main" val="1544577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utnik 3"/>
          <p:cNvSpPr/>
          <p:nvPr/>
        </p:nvSpPr>
        <p:spPr>
          <a:xfrm>
            <a:off x="1454726" y="1180408"/>
            <a:ext cx="9102437" cy="3046988"/>
          </a:xfrm>
          <a:prstGeom prst="rect">
            <a:avLst/>
          </a:prstGeom>
        </p:spPr>
        <p:txBody>
          <a:bodyPr wrap="square">
            <a:spAutoFit/>
          </a:bodyPr>
          <a:lstStyle/>
          <a:p>
            <a:pPr lvl="0"/>
            <a:r>
              <a:rPr lang="hr-HR" sz="3200" dirty="0"/>
              <a:t>Iznimno je važno da </a:t>
            </a:r>
            <a:r>
              <a:rPr lang="hr-HR" sz="3200" b="1" i="1" u="sng" dirty="0"/>
              <a:t>identične</a:t>
            </a:r>
            <a:r>
              <a:rPr lang="hr-HR" sz="3200" dirty="0"/>
              <a:t> podatke koje ste predali FINI pošaljete i u Ministarstvo putem aplikacije kako bi konsolidacija u Ministarstvu bila u </a:t>
            </a:r>
            <a:r>
              <a:rPr lang="hr-HR" sz="3200" dirty="0" smtClean="0"/>
              <a:t>skladu </a:t>
            </a:r>
            <a:r>
              <a:rPr lang="hr-HR" sz="3200" dirty="0"/>
              <a:t>s Pravilnikom o proračunskom računovodstvu i računskom planu. </a:t>
            </a:r>
          </a:p>
        </p:txBody>
      </p:sp>
    </p:spTree>
    <p:extLst>
      <p:ext uri="{BB962C8B-B14F-4D97-AF65-F5344CB8AC3E}">
        <p14:creationId xmlns:p14="http://schemas.microsoft.com/office/powerpoint/2010/main" val="1061860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783966" y="1541151"/>
            <a:ext cx="10779038" cy="4550324"/>
          </a:xfrm>
        </p:spPr>
        <p:txBody>
          <a:bodyPr/>
          <a:lstStyle/>
          <a:p>
            <a:pPr lvl="0"/>
            <a:r>
              <a:rPr lang="hr-HR" sz="3200" dirty="0" smtClean="0">
                <a:solidFill>
                  <a:schemeClr val="tx1"/>
                </a:solidFill>
              </a:rPr>
              <a:t>Usklađenost bruto bilance i pomoćnih knjiga (Knjiga ulaznih faktura, Praćenje izvršenja)</a:t>
            </a:r>
          </a:p>
          <a:p>
            <a:pPr lvl="0"/>
            <a:r>
              <a:rPr lang="hr-HR" sz="3200" dirty="0" smtClean="0">
                <a:solidFill>
                  <a:schemeClr val="tx1"/>
                </a:solidFill>
              </a:rPr>
              <a:t>Odobrene </a:t>
            </a:r>
            <a:r>
              <a:rPr lang="hr-HR" sz="3200" dirty="0">
                <a:solidFill>
                  <a:schemeClr val="tx1"/>
                </a:solidFill>
              </a:rPr>
              <a:t>i plaćene zahtjeve knjižiti po proceduri prijenosa u GK, a ne ručno jer u protivnom fakture i zahtjevi ne dobiju datum plaćanja </a:t>
            </a:r>
          </a:p>
          <a:p>
            <a:pPr lvl="0"/>
            <a:r>
              <a:rPr lang="hr-HR" sz="3200" dirty="0">
                <a:solidFill>
                  <a:schemeClr val="tx1"/>
                </a:solidFill>
              </a:rPr>
              <a:t>Financijski obrazac OBVEZE povuče zahtjev kao neplaćene, a zapravo su plaćeni</a:t>
            </a:r>
          </a:p>
          <a:p>
            <a:endParaRPr lang="hr-HR" dirty="0"/>
          </a:p>
        </p:txBody>
      </p:sp>
      <p:sp>
        <p:nvSpPr>
          <p:cNvPr id="5" name="TekstniOkvir 4"/>
          <p:cNvSpPr txBox="1"/>
          <p:nvPr/>
        </p:nvSpPr>
        <p:spPr>
          <a:xfrm>
            <a:off x="1219099" y="157942"/>
            <a:ext cx="9908771" cy="1077218"/>
          </a:xfrm>
          <a:prstGeom prst="rect">
            <a:avLst/>
          </a:prstGeom>
          <a:noFill/>
        </p:spPr>
        <p:txBody>
          <a:bodyPr wrap="square" rtlCol="0">
            <a:spAutoFit/>
          </a:bodyPr>
          <a:lstStyle/>
          <a:p>
            <a:pPr algn="ctr"/>
            <a:r>
              <a:rPr lang="hr-HR" sz="3200" b="1" dirty="0" smtClean="0"/>
              <a:t>PREDUVJETI KOJE JE POTREBNO ISPUNITI ZA ISPRAVNO PRIKUPLJANJE PODATAKA</a:t>
            </a:r>
            <a:endParaRPr lang="hr-HR" sz="3200" b="1" dirty="0"/>
          </a:p>
        </p:txBody>
      </p:sp>
    </p:spTree>
    <p:extLst>
      <p:ext uri="{BB962C8B-B14F-4D97-AF65-F5344CB8AC3E}">
        <p14:creationId xmlns:p14="http://schemas.microsoft.com/office/powerpoint/2010/main" val="112820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684211" y="685800"/>
            <a:ext cx="9182995" cy="5440680"/>
          </a:xfrm>
        </p:spPr>
        <p:txBody>
          <a:bodyPr>
            <a:noAutofit/>
          </a:bodyPr>
          <a:lstStyle/>
          <a:p>
            <a:pPr marL="0" indent="0">
              <a:buNone/>
            </a:pPr>
            <a:r>
              <a:rPr lang="hr-HR" b="1" dirty="0" smtClean="0">
                <a:solidFill>
                  <a:schemeClr val="tx1"/>
                </a:solidFill>
              </a:rPr>
              <a:t>U izvještaju za period 01-09/2019 uočene pogreške na obrascu Obveze </a:t>
            </a:r>
          </a:p>
          <a:p>
            <a:pPr marL="0" indent="0">
              <a:buNone/>
            </a:pPr>
            <a:r>
              <a:rPr lang="hr-HR" sz="1600" dirty="0" smtClean="0">
                <a:solidFill>
                  <a:schemeClr val="tx1"/>
                </a:solidFill>
              </a:rPr>
              <a:t>AOP 045 – Prekoračenje 1 do 60 dana – za obveze za zaposlene</a:t>
            </a:r>
          </a:p>
          <a:p>
            <a:pPr marL="0" indent="0">
              <a:buNone/>
            </a:pPr>
            <a:r>
              <a:rPr lang="hr-HR" sz="1600" dirty="0" smtClean="0">
                <a:solidFill>
                  <a:schemeClr val="tx1"/>
                </a:solidFill>
              </a:rPr>
              <a:t>AOP 046 - </a:t>
            </a:r>
            <a:r>
              <a:rPr lang="hr-HR" sz="1600" dirty="0">
                <a:solidFill>
                  <a:schemeClr val="tx1"/>
                </a:solidFill>
              </a:rPr>
              <a:t>Prekoračenje </a:t>
            </a:r>
            <a:r>
              <a:rPr lang="hr-HR" sz="1600" dirty="0" smtClean="0">
                <a:solidFill>
                  <a:schemeClr val="tx1"/>
                </a:solidFill>
              </a:rPr>
              <a:t>61 </a:t>
            </a:r>
            <a:r>
              <a:rPr lang="hr-HR" sz="1600" dirty="0">
                <a:solidFill>
                  <a:schemeClr val="tx1"/>
                </a:solidFill>
              </a:rPr>
              <a:t>do </a:t>
            </a:r>
            <a:r>
              <a:rPr lang="hr-HR" sz="1600" dirty="0" smtClean="0">
                <a:solidFill>
                  <a:schemeClr val="tx1"/>
                </a:solidFill>
              </a:rPr>
              <a:t>180  </a:t>
            </a:r>
            <a:r>
              <a:rPr lang="hr-HR" sz="1600" dirty="0">
                <a:solidFill>
                  <a:schemeClr val="tx1"/>
                </a:solidFill>
              </a:rPr>
              <a:t>dana – za obveze za </a:t>
            </a:r>
            <a:r>
              <a:rPr lang="hr-HR" sz="1600" dirty="0" smtClean="0">
                <a:solidFill>
                  <a:schemeClr val="tx1"/>
                </a:solidFill>
              </a:rPr>
              <a:t>zaposlene</a:t>
            </a:r>
          </a:p>
          <a:p>
            <a:pPr marL="0" indent="0">
              <a:buNone/>
            </a:pPr>
            <a:r>
              <a:rPr lang="hr-HR" sz="1600" dirty="0" smtClean="0">
                <a:solidFill>
                  <a:schemeClr val="tx1"/>
                </a:solidFill>
              </a:rPr>
              <a:t>AOP 051 – Prekoračenje 61 do 180 dana – za obveze za materijalne rashode</a:t>
            </a:r>
          </a:p>
          <a:p>
            <a:pPr marL="0" indent="0">
              <a:buNone/>
            </a:pPr>
            <a:r>
              <a:rPr lang="hr-HR" sz="1600" dirty="0">
                <a:solidFill>
                  <a:schemeClr val="tx1"/>
                </a:solidFill>
              </a:rPr>
              <a:t>AOP </a:t>
            </a:r>
            <a:r>
              <a:rPr lang="hr-HR" sz="1600" dirty="0" smtClean="0">
                <a:solidFill>
                  <a:schemeClr val="tx1"/>
                </a:solidFill>
              </a:rPr>
              <a:t>052 </a:t>
            </a:r>
            <a:r>
              <a:rPr lang="hr-HR" sz="1600" dirty="0">
                <a:solidFill>
                  <a:schemeClr val="tx1"/>
                </a:solidFill>
              </a:rPr>
              <a:t>– Prekoračenje </a:t>
            </a:r>
            <a:r>
              <a:rPr lang="hr-HR" sz="1600" dirty="0" smtClean="0">
                <a:solidFill>
                  <a:schemeClr val="tx1"/>
                </a:solidFill>
              </a:rPr>
              <a:t>181 </a:t>
            </a:r>
            <a:r>
              <a:rPr lang="hr-HR" sz="1600" dirty="0">
                <a:solidFill>
                  <a:schemeClr val="tx1"/>
                </a:solidFill>
              </a:rPr>
              <a:t>do </a:t>
            </a:r>
            <a:r>
              <a:rPr lang="hr-HR" sz="1600" dirty="0" smtClean="0">
                <a:solidFill>
                  <a:schemeClr val="tx1"/>
                </a:solidFill>
              </a:rPr>
              <a:t>360 dana </a:t>
            </a:r>
            <a:r>
              <a:rPr lang="hr-HR" sz="1600" dirty="0">
                <a:solidFill>
                  <a:schemeClr val="tx1"/>
                </a:solidFill>
              </a:rPr>
              <a:t>– za obveze za materijalne rashode</a:t>
            </a:r>
          </a:p>
          <a:p>
            <a:pPr marL="0" indent="0">
              <a:buNone/>
            </a:pPr>
            <a:r>
              <a:rPr lang="hr-HR" sz="1600" dirty="0" smtClean="0">
                <a:solidFill>
                  <a:schemeClr val="tx1"/>
                </a:solidFill>
              </a:rPr>
              <a:t>AOP 065 – Prekoračenje 1 do 60 dana – za naknade građanima</a:t>
            </a:r>
          </a:p>
          <a:p>
            <a:pPr marL="0" indent="0">
              <a:buNone/>
            </a:pPr>
            <a:r>
              <a:rPr lang="hr-HR" sz="1600" dirty="0" smtClean="0">
                <a:solidFill>
                  <a:schemeClr val="tx1"/>
                </a:solidFill>
              </a:rPr>
              <a:t>AOP 066 – Prekoračenje 61 do 180 dana – za naknade građanima i</a:t>
            </a:r>
          </a:p>
          <a:p>
            <a:pPr marL="0" indent="0">
              <a:buNone/>
            </a:pPr>
            <a:r>
              <a:rPr lang="hr-HR" sz="1600" dirty="0">
                <a:solidFill>
                  <a:schemeClr val="tx1"/>
                </a:solidFill>
              </a:rPr>
              <a:t> </a:t>
            </a:r>
            <a:r>
              <a:rPr lang="hr-HR" sz="1600" dirty="0" smtClean="0">
                <a:solidFill>
                  <a:schemeClr val="tx1"/>
                </a:solidFill>
              </a:rPr>
              <a:t>                  kućanstvima</a:t>
            </a:r>
          </a:p>
          <a:p>
            <a:pPr marL="0" indent="0">
              <a:buNone/>
            </a:pPr>
            <a:r>
              <a:rPr lang="hr-HR" sz="1600" dirty="0" smtClean="0">
                <a:solidFill>
                  <a:schemeClr val="tx1"/>
                </a:solidFill>
              </a:rPr>
              <a:t>AOP 067 </a:t>
            </a:r>
            <a:r>
              <a:rPr lang="hr-HR" sz="1600" dirty="0">
                <a:solidFill>
                  <a:schemeClr val="tx1"/>
                </a:solidFill>
              </a:rPr>
              <a:t>– Prekoračenje </a:t>
            </a:r>
            <a:r>
              <a:rPr lang="hr-HR" sz="1600" dirty="0" smtClean="0">
                <a:solidFill>
                  <a:schemeClr val="tx1"/>
                </a:solidFill>
              </a:rPr>
              <a:t>181 </a:t>
            </a:r>
            <a:r>
              <a:rPr lang="hr-HR" sz="1600" dirty="0">
                <a:solidFill>
                  <a:schemeClr val="tx1"/>
                </a:solidFill>
              </a:rPr>
              <a:t>do </a:t>
            </a:r>
            <a:r>
              <a:rPr lang="hr-HR" sz="1600" dirty="0" smtClean="0">
                <a:solidFill>
                  <a:schemeClr val="tx1"/>
                </a:solidFill>
              </a:rPr>
              <a:t>360 </a:t>
            </a:r>
            <a:r>
              <a:rPr lang="hr-HR" sz="1600" dirty="0">
                <a:solidFill>
                  <a:schemeClr val="tx1"/>
                </a:solidFill>
              </a:rPr>
              <a:t>dana – za naknade građanima i</a:t>
            </a:r>
          </a:p>
          <a:p>
            <a:pPr marL="0" indent="0">
              <a:buNone/>
            </a:pPr>
            <a:r>
              <a:rPr lang="hr-HR" sz="1600" dirty="0">
                <a:solidFill>
                  <a:schemeClr val="tx1"/>
                </a:solidFill>
              </a:rPr>
              <a:t>                    kućanstvima    </a:t>
            </a:r>
          </a:p>
          <a:p>
            <a:pPr marL="0" indent="0">
              <a:buNone/>
            </a:pPr>
            <a:r>
              <a:rPr lang="hr-HR" sz="1600" dirty="0" smtClean="0"/>
              <a:t>                   </a:t>
            </a:r>
            <a:endParaRPr lang="hr-HR" sz="1600" dirty="0"/>
          </a:p>
        </p:txBody>
      </p:sp>
    </p:spTree>
    <p:extLst>
      <p:ext uri="{BB962C8B-B14F-4D97-AF65-F5344CB8AC3E}">
        <p14:creationId xmlns:p14="http://schemas.microsoft.com/office/powerpoint/2010/main" val="3613984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flipV="1">
            <a:off x="684212" y="7232073"/>
            <a:ext cx="8534400" cy="99752"/>
          </a:xfrm>
        </p:spPr>
        <p:txBody>
          <a:bodyPr>
            <a:normAutofit fontScale="90000"/>
          </a:bodyPr>
          <a:lstStyle/>
          <a:p>
            <a:endParaRPr lang="hr-HR"/>
          </a:p>
        </p:txBody>
      </p:sp>
      <p:sp>
        <p:nvSpPr>
          <p:cNvPr id="3" name="Rezervirano mjesto sadržaja 2"/>
          <p:cNvSpPr>
            <a:spLocks noGrp="1"/>
          </p:cNvSpPr>
          <p:nvPr>
            <p:ph idx="1"/>
          </p:nvPr>
        </p:nvSpPr>
        <p:spPr/>
        <p:txBody>
          <a:bodyPr/>
          <a:lstStyle/>
          <a:p>
            <a:r>
              <a:rPr lang="hr-HR" b="1" dirty="0" smtClean="0">
                <a:solidFill>
                  <a:schemeClr val="tx1"/>
                </a:solidFill>
              </a:rPr>
              <a:t>Dospjele i nedospjele obveze:</a:t>
            </a:r>
          </a:p>
          <a:p>
            <a:r>
              <a:rPr lang="hr-HR" dirty="0" smtClean="0">
                <a:solidFill>
                  <a:schemeClr val="tx1"/>
                </a:solidFill>
              </a:rPr>
              <a:t>Obveze za plaću prethodnog mjeseca nisu dospjele obveze!</a:t>
            </a:r>
          </a:p>
          <a:p>
            <a:r>
              <a:rPr lang="hr-HR" dirty="0" smtClean="0">
                <a:solidFill>
                  <a:schemeClr val="tx1"/>
                </a:solidFill>
              </a:rPr>
              <a:t>Obveze za povrat u proračun koje kao </a:t>
            </a:r>
            <a:r>
              <a:rPr lang="hr-HR" dirty="0" err="1" smtClean="0">
                <a:solidFill>
                  <a:schemeClr val="tx1"/>
                </a:solidFill>
              </a:rPr>
              <a:t>protustavku</a:t>
            </a:r>
            <a:r>
              <a:rPr lang="hr-HR" dirty="0" smtClean="0">
                <a:solidFill>
                  <a:schemeClr val="tx1"/>
                </a:solidFill>
              </a:rPr>
              <a:t> imaju potraživanja, nisu dospjele obveze!</a:t>
            </a:r>
          </a:p>
          <a:p>
            <a:r>
              <a:rPr lang="hr-HR" dirty="0">
                <a:solidFill>
                  <a:schemeClr val="tx1"/>
                </a:solidFill>
              </a:rPr>
              <a:t> </a:t>
            </a:r>
            <a:r>
              <a:rPr lang="hr-HR" dirty="0" smtClean="0">
                <a:solidFill>
                  <a:schemeClr val="tx1"/>
                </a:solidFill>
              </a:rPr>
              <a:t>Primjer: obveza za povrat u proračun naknade za bolovanje za koju je sredstva osigurao nadležni proračun, a refundirat će HZZO – dospijeće kad HZZO uplati sredstva.</a:t>
            </a:r>
            <a:endParaRPr lang="hr-HR" dirty="0">
              <a:solidFill>
                <a:schemeClr val="tx1"/>
              </a:solidFill>
            </a:endParaRPr>
          </a:p>
        </p:txBody>
      </p:sp>
    </p:spTree>
    <p:extLst>
      <p:ext uri="{BB962C8B-B14F-4D97-AF65-F5344CB8AC3E}">
        <p14:creationId xmlns:p14="http://schemas.microsoft.com/office/powerpoint/2010/main" val="408768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normAutofit/>
          </a:bodyPr>
          <a:lstStyle/>
          <a:p>
            <a:r>
              <a:rPr lang="hr-HR" u="sng" dirty="0" smtClean="0">
                <a:solidFill>
                  <a:schemeClr val="tx1"/>
                </a:solidFill>
              </a:rPr>
              <a:t>Međuproračunske obveze</a:t>
            </a:r>
          </a:p>
          <a:p>
            <a:r>
              <a:rPr lang="hr-HR" dirty="0" smtClean="0">
                <a:solidFill>
                  <a:schemeClr val="tx1"/>
                </a:solidFill>
              </a:rPr>
              <a:t>međusobne </a:t>
            </a:r>
            <a:r>
              <a:rPr lang="hr-HR" dirty="0">
                <a:solidFill>
                  <a:schemeClr val="tx1"/>
                </a:solidFill>
              </a:rPr>
              <a:t>obveze proračunskih korisnika – popuniti ručno iz                    </a:t>
            </a:r>
            <a:r>
              <a:rPr lang="hr-HR" dirty="0" smtClean="0">
                <a:solidFill>
                  <a:schemeClr val="tx1"/>
                </a:solidFill>
              </a:rPr>
              <a:t>financijske </a:t>
            </a:r>
            <a:r>
              <a:rPr lang="hr-HR" dirty="0">
                <a:solidFill>
                  <a:schemeClr val="tx1"/>
                </a:solidFill>
              </a:rPr>
              <a:t>kartice</a:t>
            </a:r>
          </a:p>
          <a:p>
            <a:r>
              <a:rPr lang="hr-HR" dirty="0" smtClean="0">
                <a:solidFill>
                  <a:schemeClr val="tx1"/>
                </a:solidFill>
              </a:rPr>
              <a:t>sve obveze stvorene između proračunskih korisnika objavljenih u Registru proračunskih korisnika</a:t>
            </a:r>
          </a:p>
          <a:p>
            <a:r>
              <a:rPr lang="hr-HR" dirty="0" smtClean="0">
                <a:solidFill>
                  <a:schemeClr val="tx1"/>
                </a:solidFill>
              </a:rPr>
              <a:t>refundacije zajedničkih troškova</a:t>
            </a:r>
          </a:p>
          <a:p>
            <a:r>
              <a:rPr lang="hr-HR" dirty="0" smtClean="0">
                <a:solidFill>
                  <a:schemeClr val="tx1"/>
                </a:solidFill>
              </a:rPr>
              <a:t>obveze za povrat sredstava na ime bolovanja iznad 42 dana </a:t>
            </a:r>
          </a:p>
          <a:p>
            <a:r>
              <a:rPr lang="hr-HR" dirty="0" smtClean="0">
                <a:solidFill>
                  <a:schemeClr val="tx1"/>
                </a:solidFill>
              </a:rPr>
              <a:t>obveza prema državnom proračunu temeljem Zakona o prodaji stanova na kojima postoji stanarsko pravo</a:t>
            </a:r>
          </a:p>
          <a:p>
            <a:endParaRPr lang="hr-HR" dirty="0"/>
          </a:p>
        </p:txBody>
      </p:sp>
    </p:spTree>
    <p:extLst>
      <p:ext uri="{BB962C8B-B14F-4D97-AF65-F5344CB8AC3E}">
        <p14:creationId xmlns:p14="http://schemas.microsoft.com/office/powerpoint/2010/main" val="3842527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91783" y="345872"/>
            <a:ext cx="10213774" cy="2763088"/>
          </a:xfrm>
        </p:spPr>
        <p:txBody>
          <a:bodyPr>
            <a:noAutofit/>
          </a:bodyPr>
          <a:lstStyle/>
          <a:p>
            <a:pPr lvl="0"/>
            <a:r>
              <a:rPr lang="hr-HR" sz="2800" dirty="0" smtClean="0">
                <a:solidFill>
                  <a:schemeClr val="bg1"/>
                </a:solidFill>
              </a:rPr>
              <a:t>Potrebno je </a:t>
            </a:r>
            <a:r>
              <a:rPr lang="hr-HR" sz="2800" dirty="0">
                <a:solidFill>
                  <a:schemeClr val="bg1"/>
                </a:solidFill>
              </a:rPr>
              <a:t>obrazac P-VRIO također poslati u Ministarstvo pritiskom na dugme Prihvaćeno u FINI</a:t>
            </a:r>
          </a:p>
          <a:p>
            <a:pPr lvl="0"/>
            <a:r>
              <a:rPr lang="hr-HR" sz="2800" dirty="0" smtClean="0">
                <a:solidFill>
                  <a:schemeClr val="bg1"/>
                </a:solidFill>
              </a:rPr>
              <a:t>Dugme </a:t>
            </a:r>
            <a:r>
              <a:rPr lang="hr-HR" sz="2800" dirty="0">
                <a:solidFill>
                  <a:schemeClr val="bg1"/>
                </a:solidFill>
              </a:rPr>
              <a:t>Prihvaćeno u FINI stisnuti tek kad FINA prihvati obrasce</a:t>
            </a:r>
          </a:p>
          <a:p>
            <a:pPr marL="0" indent="0">
              <a:buNone/>
            </a:pPr>
            <a:endParaRPr lang="hr-HR" sz="3200" dirty="0" smtClean="0"/>
          </a:p>
        </p:txBody>
      </p:sp>
      <p:pic>
        <p:nvPicPr>
          <p:cNvPr id="4" name="Slika 3"/>
          <p:cNvPicPr>
            <a:picLocks noChangeAspect="1"/>
          </p:cNvPicPr>
          <p:nvPr/>
        </p:nvPicPr>
        <p:blipFill rotWithShape="1">
          <a:blip r:embed="rId2"/>
          <a:srcRect l="27917" t="28765" r="27871" b="25391"/>
          <a:stretch/>
        </p:blipFill>
        <p:spPr>
          <a:xfrm>
            <a:off x="2912534" y="2611511"/>
            <a:ext cx="7004550" cy="4085376"/>
          </a:xfrm>
          <a:prstGeom prst="rect">
            <a:avLst/>
          </a:prstGeom>
        </p:spPr>
      </p:pic>
    </p:spTree>
    <p:extLst>
      <p:ext uri="{BB962C8B-B14F-4D97-AF65-F5344CB8AC3E}">
        <p14:creationId xmlns:p14="http://schemas.microsoft.com/office/powerpoint/2010/main" val="3337829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flipV="1">
            <a:off x="684212" y="7099068"/>
            <a:ext cx="8534400" cy="997527"/>
          </a:xfrm>
        </p:spPr>
        <p:txBody>
          <a:bodyPr>
            <a:normAutofit/>
          </a:bodyPr>
          <a:lstStyle/>
          <a:p>
            <a:endParaRPr lang="hr-HR" dirty="0"/>
          </a:p>
        </p:txBody>
      </p:sp>
      <p:sp>
        <p:nvSpPr>
          <p:cNvPr id="3" name="Rezervirano mjesto sadržaja 2"/>
          <p:cNvSpPr>
            <a:spLocks noGrp="1"/>
          </p:cNvSpPr>
          <p:nvPr>
            <p:ph idx="1"/>
          </p:nvPr>
        </p:nvSpPr>
        <p:spPr>
          <a:xfrm>
            <a:off x="684211" y="685800"/>
            <a:ext cx="10271963" cy="4517967"/>
          </a:xfrm>
        </p:spPr>
        <p:txBody>
          <a:bodyPr>
            <a:normAutofit/>
          </a:bodyPr>
          <a:lstStyle/>
          <a:p>
            <a:r>
              <a:rPr lang="hr-HR" sz="2400" dirty="0" smtClean="0">
                <a:solidFill>
                  <a:schemeClr val="tx1"/>
                </a:solidFill>
              </a:rPr>
              <a:t>Predaja financijskih izvještaja:</a:t>
            </a:r>
          </a:p>
          <a:p>
            <a:r>
              <a:rPr lang="hr-HR" sz="2400" dirty="0" smtClean="0">
                <a:solidFill>
                  <a:schemeClr val="tx1"/>
                </a:solidFill>
              </a:rPr>
              <a:t>Financijske izvještaje (Obrazac </a:t>
            </a:r>
            <a:r>
              <a:rPr lang="hr-HR" sz="2400" dirty="0" err="1" smtClean="0">
                <a:solidFill>
                  <a:schemeClr val="tx1"/>
                </a:solidFill>
              </a:rPr>
              <a:t>Bil</a:t>
            </a:r>
            <a:r>
              <a:rPr lang="hr-HR" sz="2400" dirty="0" smtClean="0">
                <a:solidFill>
                  <a:schemeClr val="tx1"/>
                </a:solidFill>
              </a:rPr>
              <a:t>, PR-RAS, RAS – funkcijski, OBVEZE i P-VRIO) slati putem modula automatsko popunjavanje izvještaja – Periodična financijska izvješća</a:t>
            </a:r>
          </a:p>
          <a:p>
            <a:r>
              <a:rPr lang="hr-HR" sz="2400" dirty="0" smtClean="0">
                <a:solidFill>
                  <a:schemeClr val="tx1"/>
                </a:solidFill>
              </a:rPr>
              <a:t>Bilješke slati na adresu elektroničke pošte </a:t>
            </a:r>
            <a:r>
              <a:rPr lang="hr-HR" sz="2400" b="1" dirty="0" smtClean="0">
                <a:solidFill>
                  <a:schemeClr val="tx1"/>
                </a:solidFill>
              </a:rPr>
              <a:t>biljeske@mdomsp.hr</a:t>
            </a:r>
            <a:endParaRPr lang="hr-HR" sz="2400" b="1" dirty="0">
              <a:solidFill>
                <a:schemeClr val="tx1"/>
              </a:solidFill>
            </a:endParaRPr>
          </a:p>
        </p:txBody>
      </p:sp>
    </p:spTree>
    <p:extLst>
      <p:ext uri="{BB962C8B-B14F-4D97-AF65-F5344CB8AC3E}">
        <p14:creationId xmlns:p14="http://schemas.microsoft.com/office/powerpoint/2010/main" val="3950544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sječak">
  <a:themeElements>
    <a:clrScheme name="Isječa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Isječa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sječa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1219</TotalTime>
  <Words>565</Words>
  <Application>Microsoft Office PowerPoint</Application>
  <PresentationFormat>Široki zaslon</PresentationFormat>
  <Paragraphs>47</Paragraphs>
  <Slides>13</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13</vt:i4>
      </vt:variant>
    </vt:vector>
  </HeadingPairs>
  <TitlesOfParts>
    <vt:vector size="19" baseType="lpstr">
      <vt:lpstr>Calibri</vt:lpstr>
      <vt:lpstr>Century Gothic</vt:lpstr>
      <vt:lpstr>Verdana</vt:lpstr>
      <vt:lpstr>Wingdings</vt:lpstr>
      <vt:lpstr>Wingdings 3</vt:lpstr>
      <vt:lpstr>Isječak</vt:lpstr>
      <vt:lpstr>    POPUNJAVANJE  FINANCIJSKIH IZVJEŠTAJA I SPECIFIČNOSTI KOD KNJIŽENJA POSLOVNIH PROMJENA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bi dobili pravovaljane podatke prilikom ispisa bilance ili zaključnog lista na trećoj, četvrtoj ili petoj razini potrebno je obratiti pozornost na računski plan. Samo sedma razina konta smije biti raspoloživa za knjiženje</dc:title>
  <dc:creator>Maja Videk</dc:creator>
  <cp:lastModifiedBy>Jasminka Alpeza</cp:lastModifiedBy>
  <cp:revision>95</cp:revision>
  <cp:lastPrinted>2019-11-13T07:15:49Z</cp:lastPrinted>
  <dcterms:created xsi:type="dcterms:W3CDTF">2018-11-09T12:21:54Z</dcterms:created>
  <dcterms:modified xsi:type="dcterms:W3CDTF">2019-11-13T07:16:30Z</dcterms:modified>
</cp:coreProperties>
</file>