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82" r:id="rId4"/>
    <p:sldId id="293" r:id="rId5"/>
    <p:sldId id="283" r:id="rId6"/>
    <p:sldId id="294" r:id="rId7"/>
    <p:sldId id="295" r:id="rId8"/>
    <p:sldId id="285" r:id="rId9"/>
    <p:sldId id="286" r:id="rId10"/>
    <p:sldId id="287" r:id="rId11"/>
    <p:sldId id="288" r:id="rId12"/>
    <p:sldId id="289" r:id="rId13"/>
    <p:sldId id="262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69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708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596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15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8896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150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14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85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80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327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052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593C7-D1E5-4BA2-B35A-65D9A69FA105}" type="datetimeFigureOut">
              <a:rPr lang="hr-HR" smtClean="0"/>
              <a:t>13.11.2019.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7B5D8-3D17-494E-BAE8-906B7FB33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997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_1_0DABB3900DABAE3400493625C12584AC" TargetMode="External"/><Relationship Id="rId7" Type="http://schemas.openxmlformats.org/officeDocument/2006/relationships/image" Target="cid:_1_0DABBAB80DABAE3400493625C12584AC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cid:_1_0DABB7580DABAE3400493625C12584AC" TargetMode="Externa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6580" y="2291509"/>
            <a:ext cx="9144000" cy="1432194"/>
          </a:xfrm>
        </p:spPr>
        <p:txBody>
          <a:bodyPr>
            <a:normAutofit/>
          </a:bodyPr>
          <a:lstStyle/>
          <a:p>
            <a:r>
              <a:rPr lang="hr-HR" sz="4800" b="1" dirty="0" err="1" smtClean="0">
                <a:cs typeface="Times New Roman" panose="02020603050405020304" pitchFamily="18" charset="0"/>
              </a:rPr>
              <a:t>eRčun</a:t>
            </a:r>
            <a:r>
              <a:rPr lang="hr-HR" sz="4800" b="1" dirty="0" smtClean="0">
                <a:cs typeface="Times New Roman" panose="02020603050405020304" pitchFamily="18" charset="0"/>
              </a:rPr>
              <a:t> </a:t>
            </a:r>
            <a:r>
              <a:rPr lang="hr-HR" sz="4800" b="1" dirty="0" err="1" smtClean="0">
                <a:cs typeface="Times New Roman" panose="02020603050405020304" pitchFamily="18" charset="0"/>
              </a:rPr>
              <a:t>ProFi</a:t>
            </a:r>
            <a:r>
              <a:rPr lang="hr-HR" sz="4800" b="1" dirty="0" smtClean="0">
                <a:cs typeface="Times New Roman" panose="02020603050405020304" pitchFamily="18" charset="0"/>
              </a:rPr>
              <a:t> integracija</a:t>
            </a:r>
            <a:endParaRPr lang="hr-HR" sz="4800" b="1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6580" y="4452583"/>
            <a:ext cx="9166746" cy="1641143"/>
          </a:xfrm>
        </p:spPr>
        <p:txBody>
          <a:bodyPr/>
          <a:lstStyle/>
          <a:p>
            <a:r>
              <a:rPr lang="hr-HR" dirty="0" smtClean="0"/>
              <a:t>					Branko Kalaica</a:t>
            </a:r>
          </a:p>
          <a:p>
            <a:r>
              <a:rPr lang="hr-HR" dirty="0" smtClean="0"/>
              <a:t>					</a:t>
            </a:r>
            <a:r>
              <a:rPr lang="hr-HR" dirty="0" err="1" smtClean="0"/>
              <a:t>Enel</a:t>
            </a:r>
            <a:r>
              <a:rPr lang="hr-HR" dirty="0" smtClean="0"/>
              <a:t> </a:t>
            </a:r>
            <a:r>
              <a:rPr lang="hr-HR" dirty="0"/>
              <a:t>Split d.o.o.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69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38" y="333375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>
                <a:solidFill>
                  <a:srgbClr val="007A8D"/>
                </a:solidFill>
              </a:rPr>
              <a:t>eRačun</a:t>
            </a:r>
            <a:r>
              <a:rPr lang="hr-HR" dirty="0">
                <a:solidFill>
                  <a:srgbClr val="007A8D"/>
                </a:solidFill>
              </a:rPr>
              <a:t> </a:t>
            </a:r>
            <a:r>
              <a:rPr lang="hr-HR" dirty="0" err="1">
                <a:solidFill>
                  <a:srgbClr val="007A8D"/>
                </a:solidFill>
              </a:rPr>
              <a:t>ProFi</a:t>
            </a:r>
            <a:r>
              <a:rPr lang="hr-HR" dirty="0">
                <a:solidFill>
                  <a:srgbClr val="007A8D"/>
                </a:solidFill>
              </a:rPr>
              <a:t> integracija</a:t>
            </a:r>
            <a:endParaRPr lang="hr-HR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244B6-CB0D-48DA-A492-73AB2F3CBD19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6" name="Slika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/>
          <a:stretch>
            <a:fillRect/>
          </a:stretch>
        </p:blipFill>
        <p:spPr bwMode="auto">
          <a:xfrm>
            <a:off x="963230" y="976313"/>
            <a:ext cx="8731613" cy="476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89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38" y="333375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>
                <a:solidFill>
                  <a:srgbClr val="007A8D"/>
                </a:solidFill>
              </a:rPr>
              <a:t>eRačun</a:t>
            </a:r>
            <a:r>
              <a:rPr lang="hr-HR" dirty="0">
                <a:solidFill>
                  <a:srgbClr val="007A8D"/>
                </a:solidFill>
              </a:rPr>
              <a:t> </a:t>
            </a:r>
            <a:r>
              <a:rPr lang="hr-HR" dirty="0" err="1">
                <a:solidFill>
                  <a:srgbClr val="007A8D"/>
                </a:solidFill>
              </a:rPr>
              <a:t>ProFi</a:t>
            </a:r>
            <a:r>
              <a:rPr lang="hr-HR" dirty="0">
                <a:solidFill>
                  <a:srgbClr val="007A8D"/>
                </a:solidFill>
              </a:rPr>
              <a:t> integracija</a:t>
            </a:r>
            <a:endParaRPr lang="hr-HR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244B6-CB0D-48DA-A492-73AB2F3CBD19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3074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/>
          <a:stretch>
            <a:fillRect/>
          </a:stretch>
        </p:blipFill>
        <p:spPr bwMode="auto">
          <a:xfrm>
            <a:off x="952213" y="976313"/>
            <a:ext cx="9281963" cy="501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38" y="333375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>
                <a:solidFill>
                  <a:srgbClr val="007A8D"/>
                </a:solidFill>
              </a:rPr>
              <a:t>eRačun</a:t>
            </a:r>
            <a:r>
              <a:rPr lang="hr-HR" dirty="0">
                <a:solidFill>
                  <a:srgbClr val="007A8D"/>
                </a:solidFill>
              </a:rPr>
              <a:t> </a:t>
            </a:r>
            <a:r>
              <a:rPr lang="hr-HR" dirty="0" err="1">
                <a:solidFill>
                  <a:srgbClr val="007A8D"/>
                </a:solidFill>
              </a:rPr>
              <a:t>ProFi</a:t>
            </a:r>
            <a:r>
              <a:rPr lang="hr-HR" dirty="0">
                <a:solidFill>
                  <a:srgbClr val="007A8D"/>
                </a:solidFill>
              </a:rPr>
              <a:t> integracija</a:t>
            </a:r>
            <a:endParaRPr lang="hr-HR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244B6-CB0D-48DA-A492-73AB2F3CBD19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4098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19" y="976313"/>
            <a:ext cx="9326524" cy="524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9143" y="2303107"/>
            <a:ext cx="10515600" cy="1325563"/>
          </a:xfrm>
        </p:spPr>
        <p:txBody>
          <a:bodyPr/>
          <a:lstStyle/>
          <a:p>
            <a:pPr algn="ctr"/>
            <a:r>
              <a:rPr lang="hr-HR" b="1" dirty="0" smtClean="0"/>
              <a:t>Pitanja i odgovori!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6525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38312" y="285750"/>
            <a:ext cx="9553977" cy="642938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rgbClr val="007A8D"/>
                </a:solidFill>
              </a:rPr>
              <a:t>eRačun</a:t>
            </a:r>
            <a:r>
              <a:rPr lang="hr-HR" dirty="0" smtClean="0">
                <a:solidFill>
                  <a:srgbClr val="007A8D"/>
                </a:solidFill>
              </a:rPr>
              <a:t> </a:t>
            </a:r>
            <a:r>
              <a:rPr lang="hr-HR" dirty="0" err="1" smtClean="0">
                <a:solidFill>
                  <a:srgbClr val="007A8D"/>
                </a:solidFill>
              </a:rPr>
              <a:t>ProFi</a:t>
            </a:r>
            <a:r>
              <a:rPr lang="hr-HR" dirty="0" smtClean="0">
                <a:solidFill>
                  <a:srgbClr val="007A8D"/>
                </a:solidFill>
              </a:rPr>
              <a:t> integracija</a:t>
            </a:r>
            <a:endParaRPr lang="hr-HR" altLang="sr-Latn-RS" dirty="0" smtClean="0">
              <a:solidFill>
                <a:srgbClr val="007A8D"/>
              </a:solidFill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668AF-0DA6-4914-B290-13E13A453C53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5591176" y="2328864"/>
            <a:ext cx="792163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9048750" y="2328864"/>
            <a:ext cx="287338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Nova </a:t>
            </a:r>
            <a:r>
              <a:rPr lang="hr-HR" dirty="0" smtClean="0"/>
              <a:t>baza B2B za spremanje </a:t>
            </a:r>
            <a:r>
              <a:rPr lang="hr-HR" dirty="0" err="1" smtClean="0"/>
              <a:t>eRačuna</a:t>
            </a: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Folder </a:t>
            </a:r>
            <a:r>
              <a:rPr lang="hr-HR" dirty="0" smtClean="0"/>
              <a:t>struktura za Ministarstvo i ustanove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Aplikacijski certifikat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Novi </a:t>
            </a:r>
            <a:r>
              <a:rPr lang="hr-HR" dirty="0" smtClean="0"/>
              <a:t>aplikacijski modul </a:t>
            </a:r>
            <a:r>
              <a:rPr lang="hr-HR" dirty="0" err="1" smtClean="0"/>
              <a:t>eRačun</a:t>
            </a:r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5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38312" y="285750"/>
            <a:ext cx="9553977" cy="642938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rgbClr val="007A8D"/>
                </a:solidFill>
              </a:rPr>
              <a:t>eRačun</a:t>
            </a:r>
            <a:r>
              <a:rPr lang="hr-HR" dirty="0" smtClean="0">
                <a:solidFill>
                  <a:srgbClr val="007A8D"/>
                </a:solidFill>
              </a:rPr>
              <a:t> </a:t>
            </a:r>
            <a:r>
              <a:rPr lang="hr-HR" dirty="0" err="1" smtClean="0">
                <a:solidFill>
                  <a:srgbClr val="007A8D"/>
                </a:solidFill>
              </a:rPr>
              <a:t>ProFi</a:t>
            </a:r>
            <a:r>
              <a:rPr lang="hr-HR" dirty="0" smtClean="0">
                <a:solidFill>
                  <a:srgbClr val="007A8D"/>
                </a:solidFill>
              </a:rPr>
              <a:t> integracija</a:t>
            </a:r>
            <a:endParaRPr lang="hr-HR" altLang="sr-Latn-RS" dirty="0" smtClean="0">
              <a:solidFill>
                <a:srgbClr val="007A8D"/>
              </a:solidFill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668AF-0DA6-4914-B290-13E13A453C53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5591176" y="2328864"/>
            <a:ext cx="792163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9048750" y="2328864"/>
            <a:ext cx="287338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00" y="1021393"/>
            <a:ext cx="8320088" cy="46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38312" y="285750"/>
            <a:ext cx="9553977" cy="642938"/>
          </a:xfrm>
        </p:spPr>
        <p:txBody>
          <a:bodyPr>
            <a:normAutofit fontScale="90000"/>
          </a:bodyPr>
          <a:lstStyle/>
          <a:p>
            <a:r>
              <a:rPr lang="hr-HR" dirty="0" err="1" smtClean="0">
                <a:solidFill>
                  <a:srgbClr val="007A8D"/>
                </a:solidFill>
              </a:rPr>
              <a:t>eRačun</a:t>
            </a:r>
            <a:r>
              <a:rPr lang="hr-HR" dirty="0" smtClean="0">
                <a:solidFill>
                  <a:srgbClr val="007A8D"/>
                </a:solidFill>
              </a:rPr>
              <a:t> </a:t>
            </a:r>
            <a:r>
              <a:rPr lang="hr-HR" dirty="0" err="1" smtClean="0">
                <a:solidFill>
                  <a:srgbClr val="007A8D"/>
                </a:solidFill>
              </a:rPr>
              <a:t>ProFi</a:t>
            </a:r>
            <a:r>
              <a:rPr lang="hr-HR" dirty="0" smtClean="0">
                <a:solidFill>
                  <a:srgbClr val="007A8D"/>
                </a:solidFill>
              </a:rPr>
              <a:t> integracija</a:t>
            </a:r>
            <a:endParaRPr lang="hr-HR" altLang="sr-Latn-RS" dirty="0" smtClean="0">
              <a:solidFill>
                <a:srgbClr val="007A8D"/>
              </a:solidFill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668AF-0DA6-4914-B290-13E13A453C53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5591176" y="2328864"/>
            <a:ext cx="792163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9048750" y="2328864"/>
            <a:ext cx="287338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71" t="13871" r="14418" b="15399"/>
          <a:stretch/>
        </p:blipFill>
        <p:spPr>
          <a:xfrm>
            <a:off x="1611629" y="937261"/>
            <a:ext cx="7155181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38312" y="285750"/>
            <a:ext cx="10071769" cy="642938"/>
          </a:xfrm>
        </p:spPr>
        <p:txBody>
          <a:bodyPr>
            <a:normAutofit fontScale="90000"/>
          </a:bodyPr>
          <a:lstStyle/>
          <a:p>
            <a:r>
              <a:rPr lang="hr-HR" dirty="0" err="1">
                <a:solidFill>
                  <a:srgbClr val="007A8D"/>
                </a:solidFill>
              </a:rPr>
              <a:t>eRačun</a:t>
            </a:r>
            <a:r>
              <a:rPr lang="hr-HR" dirty="0">
                <a:solidFill>
                  <a:srgbClr val="007A8D"/>
                </a:solidFill>
              </a:rPr>
              <a:t> </a:t>
            </a:r>
            <a:r>
              <a:rPr lang="hr-HR" dirty="0" err="1">
                <a:solidFill>
                  <a:srgbClr val="007A8D"/>
                </a:solidFill>
              </a:rPr>
              <a:t>ProFi</a:t>
            </a:r>
            <a:r>
              <a:rPr lang="hr-HR" dirty="0">
                <a:solidFill>
                  <a:srgbClr val="007A8D"/>
                </a:solidFill>
              </a:rPr>
              <a:t> integracija</a:t>
            </a:r>
            <a:endParaRPr lang="hr-HR" altLang="sr-Latn-RS" dirty="0" smtClean="0">
              <a:solidFill>
                <a:srgbClr val="007A8D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8BAC75-C014-46E1-9976-B770BA81A576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5591176" y="2328864"/>
            <a:ext cx="792163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9048750" y="2328864"/>
            <a:ext cx="287338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 smtClean="0"/>
              <a:t> Fina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b="1" dirty="0" smtClean="0"/>
              <a:t> </a:t>
            </a:r>
            <a:r>
              <a:rPr lang="hr-HR" b="1" dirty="0" err="1" smtClean="0"/>
              <a:t>PristupnicaZaServis_eRacunZaDrzavuPovezivanje</a:t>
            </a:r>
            <a:endParaRPr lang="hr-HR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b="1" dirty="0" smtClean="0"/>
              <a:t> Zahtjev </a:t>
            </a:r>
            <a:r>
              <a:rPr lang="hr-HR" b="1" dirty="0"/>
              <a:t>za aplikacijski certifikat  - Standardna razina sigurnosti: </a:t>
            </a:r>
            <a:r>
              <a:rPr lang="hr-HR" dirty="0"/>
              <a:t>Preuzimanje certifikata u obliku p12 datoteke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b="1" dirty="0"/>
              <a:t>Pristupnica:</a:t>
            </a:r>
            <a:endParaRPr lang="hr-HR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Organizacijska jedinica: 970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Prava : označiti sva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 err="1"/>
              <a:t>Enel</a:t>
            </a:r>
            <a:r>
              <a:rPr lang="hr-HR" dirty="0"/>
              <a:t> Split d.o.o.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Matični broj: 3749436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OIB: 34987217891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Adresa: Split, Trg Hrvatske bratske zajednice 8, 21000, HR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8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38312" y="285750"/>
            <a:ext cx="10071769" cy="642938"/>
          </a:xfrm>
        </p:spPr>
        <p:txBody>
          <a:bodyPr>
            <a:normAutofit fontScale="90000"/>
          </a:bodyPr>
          <a:lstStyle/>
          <a:p>
            <a:r>
              <a:rPr lang="hr-HR" dirty="0" err="1">
                <a:solidFill>
                  <a:srgbClr val="007A8D"/>
                </a:solidFill>
              </a:rPr>
              <a:t>eRačun</a:t>
            </a:r>
            <a:r>
              <a:rPr lang="hr-HR" dirty="0">
                <a:solidFill>
                  <a:srgbClr val="007A8D"/>
                </a:solidFill>
              </a:rPr>
              <a:t> </a:t>
            </a:r>
            <a:r>
              <a:rPr lang="hr-HR" dirty="0" err="1">
                <a:solidFill>
                  <a:srgbClr val="007A8D"/>
                </a:solidFill>
              </a:rPr>
              <a:t>ProFi</a:t>
            </a:r>
            <a:r>
              <a:rPr lang="hr-HR" dirty="0">
                <a:solidFill>
                  <a:srgbClr val="007A8D"/>
                </a:solidFill>
              </a:rPr>
              <a:t> integracija</a:t>
            </a:r>
            <a:endParaRPr lang="hr-HR" altLang="sr-Latn-RS" dirty="0" smtClean="0">
              <a:solidFill>
                <a:srgbClr val="007A8D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8BAC75-C014-46E1-9976-B770BA81A576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5591176" y="2328864"/>
            <a:ext cx="792163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9048750" y="2328864"/>
            <a:ext cx="287338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FINA preporuča  </a:t>
            </a:r>
            <a:r>
              <a:rPr lang="hr-HR" dirty="0"/>
              <a:t>Internet Explorer, kako bi mogli odabrati 'Save as' </a:t>
            </a:r>
            <a:br>
              <a:rPr lang="hr-HR" dirty="0"/>
            </a:br>
            <a:r>
              <a:rPr lang="hr-HR" dirty="0"/>
              <a:t>Prijava na sustava i preuzimanje aplikacijskih certifikate se vrši na način kako je prikazano na slikama: </a:t>
            </a:r>
            <a:endParaRPr lang="en-US" dirty="0"/>
          </a:p>
        </p:txBody>
      </p:sp>
      <p:pic>
        <p:nvPicPr>
          <p:cNvPr id="5123" name="Picture 3" descr="cid:_1_0DABB3900DABAE3400493625C12584AC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93007"/>
            <a:ext cx="3466147" cy="238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id:_1_0DABB7580DABAE3400493625C12584AC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260" y="3776973"/>
            <a:ext cx="3568766" cy="241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 descr="cid:_1_0DABBAB80DABAE3400493625C12584AC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60461"/>
            <a:ext cx="3571142" cy="25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276999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/>
            </a:r>
            <a:br>
              <a:rPr kumimoji="0" lang="hr-HR" alt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2895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8801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38312" y="285750"/>
            <a:ext cx="10071769" cy="642938"/>
          </a:xfrm>
        </p:spPr>
        <p:txBody>
          <a:bodyPr>
            <a:normAutofit fontScale="90000"/>
          </a:bodyPr>
          <a:lstStyle/>
          <a:p>
            <a:r>
              <a:rPr lang="hr-HR" dirty="0" err="1">
                <a:solidFill>
                  <a:srgbClr val="007A8D"/>
                </a:solidFill>
              </a:rPr>
              <a:t>eRačun</a:t>
            </a:r>
            <a:r>
              <a:rPr lang="hr-HR" dirty="0">
                <a:solidFill>
                  <a:srgbClr val="007A8D"/>
                </a:solidFill>
              </a:rPr>
              <a:t> </a:t>
            </a:r>
            <a:r>
              <a:rPr lang="hr-HR" dirty="0" err="1">
                <a:solidFill>
                  <a:srgbClr val="007A8D"/>
                </a:solidFill>
              </a:rPr>
              <a:t>ProFi</a:t>
            </a:r>
            <a:r>
              <a:rPr lang="hr-HR" dirty="0">
                <a:solidFill>
                  <a:srgbClr val="007A8D"/>
                </a:solidFill>
              </a:rPr>
              <a:t> integracija</a:t>
            </a:r>
            <a:endParaRPr lang="hr-HR" altLang="sr-Latn-RS" dirty="0" smtClean="0">
              <a:solidFill>
                <a:srgbClr val="007A8D"/>
              </a:solidFill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8BAC75-C014-46E1-9976-B770BA81A576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sp>
        <p:nvSpPr>
          <p:cNvPr id="3" name="Rectangle 2"/>
          <p:cNvSpPr/>
          <p:nvPr/>
        </p:nvSpPr>
        <p:spPr>
          <a:xfrm>
            <a:off x="5591176" y="2328864"/>
            <a:ext cx="792163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9048750" y="2328864"/>
            <a:ext cx="287338" cy="9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5602" b="25491"/>
          <a:stretch/>
        </p:blipFill>
        <p:spPr>
          <a:xfrm>
            <a:off x="1842102" y="970866"/>
            <a:ext cx="5660383" cy="53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38" y="333375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>
                <a:solidFill>
                  <a:srgbClr val="007A8D"/>
                </a:solidFill>
              </a:rPr>
              <a:t>eRačun</a:t>
            </a:r>
            <a:r>
              <a:rPr lang="hr-HR" dirty="0">
                <a:solidFill>
                  <a:srgbClr val="007A8D"/>
                </a:solidFill>
              </a:rPr>
              <a:t> </a:t>
            </a:r>
            <a:r>
              <a:rPr lang="hr-HR" dirty="0" err="1">
                <a:solidFill>
                  <a:srgbClr val="007A8D"/>
                </a:solidFill>
              </a:rPr>
              <a:t>ProFi</a:t>
            </a:r>
            <a:r>
              <a:rPr lang="hr-HR" dirty="0">
                <a:solidFill>
                  <a:srgbClr val="007A8D"/>
                </a:solidFill>
              </a:rPr>
              <a:t> integracija</a:t>
            </a:r>
            <a:endParaRPr lang="hr-HR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244B6-CB0D-48DA-A492-73AB2F3CBD19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158240" y="976312"/>
            <a:ext cx="8668806" cy="497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3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938" y="333375"/>
            <a:ext cx="6500812" cy="6429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 err="1">
                <a:solidFill>
                  <a:srgbClr val="007A8D"/>
                </a:solidFill>
              </a:rPr>
              <a:t>eRačun</a:t>
            </a:r>
            <a:r>
              <a:rPr lang="hr-HR" dirty="0">
                <a:solidFill>
                  <a:srgbClr val="007A8D"/>
                </a:solidFill>
              </a:rPr>
              <a:t> </a:t>
            </a:r>
            <a:r>
              <a:rPr lang="hr-HR" dirty="0" err="1">
                <a:solidFill>
                  <a:srgbClr val="007A8D"/>
                </a:solidFill>
              </a:rPr>
              <a:t>ProFi</a:t>
            </a:r>
            <a:r>
              <a:rPr lang="hr-HR" dirty="0">
                <a:solidFill>
                  <a:srgbClr val="007A8D"/>
                </a:solidFill>
              </a:rPr>
              <a:t> integracija</a:t>
            </a:r>
            <a:endParaRPr lang="hr-HR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1244B6-CB0D-48DA-A492-73AB2F3CBD19}" type="slidenum">
              <a:rPr lang="hr-HR" altLang="sr-Latn-RS" sz="1000">
                <a:solidFill>
                  <a:srgbClr val="595959"/>
                </a:solidFill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hr-HR" altLang="sr-Latn-RS" sz="1000">
              <a:solidFill>
                <a:srgbClr val="595959"/>
              </a:solidFill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/>
              <a:t>© Enel Split d.o.o. 	www.enel.hr</a:t>
            </a:r>
            <a:endParaRPr lang="hr-HR"/>
          </a:p>
        </p:txBody>
      </p:sp>
      <p:pic>
        <p:nvPicPr>
          <p:cNvPr id="1026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"/>
          <a:stretch>
            <a:fillRect/>
          </a:stretch>
        </p:blipFill>
        <p:spPr bwMode="auto">
          <a:xfrm>
            <a:off x="1139501" y="976313"/>
            <a:ext cx="8854224" cy="48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6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150</Words>
  <Application>Microsoft Office PowerPoint</Application>
  <PresentationFormat>Widescreen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eRčun ProFi integracija</vt:lpstr>
      <vt:lpstr>eRačun ProFi integracija</vt:lpstr>
      <vt:lpstr>eRačun ProFi integracija</vt:lpstr>
      <vt:lpstr>eRačun ProFi integracija</vt:lpstr>
      <vt:lpstr>eRačun ProFi integracija</vt:lpstr>
      <vt:lpstr>eRačun ProFi integracija</vt:lpstr>
      <vt:lpstr>eRačun ProFi integracija</vt:lpstr>
      <vt:lpstr>eRačun ProFi integracija</vt:lpstr>
      <vt:lpstr>eRačun ProFi integracija</vt:lpstr>
      <vt:lpstr>eRačun ProFi integracija</vt:lpstr>
      <vt:lpstr>eRačun ProFi integracija</vt:lpstr>
      <vt:lpstr>eRačun ProFi integracija</vt:lpstr>
      <vt:lpstr>Pitanja i odgovori!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Antonia Marinović</dc:creator>
  <cp:lastModifiedBy>Branko Kalaica</cp:lastModifiedBy>
  <cp:revision>75</cp:revision>
  <dcterms:created xsi:type="dcterms:W3CDTF">2017-10-24T12:04:44Z</dcterms:created>
  <dcterms:modified xsi:type="dcterms:W3CDTF">2019-11-13T11:37:59Z</dcterms:modified>
</cp:coreProperties>
</file>