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0" r:id="rId4"/>
    <p:sldId id="281" r:id="rId5"/>
    <p:sldId id="261" r:id="rId6"/>
    <p:sldId id="262" r:id="rId7"/>
    <p:sldId id="28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7" r:id="rId17"/>
    <p:sldId id="271" r:id="rId18"/>
    <p:sldId id="280" r:id="rId19"/>
    <p:sldId id="273" r:id="rId20"/>
    <p:sldId id="278" r:id="rId21"/>
    <p:sldId id="283" r:id="rId22"/>
    <p:sldId id="279" r:id="rId23"/>
    <p:sldId id="275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D5D8-7108-4B19-A6B5-9A4A343FE782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E98F-5148-4EB9-98AA-30D464CB7A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04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E98F-5148-4EB9-98AA-30D464CB7AD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81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E98F-5148-4EB9-98AA-30D464CB7AD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09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E98F-5148-4EB9-98AA-30D464CB7AD0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Savjetovanje Vodice, 2019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52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2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4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75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2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21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15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73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7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9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097B-DACC-420E-8F65-FB3295BAD39D}" type="datetimeFigureOut">
              <a:rPr lang="hr-HR" smtClean="0"/>
              <a:t>12.11.2019.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8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Prebacivanje obračuna iz</a:t>
            </a:r>
            <a:br>
              <a:rPr lang="hr-HR" sz="4000" dirty="0" smtClean="0"/>
            </a:br>
            <a:r>
              <a:rPr lang="hr-HR" sz="4000" dirty="0" smtClean="0"/>
              <a:t> COP-a u PPIA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Silvija Đirlić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20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Vrsta prihoda </a:t>
            </a:r>
            <a:r>
              <a:rPr lang="hr-HR" sz="2400" dirty="0" smtClean="0">
                <a:solidFill>
                  <a:srgbClr val="FF0000"/>
                </a:solidFill>
              </a:rPr>
              <a:t>COP</a:t>
            </a:r>
          </a:p>
          <a:p>
            <a:pPr marL="0" indent="0">
              <a:buNone/>
            </a:pPr>
            <a:r>
              <a:rPr lang="hr-HR" sz="2800" dirty="0"/>
              <a:t>U</a:t>
            </a:r>
            <a:r>
              <a:rPr lang="hr-HR" sz="2800" dirty="0" smtClean="0"/>
              <a:t>koliko </a:t>
            </a:r>
            <a:r>
              <a:rPr lang="hr-HR" sz="2800" dirty="0"/>
              <a:t>nisu </a:t>
            </a:r>
            <a:r>
              <a:rPr lang="hr-HR" sz="2800" dirty="0" smtClean="0"/>
              <a:t>popunjena, potrebno je  </a:t>
            </a:r>
            <a:r>
              <a:rPr lang="hr-HR" sz="2800" dirty="0"/>
              <a:t>popuniti polja </a:t>
            </a:r>
            <a:r>
              <a:rPr lang="hr-HR" sz="2800" b="1" i="1" dirty="0"/>
              <a:t>Šifra konta</a:t>
            </a:r>
            <a:r>
              <a:rPr lang="hr-HR" sz="2800" b="1" dirty="0"/>
              <a:t> </a:t>
            </a:r>
            <a:r>
              <a:rPr lang="hr-HR" sz="2800" dirty="0"/>
              <a:t>za konta troška, šifra virmana za doprinose u polju </a:t>
            </a:r>
            <a:r>
              <a:rPr lang="hr-HR" sz="2800" b="1" i="1" dirty="0"/>
              <a:t>Virman</a:t>
            </a:r>
            <a:r>
              <a:rPr lang="hr-HR" sz="2800" b="1" dirty="0"/>
              <a:t> </a:t>
            </a:r>
            <a:r>
              <a:rPr lang="hr-HR" sz="2800" dirty="0"/>
              <a:t>te </a:t>
            </a:r>
            <a:r>
              <a:rPr lang="hr-HR" sz="2800" b="1" i="1" dirty="0"/>
              <a:t>Tip virmana</a:t>
            </a:r>
            <a:r>
              <a:rPr lang="hr-HR" sz="2800" b="1" dirty="0"/>
              <a:t> </a:t>
            </a:r>
            <a:r>
              <a:rPr lang="hr-HR" sz="2800" dirty="0"/>
              <a:t>kod neoporezivih isplata</a:t>
            </a:r>
            <a:r>
              <a:rPr lang="hr-HR" sz="2800" dirty="0" smtClean="0"/>
              <a:t>. Polja </a:t>
            </a:r>
            <a:r>
              <a:rPr lang="hr-HR" sz="2800" dirty="0"/>
              <a:t>se jednostavno popunjavaju na način da se pozicioniramo u potrebno polje te sa </a:t>
            </a:r>
            <a:r>
              <a:rPr lang="hr-HR" sz="2800" b="1" dirty="0"/>
              <a:t>funkcijom F10 </a:t>
            </a:r>
            <a:r>
              <a:rPr lang="hr-HR" sz="2800" dirty="0"/>
              <a:t>pozove tablica i izabere se potrebni podatak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11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" t="10178" r="35084" b="27773"/>
          <a:stretch/>
        </p:blipFill>
        <p:spPr>
          <a:xfrm>
            <a:off x="1187624" y="1700808"/>
            <a:ext cx="6768752" cy="4257765"/>
          </a:xfrm>
          <a:prstGeom prst="rect">
            <a:avLst/>
          </a:prstGeom>
        </p:spPr>
      </p:pic>
      <p:sp>
        <p:nvSpPr>
          <p:cNvPr id="10" name="Rounded Rectangle 6"/>
          <p:cNvSpPr/>
          <p:nvPr/>
        </p:nvSpPr>
        <p:spPr>
          <a:xfrm>
            <a:off x="3923928" y="2420888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4"/>
          <p:cNvSpPr/>
          <p:nvPr/>
        </p:nvSpPr>
        <p:spPr>
          <a:xfrm>
            <a:off x="5796136" y="2420888"/>
            <a:ext cx="6480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Djelatnik COP </a:t>
            </a:r>
            <a:endParaRPr lang="hr-HR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dirty="0"/>
              <a:t>T</a:t>
            </a:r>
            <a:r>
              <a:rPr lang="hr-HR" sz="2800" dirty="0" smtClean="0"/>
              <a:t>ablica </a:t>
            </a:r>
            <a:r>
              <a:rPr lang="hr-HR" sz="2800" dirty="0"/>
              <a:t>u kojoj </a:t>
            </a:r>
            <a:r>
              <a:rPr lang="hr-HR" sz="2800" dirty="0" smtClean="0"/>
              <a:t>provjeravamo </a:t>
            </a:r>
            <a:r>
              <a:rPr lang="hr-HR" sz="2800" dirty="0"/>
              <a:t>da li su nam popunjeni svi </a:t>
            </a:r>
            <a:r>
              <a:rPr lang="hr-HR" sz="2800" dirty="0" smtClean="0"/>
              <a:t>podatci.</a:t>
            </a:r>
          </a:p>
          <a:p>
            <a:pPr marL="0" indent="0">
              <a:buNone/>
            </a:pPr>
            <a:r>
              <a:rPr lang="hr-HR" sz="2800" dirty="0"/>
              <a:t>P</a:t>
            </a:r>
            <a:r>
              <a:rPr lang="hr-HR" sz="2800" dirty="0" smtClean="0"/>
              <a:t>ostoji </a:t>
            </a:r>
            <a:r>
              <a:rPr lang="hr-HR" sz="2800" dirty="0"/>
              <a:t>mogućnost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da </a:t>
            </a:r>
            <a:r>
              <a:rPr lang="hr-HR" sz="2800" dirty="0"/>
              <a:t>nije popunjen </a:t>
            </a:r>
            <a:r>
              <a:rPr lang="hr-HR" sz="2800" dirty="0" smtClean="0"/>
              <a:t>OIB</a:t>
            </a:r>
          </a:p>
          <a:p>
            <a:pPr marL="0" indent="0">
              <a:buNone/>
            </a:pPr>
            <a:r>
              <a:rPr lang="hr-HR" sz="2800" dirty="0" smtClean="0"/>
              <a:t>djelatnika ili IBAN te ga</a:t>
            </a:r>
          </a:p>
          <a:p>
            <a:pPr marL="0" indent="0">
              <a:buNone/>
            </a:pPr>
            <a:r>
              <a:rPr lang="hr-HR" sz="2800" dirty="0" smtClean="0"/>
              <a:t>popunimo </a:t>
            </a:r>
            <a:r>
              <a:rPr lang="hr-HR" sz="2800" dirty="0"/>
              <a:t>na način </a:t>
            </a:r>
            <a:r>
              <a:rPr lang="hr-HR" sz="2800" dirty="0" smtClean="0"/>
              <a:t>da</a:t>
            </a:r>
          </a:p>
          <a:p>
            <a:pPr marL="0" indent="0">
              <a:buNone/>
            </a:pPr>
            <a:r>
              <a:rPr lang="hr-HR" sz="2800" dirty="0" smtClean="0"/>
              <a:t>sa </a:t>
            </a:r>
            <a:r>
              <a:rPr lang="hr-HR" sz="2800" dirty="0"/>
              <a:t>F10 podignemo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pomoćnu </a:t>
            </a:r>
            <a:r>
              <a:rPr lang="hr-HR" sz="2800" dirty="0"/>
              <a:t>tablicu te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izaberemo </a:t>
            </a:r>
            <a:r>
              <a:rPr lang="hr-HR" sz="2800" dirty="0"/>
              <a:t>traženi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podatak</a:t>
            </a:r>
            <a:r>
              <a:rPr lang="hr-HR" sz="2800" dirty="0"/>
              <a:t>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7351" t="12600" r="41200" b="49601"/>
          <a:stretch/>
        </p:blipFill>
        <p:spPr>
          <a:xfrm>
            <a:off x="3635896" y="2492896"/>
            <a:ext cx="7056784" cy="324036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140967"/>
            <a:ext cx="1440160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Obračun COP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26" t="11490" r="39500" b="34040"/>
          <a:stretch/>
        </p:blipFill>
        <p:spPr>
          <a:xfrm>
            <a:off x="457200" y="2188562"/>
            <a:ext cx="8280920" cy="4669438"/>
          </a:xfrm>
          <a:prstGeom prst="rect">
            <a:avLst/>
          </a:prstGeom>
        </p:spPr>
      </p:pic>
      <p:cxnSp>
        <p:nvCxnSpPr>
          <p:cNvPr id="8" name="Straight Arrow Connector 6"/>
          <p:cNvCxnSpPr/>
          <p:nvPr/>
        </p:nvCxnSpPr>
        <p:spPr>
          <a:xfrm>
            <a:off x="755576" y="3717032"/>
            <a:ext cx="1080120" cy="1728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988840"/>
            <a:ext cx="6192687" cy="3857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862" t="57044" r="1739" b="24171"/>
          <a:stretch/>
        </p:blipFill>
        <p:spPr>
          <a:xfrm>
            <a:off x="5004048" y="4077072"/>
            <a:ext cx="1944214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/>
              <a:t>Opcijom </a:t>
            </a:r>
            <a:r>
              <a:rPr lang="hr-HR" sz="2800" b="1" dirty="0"/>
              <a:t>Provjera obračuna </a:t>
            </a:r>
            <a:r>
              <a:rPr lang="hr-HR" sz="2800" dirty="0"/>
              <a:t>uočiti ćemo da nam je popunjena samo desna strana tablice sa </a:t>
            </a:r>
            <a:r>
              <a:rPr lang="hr-HR" sz="2800" dirty="0" smtClean="0"/>
              <a:t>iznosima. Razlog za to je što </a:t>
            </a:r>
            <a:r>
              <a:rPr lang="hr-HR" sz="2800" dirty="0"/>
              <a:t>još nismo izgenerirali virmane za </a:t>
            </a:r>
            <a:r>
              <a:rPr lang="hr-HR" sz="2800" dirty="0" smtClean="0"/>
              <a:t>plaćanje </a:t>
            </a:r>
            <a:r>
              <a:rPr lang="hr-HR" sz="2800" dirty="0"/>
              <a:t>što se automatski napravi kada izaberemo opciju </a:t>
            </a:r>
            <a:r>
              <a:rPr lang="hr-HR" sz="2800" b="1" dirty="0"/>
              <a:t>Plaćanja</a:t>
            </a:r>
            <a:r>
              <a:rPr lang="hr-HR" sz="2800" b="1" dirty="0" smtClean="0"/>
              <a:t>. </a:t>
            </a:r>
            <a:r>
              <a:rPr lang="hr-HR" sz="2800" dirty="0" smtClean="0"/>
              <a:t>Nakon </a:t>
            </a:r>
            <a:r>
              <a:rPr lang="hr-HR" sz="2800" dirty="0"/>
              <a:t>izvršenja ove akcije ponovnom provjerom obračuna vidimo da su se izgenerirali svi potrebni virmani za plaćanje time što nam je obračun ispravan</a:t>
            </a:r>
            <a:r>
              <a:rPr lang="hr-HR" sz="2800" dirty="0" smtClean="0"/>
              <a:t>: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74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b="0" dirty="0" smtClean="0">
                <a:solidFill>
                  <a:srgbClr val="FF0000"/>
                </a:solidFill>
              </a:rPr>
              <a:t>Provjera obračuna</a:t>
            </a:r>
            <a:endParaRPr lang="hr-HR" sz="2800" b="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6" t="3163" r="1"/>
          <a:stretch/>
        </p:blipFill>
        <p:spPr>
          <a:xfrm>
            <a:off x="107504" y="2492896"/>
            <a:ext cx="4389884" cy="316835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2800" b="0" dirty="0" smtClean="0">
                <a:solidFill>
                  <a:srgbClr val="FF0000"/>
                </a:solidFill>
              </a:rPr>
              <a:t>Plaćanje</a:t>
            </a:r>
            <a:endParaRPr lang="hr-HR" sz="2800" b="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72445" y="2492896"/>
            <a:ext cx="404177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002060"/>
                </a:solidFill>
              </a:rPr>
              <a:t>3.Prijenos u PPIA</a:t>
            </a:r>
            <a:endParaRPr lang="hr-HR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3.Prijenos </a:t>
            </a:r>
            <a:r>
              <a:rPr lang="hr-HR" dirty="0">
                <a:solidFill>
                  <a:srgbClr val="FF0000"/>
                </a:solidFill>
              </a:rPr>
              <a:t>u </a:t>
            </a:r>
            <a:r>
              <a:rPr lang="hr-HR" dirty="0" smtClean="0">
                <a:solidFill>
                  <a:srgbClr val="FF0000"/>
                </a:solidFill>
              </a:rPr>
              <a:t>PPIA</a:t>
            </a:r>
          </a:p>
          <a:p>
            <a:pPr marL="0" indent="0">
              <a:buNone/>
            </a:pPr>
            <a:r>
              <a:rPr lang="hr-HR" sz="2800" dirty="0" smtClean="0"/>
              <a:t>Prva </a:t>
            </a:r>
            <a:r>
              <a:rPr lang="hr-HR" sz="2800" dirty="0"/>
              <a:t>radnja koju </a:t>
            </a:r>
            <a:r>
              <a:rPr lang="hr-HR" sz="2800" dirty="0" smtClean="0"/>
              <a:t>radimo</a:t>
            </a:r>
          </a:p>
          <a:p>
            <a:pPr marL="0" indent="0">
              <a:buNone/>
            </a:pPr>
            <a:r>
              <a:rPr lang="hr-HR" sz="2800" dirty="0" smtClean="0"/>
              <a:t> u ovoj </a:t>
            </a:r>
            <a:r>
              <a:rPr lang="hr-HR" sz="2800" dirty="0"/>
              <a:t>fazi je odabir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Opcije </a:t>
            </a:r>
            <a:r>
              <a:rPr lang="hr-HR" sz="2800" b="1" dirty="0"/>
              <a:t>Izrada </a:t>
            </a: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zahtijeva u </a:t>
            </a:r>
            <a:r>
              <a:rPr lang="hr-HR" sz="2800" b="1" dirty="0"/>
              <a:t>PPIA </a:t>
            </a:r>
            <a:endParaRPr lang="hr-HR" sz="2800" b="1" dirty="0" smtClean="0"/>
          </a:p>
          <a:p>
            <a:pPr marL="0" indent="0">
              <a:buNone/>
            </a:pPr>
            <a:r>
              <a:rPr lang="hr-HR" sz="2800" dirty="0" smtClean="0"/>
              <a:t>pri </a:t>
            </a:r>
            <a:r>
              <a:rPr lang="hr-HR" sz="2800" dirty="0"/>
              <a:t>čemu nam </a:t>
            </a:r>
            <a:r>
              <a:rPr lang="hr-HR" sz="2800" dirty="0" smtClean="0"/>
              <a:t>se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r>
              <a:rPr lang="hr-HR" sz="2800" dirty="0"/>
              <a:t>otvara dodatni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prozor</a:t>
            </a:r>
            <a:r>
              <a:rPr lang="hr-HR" sz="2800" dirty="0"/>
              <a:t>: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399" t="11320" r="47626" b="34921"/>
          <a:stretch/>
        </p:blipFill>
        <p:spPr>
          <a:xfrm>
            <a:off x="3563888" y="2636912"/>
            <a:ext cx="71287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002060"/>
                </a:solidFill>
              </a:rPr>
              <a:t>3.Prijenos </a:t>
            </a:r>
            <a:r>
              <a:rPr lang="hr-HR" b="1" i="1" dirty="0">
                <a:solidFill>
                  <a:srgbClr val="002060"/>
                </a:solidFill>
              </a:rPr>
              <a:t>u PPIA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Završeno generiranje zahtjeva u bazu PPIA</a:t>
            </a:r>
          </a:p>
          <a:p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                                       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                                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905" t="4590" r="37721" b="40810"/>
          <a:stretch/>
        </p:blipFill>
        <p:spPr>
          <a:xfrm>
            <a:off x="611560" y="2186854"/>
            <a:ext cx="8280920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002060"/>
                </a:solidFill>
              </a:rPr>
              <a:t>3.Prijenos u </a:t>
            </a:r>
            <a:r>
              <a:rPr lang="hr-HR" b="1" i="1" dirty="0">
                <a:solidFill>
                  <a:srgbClr val="002060"/>
                </a:solidFill>
              </a:rPr>
              <a:t>PPIA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178" t="31381" r="22834" b="19566"/>
          <a:stretch/>
        </p:blipFill>
        <p:spPr>
          <a:xfrm>
            <a:off x="938150" y="2314255"/>
            <a:ext cx="6370154" cy="3617455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88156" y="1852590"/>
            <a:ext cx="545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0000"/>
                </a:solidFill>
              </a:rPr>
              <a:t>Prelazimo u aplikaciju PPIA</a:t>
            </a:r>
          </a:p>
        </p:txBody>
      </p:sp>
    </p:spTree>
    <p:extLst>
      <p:ext uri="{BB962C8B-B14F-4D97-AF65-F5344CB8AC3E}">
        <p14:creationId xmlns:p14="http://schemas.microsoft.com/office/powerpoint/2010/main" val="18513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184" t="40156" r="16794" b="19485"/>
          <a:stretch/>
        </p:blipFill>
        <p:spPr>
          <a:xfrm>
            <a:off x="467544" y="1988840"/>
            <a:ext cx="847938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002060"/>
                </a:solidFill>
              </a:rPr>
              <a:t>3.Prijenos </a:t>
            </a:r>
            <a:r>
              <a:rPr lang="hr-HR" b="1" i="1" dirty="0">
                <a:solidFill>
                  <a:srgbClr val="002060"/>
                </a:solidFill>
              </a:rPr>
              <a:t>u PPIA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208" t="21427" r="24888" b="18688"/>
          <a:stretch/>
        </p:blipFill>
        <p:spPr>
          <a:xfrm>
            <a:off x="1835696" y="2519876"/>
            <a:ext cx="5328592" cy="378042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11560" y="1863011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FF0000"/>
                </a:solidFill>
              </a:rPr>
              <a:t>U tablici </a:t>
            </a:r>
            <a:r>
              <a:rPr lang="hr-HR" sz="2400" b="1" dirty="0">
                <a:solidFill>
                  <a:srgbClr val="FF0000"/>
                </a:solidFill>
              </a:rPr>
              <a:t>Zahtjev-Dokument </a:t>
            </a:r>
            <a:r>
              <a:rPr lang="hr-HR" sz="2400" b="1" dirty="0" smtClean="0">
                <a:solidFill>
                  <a:srgbClr val="FF0000"/>
                </a:solidFill>
              </a:rPr>
              <a:t>za plaćanje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vidljiv je naš zahtjev</a:t>
            </a:r>
          </a:p>
        </p:txBody>
      </p:sp>
    </p:spTree>
    <p:extLst>
      <p:ext uri="{BB962C8B-B14F-4D97-AF65-F5344CB8AC3E}">
        <p14:creationId xmlns:p14="http://schemas.microsoft.com/office/powerpoint/2010/main" val="3201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3.Prijenos u PPIA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1" t="21315" r="25141" b="16636"/>
          <a:stretch/>
        </p:blipFill>
        <p:spPr>
          <a:xfrm>
            <a:off x="1403648" y="1988840"/>
            <a:ext cx="5904656" cy="46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COP          PROFI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3356991"/>
            <a:ext cx="1944216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TIPR</a:t>
            </a:r>
            <a:endParaRPr lang="hr-HR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563888" y="3356992"/>
            <a:ext cx="201622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ODOBRENJE</a:t>
            </a:r>
            <a:endParaRPr lang="hr-HR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464896" y="3356992"/>
            <a:ext cx="2067544" cy="144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FINANCIJSKO</a:t>
            </a:r>
            <a:endParaRPr lang="hr-HR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71800" y="4077072"/>
            <a:ext cx="648072" cy="0"/>
          </a:xfrm>
          <a:prstGeom prst="straightConnector1">
            <a:avLst/>
          </a:prstGeom>
          <a:ln cmpd="sng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0476" y="4077072"/>
            <a:ext cx="50405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71794"/>
            <a:ext cx="100592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24497" r="15115" b="10272"/>
          <a:stretch/>
        </p:blipFill>
        <p:spPr>
          <a:xfrm>
            <a:off x="34912" y="274638"/>
            <a:ext cx="8968261" cy="5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COP          PROFI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Proces se sastoji od 3 dijela:</a:t>
            </a:r>
          </a:p>
          <a:p>
            <a:endParaRPr lang="hr-HR" dirty="0" smtClean="0"/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</a:t>
            </a:r>
            <a: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obračuna u COP-u te formiranje xml datoteke za izvješće </a:t>
            </a:r>
            <a:r>
              <a:rPr lang="hr-HR" sz="2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Izviješće obrasca za sve </a:t>
            </a:r>
            <a:r>
              <a:rPr lang="hr-HR" sz="2200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zaposlenike</a:t>
            </a:r>
            <a:endParaRPr lang="hr-HR" sz="22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Učitavanje formiranog xml-a u ENEL-ovu aplikaciju Obračun plaća te obrada podataka</a:t>
            </a:r>
            <a:endParaRPr lang="hr-HR" sz="22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Prebacivanje </a:t>
            </a:r>
            <a: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2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ENEL-ovu </a:t>
            </a:r>
            <a: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aplikaciju PPIA</a:t>
            </a:r>
            <a:endParaRPr lang="hr-HR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3923928" y="6038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3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1.Izrada obračuna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Izrada </a:t>
            </a:r>
            <a:r>
              <a:rPr lang="hr-HR" dirty="0">
                <a:solidFill>
                  <a:srgbClr val="FF0000"/>
                </a:solidFill>
              </a:rPr>
              <a:t>obračuna u </a:t>
            </a:r>
            <a:r>
              <a:rPr lang="hr-HR" dirty="0" smtClean="0">
                <a:solidFill>
                  <a:srgbClr val="FF0000"/>
                </a:solidFill>
              </a:rPr>
              <a:t>COP-u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48" y="2420887"/>
            <a:ext cx="7981877" cy="357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905" y="2420887"/>
            <a:ext cx="5800000" cy="360952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13680"/>
            <a:ext cx="1371429" cy="20666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389559" y="2489990"/>
            <a:ext cx="580330" cy="1521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/>
          <p:cNvCxnSpPr/>
          <p:nvPr/>
        </p:nvCxnSpPr>
        <p:spPr>
          <a:xfrm flipH="1">
            <a:off x="6084168" y="3501008"/>
            <a:ext cx="1584176" cy="2220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1.Izrada obračuna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I</a:t>
            </a:r>
            <a:r>
              <a:rPr lang="hr-HR" dirty="0" smtClean="0">
                <a:solidFill>
                  <a:srgbClr val="FF0000"/>
                </a:solidFill>
              </a:rPr>
              <a:t>zabiremo </a:t>
            </a:r>
            <a:r>
              <a:rPr lang="hr-HR" dirty="0">
                <a:solidFill>
                  <a:srgbClr val="FF0000"/>
                </a:solidFill>
              </a:rPr>
              <a:t>opciju </a:t>
            </a:r>
            <a:r>
              <a:rPr lang="hr-HR" b="1" i="1" dirty="0">
                <a:solidFill>
                  <a:srgbClr val="FF0000"/>
                </a:solidFill>
              </a:rPr>
              <a:t>Ispis obrasca za sve zaposlenike,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fajl</a:t>
            </a:r>
            <a:r>
              <a:rPr lang="hr-HR" dirty="0" smtClean="0">
                <a:solidFill>
                  <a:srgbClr val="FF0000"/>
                </a:solidFill>
              </a:rPr>
              <a:t>   </a:t>
            </a:r>
            <a:r>
              <a:rPr lang="hr-HR" dirty="0">
                <a:solidFill>
                  <a:srgbClr val="FF0000"/>
                </a:solidFill>
              </a:rPr>
              <a:t>želimo </a:t>
            </a:r>
            <a:r>
              <a:rPr lang="hr-HR" dirty="0" smtClean="0">
                <a:solidFill>
                  <a:srgbClr val="FF0000"/>
                </a:solidFill>
              </a:rPr>
              <a:t>formirati kao </a:t>
            </a:r>
            <a:r>
              <a:rPr lang="hr-HR" b="1" dirty="0" smtClean="0">
                <a:solidFill>
                  <a:srgbClr val="FF0000"/>
                </a:solidFill>
              </a:rPr>
              <a:t>xml</a:t>
            </a:r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24944"/>
            <a:ext cx="5616624" cy="35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1.Izrada obračuna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FF0000"/>
                </a:solidFill>
              </a:rPr>
              <a:t>Po želji </a:t>
            </a:r>
            <a:r>
              <a:rPr lang="hr-HR" sz="2800" dirty="0" smtClean="0">
                <a:solidFill>
                  <a:srgbClr val="FF0000"/>
                </a:solidFill>
              </a:rPr>
              <a:t>izabiremo </a:t>
            </a:r>
            <a:r>
              <a:rPr lang="hr-HR" sz="2800" dirty="0">
                <a:solidFill>
                  <a:srgbClr val="FF0000"/>
                </a:solidFill>
              </a:rPr>
              <a:t>gdje želimo snimiti fajl ( na ekran ili negdje drugo ) te smo dobili dokument imena </a:t>
            </a:r>
            <a:r>
              <a:rPr lang="hr-HR" sz="2800" i="1" dirty="0" err="1">
                <a:solidFill>
                  <a:srgbClr val="FF0000"/>
                </a:solidFill>
              </a:rPr>
              <a:t>Izvjesce</a:t>
            </a:r>
            <a:r>
              <a:rPr lang="hr-HR" sz="2800" i="1" dirty="0">
                <a:solidFill>
                  <a:srgbClr val="FF0000"/>
                </a:solidFill>
              </a:rPr>
              <a:t> obrasca za sve zaposlenike.xml</a:t>
            </a:r>
            <a:endParaRPr lang="hr-HR" sz="2800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098" r="17695"/>
          <a:stretch/>
        </p:blipFill>
        <p:spPr>
          <a:xfrm>
            <a:off x="2483768" y="3068960"/>
            <a:ext cx="5112567" cy="32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2049" t="31578" r="22301" b="18863"/>
          <a:stretch/>
        </p:blipFill>
        <p:spPr>
          <a:xfrm>
            <a:off x="1087757" y="1877691"/>
            <a:ext cx="7632848" cy="4248472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9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002060"/>
                </a:solidFill>
              </a:rPr>
              <a:t>2.Obrada podataka</a:t>
            </a:r>
            <a:endParaRPr lang="hr-HR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rgbClr val="FF0000"/>
                </a:solidFill>
              </a:rPr>
              <a:t>Učitavanje xml-a u Obračun plaće te obrada podataka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400" dirty="0" smtClean="0"/>
              <a:t>U Obračun plaće je dodan </a:t>
            </a:r>
            <a:r>
              <a:rPr lang="pl-PL" sz="2400" dirty="0"/>
              <a:t>novi podmeni  Obračun COP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6401" t="2520" r="50000" b="83592"/>
          <a:stretch/>
        </p:blipFill>
        <p:spPr>
          <a:xfrm>
            <a:off x="827584" y="3284984"/>
            <a:ext cx="6838496" cy="17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solidFill>
                  <a:srgbClr val="002060"/>
                </a:solidFill>
              </a:rPr>
              <a:t>2.Obrada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Osnovni preduvjet </a:t>
            </a:r>
            <a:r>
              <a:rPr lang="hr-HR" sz="2400" dirty="0" smtClean="0">
                <a:solidFill>
                  <a:srgbClr val="FF0000"/>
                </a:solidFill>
              </a:rPr>
              <a:t>je </a:t>
            </a:r>
            <a:r>
              <a:rPr lang="hr-HR" sz="2400" dirty="0">
                <a:solidFill>
                  <a:srgbClr val="FF0000"/>
                </a:solidFill>
              </a:rPr>
              <a:t>da imate </a:t>
            </a:r>
            <a:r>
              <a:rPr lang="hr-HR" sz="2400" dirty="0" smtClean="0">
                <a:solidFill>
                  <a:srgbClr val="FF0000"/>
                </a:solidFill>
              </a:rPr>
              <a:t>popunjene šifrarnike:                                                  	-</a:t>
            </a:r>
            <a:r>
              <a:rPr lang="hr-HR" sz="2400" b="1" i="1" dirty="0" smtClean="0">
                <a:solidFill>
                  <a:srgbClr val="FF0000"/>
                </a:solidFill>
              </a:rPr>
              <a:t>Računi </a:t>
            </a:r>
            <a:r>
              <a:rPr lang="hr-HR" sz="2400" dirty="0">
                <a:solidFill>
                  <a:srgbClr val="FF0000"/>
                </a:solidFill>
              </a:rPr>
              <a:t>( mora biti usklađen sa istoimenim šifrarnikom u aplikaciji PPIA ) </a:t>
            </a:r>
            <a:endParaRPr lang="hr-H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i="1" dirty="0">
                <a:solidFill>
                  <a:srgbClr val="FF0000"/>
                </a:solidFill>
              </a:rPr>
              <a:t>	</a:t>
            </a:r>
            <a:r>
              <a:rPr lang="hr-HR" sz="2400" b="1" i="1" dirty="0" smtClean="0">
                <a:solidFill>
                  <a:srgbClr val="FF0000"/>
                </a:solidFill>
              </a:rPr>
              <a:t>-Virmani </a:t>
            </a:r>
            <a:r>
              <a:rPr lang="hr-HR" sz="2400" b="1" i="1" dirty="0">
                <a:solidFill>
                  <a:srgbClr val="FF0000"/>
                </a:solidFill>
              </a:rPr>
              <a:t>HUB3 </a:t>
            </a:r>
            <a:r>
              <a:rPr lang="hr-HR" sz="2400" dirty="0">
                <a:solidFill>
                  <a:srgbClr val="FF0000"/>
                </a:solidFill>
              </a:rPr>
              <a:t>polje Račun obveze: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4" y="3375204"/>
            <a:ext cx="3724039" cy="2389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63" y="3375204"/>
            <a:ext cx="4188227" cy="23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371</Words>
  <Application>Microsoft Office PowerPoint</Application>
  <PresentationFormat>Prikaz na zaslonu (4:3)</PresentationFormat>
  <Paragraphs>82</Paragraphs>
  <Slides>23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Prebacivanje obračuna iz  COP-a u PPIA</vt:lpstr>
      <vt:lpstr> </vt:lpstr>
      <vt:lpstr>COP          PROFI</vt:lpstr>
      <vt:lpstr>1.Izrada obračuna</vt:lpstr>
      <vt:lpstr>1.Izrada obračuna</vt:lpstr>
      <vt:lpstr>1.Izrada obračuna</vt:lpstr>
      <vt:lpstr>2.Obrada podataka</vt:lpstr>
      <vt:lpstr>2.Obrada podataka</vt:lpstr>
      <vt:lpstr>2.Obrada podataka</vt:lpstr>
      <vt:lpstr>2.Obrada podataka</vt:lpstr>
      <vt:lpstr>2.Obrada podataka</vt:lpstr>
      <vt:lpstr>2.Obrada podataka</vt:lpstr>
      <vt:lpstr>2.Obrada podataka</vt:lpstr>
      <vt:lpstr>2.Obrada podataka</vt:lpstr>
      <vt:lpstr>2.Obrada podataka</vt:lpstr>
      <vt:lpstr>2.Obrada podataka</vt:lpstr>
      <vt:lpstr>3.Prijenos u PPIA</vt:lpstr>
      <vt:lpstr>3.Prijenos u PPIA</vt:lpstr>
      <vt:lpstr>3.Prijenos u PPIA</vt:lpstr>
      <vt:lpstr>3.Prijenos u PPIA</vt:lpstr>
      <vt:lpstr>3.Prijenos u PPIA</vt:lpstr>
      <vt:lpstr>COP          PROFI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Silvija Đirlić</cp:lastModifiedBy>
  <cp:revision>54</cp:revision>
  <dcterms:created xsi:type="dcterms:W3CDTF">2016-04-27T08:13:06Z</dcterms:created>
  <dcterms:modified xsi:type="dcterms:W3CDTF">2019-11-12T12:51:29Z</dcterms:modified>
</cp:coreProperties>
</file>