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6"/>
  </p:notesMasterIdLst>
  <p:sldIdLst>
    <p:sldId id="323" r:id="rId2"/>
    <p:sldId id="782" r:id="rId3"/>
    <p:sldId id="785" r:id="rId4"/>
    <p:sldId id="784" r:id="rId5"/>
    <p:sldId id="786" r:id="rId6"/>
    <p:sldId id="788" r:id="rId7"/>
    <p:sldId id="787" r:id="rId8"/>
    <p:sldId id="793" r:id="rId9"/>
    <p:sldId id="789" r:id="rId10"/>
    <p:sldId id="730" r:id="rId11"/>
    <p:sldId id="790" r:id="rId12"/>
    <p:sldId id="346" r:id="rId13"/>
    <p:sldId id="791" r:id="rId14"/>
    <p:sldId id="79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3" d="100"/>
          <a:sy n="63" d="100"/>
        </p:scale>
        <p:origin x="133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30C143-3255-4DF5-BB82-3E16088934D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3C4531F-718D-452E-89C6-786D9C395530}">
      <dgm:prSet phldrT="[Text]"/>
      <dgm:spPr/>
      <dgm:t>
        <a:bodyPr/>
        <a:lstStyle/>
        <a:p>
          <a:r>
            <a:rPr lang="hr-HR" dirty="0"/>
            <a:t>Tradicionalno</a:t>
          </a:r>
        </a:p>
        <a:p>
          <a:r>
            <a:rPr lang="hr-HR" dirty="0" err="1"/>
            <a:t>udomiteljstvo</a:t>
          </a:r>
          <a:endParaRPr lang="hr-HR" dirty="0"/>
        </a:p>
      </dgm:t>
    </dgm:pt>
    <dgm:pt modelId="{E417BCC2-AD37-4A0E-96AB-522C349FC946}" type="parTrans" cxnId="{2E3883F8-FB9C-47EF-B846-A8FF3BCF43A9}">
      <dgm:prSet/>
      <dgm:spPr/>
      <dgm:t>
        <a:bodyPr/>
        <a:lstStyle/>
        <a:p>
          <a:endParaRPr lang="hr-HR"/>
        </a:p>
      </dgm:t>
    </dgm:pt>
    <dgm:pt modelId="{7709C049-8FE5-4B37-841E-BD1E26B8B8FB}" type="sibTrans" cxnId="{2E3883F8-FB9C-47EF-B846-A8FF3BCF43A9}">
      <dgm:prSet/>
      <dgm:spPr/>
      <dgm:t>
        <a:bodyPr/>
        <a:lstStyle/>
        <a:p>
          <a:endParaRPr lang="hr-HR"/>
        </a:p>
      </dgm:t>
    </dgm:pt>
    <dgm:pt modelId="{757A97B0-E1FF-4F96-A4E8-5C92A3BA11B3}">
      <dgm:prSet phldrT="[Text]"/>
      <dgm:spPr/>
      <dgm:t>
        <a:bodyPr/>
        <a:lstStyle/>
        <a:p>
          <a:r>
            <a:rPr lang="hr-HR" dirty="0" err="1"/>
            <a:t>Udomiteljstvo</a:t>
          </a:r>
          <a:r>
            <a:rPr lang="hr-HR" dirty="0"/>
            <a:t> kao zanimanje</a:t>
          </a:r>
        </a:p>
      </dgm:t>
    </dgm:pt>
    <dgm:pt modelId="{FA546711-0897-4A40-992E-804E257C325F}" type="parTrans" cxnId="{B531534C-530B-462B-B547-A111E0B953E2}">
      <dgm:prSet/>
      <dgm:spPr/>
      <dgm:t>
        <a:bodyPr/>
        <a:lstStyle/>
        <a:p>
          <a:endParaRPr lang="hr-HR"/>
        </a:p>
      </dgm:t>
    </dgm:pt>
    <dgm:pt modelId="{4A2D8A24-E368-49AD-85F5-BDAB9D25E241}" type="sibTrans" cxnId="{B531534C-530B-462B-B547-A111E0B953E2}">
      <dgm:prSet/>
      <dgm:spPr/>
      <dgm:t>
        <a:bodyPr/>
        <a:lstStyle/>
        <a:p>
          <a:endParaRPr lang="hr-HR"/>
        </a:p>
      </dgm:t>
    </dgm:pt>
    <dgm:pt modelId="{7797460E-3C01-48A8-9EA7-7EB2783FAA58}">
      <dgm:prSet phldrT="[Text]"/>
      <dgm:spPr/>
      <dgm:t>
        <a:bodyPr/>
        <a:lstStyle/>
        <a:p>
          <a:r>
            <a:rPr lang="hr-HR" dirty="0"/>
            <a:t>Standardno </a:t>
          </a:r>
        </a:p>
      </dgm:t>
    </dgm:pt>
    <dgm:pt modelId="{8AF46A01-6C5A-4968-9F7E-F907A2973554}" type="parTrans" cxnId="{B55AD55B-301D-4B70-8E3D-8699C958F1BF}">
      <dgm:prSet/>
      <dgm:spPr/>
      <dgm:t>
        <a:bodyPr/>
        <a:lstStyle/>
        <a:p>
          <a:endParaRPr lang="hr-HR"/>
        </a:p>
      </dgm:t>
    </dgm:pt>
    <dgm:pt modelId="{78872332-78BF-4E27-9706-57693A58D3CF}" type="sibTrans" cxnId="{B55AD55B-301D-4B70-8E3D-8699C958F1BF}">
      <dgm:prSet/>
      <dgm:spPr/>
      <dgm:t>
        <a:bodyPr/>
        <a:lstStyle/>
        <a:p>
          <a:endParaRPr lang="hr-HR"/>
        </a:p>
      </dgm:t>
    </dgm:pt>
    <dgm:pt modelId="{05735EF9-9282-4B20-A67F-CE856DBC5833}">
      <dgm:prSet phldrT="[Text]"/>
      <dgm:spPr/>
      <dgm:t>
        <a:bodyPr/>
        <a:lstStyle/>
        <a:p>
          <a:r>
            <a:rPr lang="hr-HR" dirty="0"/>
            <a:t>Srodničko </a:t>
          </a:r>
          <a:r>
            <a:rPr lang="hr-HR" dirty="0" err="1"/>
            <a:t>udomiteljstvo</a:t>
          </a:r>
          <a:endParaRPr lang="hr-HR" dirty="0"/>
        </a:p>
      </dgm:t>
    </dgm:pt>
    <dgm:pt modelId="{580762DF-7500-4370-9D18-38A3B3F2BE6E}" type="parTrans" cxnId="{D7F59ADE-305C-40B3-BA5D-558C1EF2F194}">
      <dgm:prSet/>
      <dgm:spPr/>
      <dgm:t>
        <a:bodyPr/>
        <a:lstStyle/>
        <a:p>
          <a:endParaRPr lang="hr-HR"/>
        </a:p>
      </dgm:t>
    </dgm:pt>
    <dgm:pt modelId="{94D7F69E-EE5A-496F-9455-516CCAF71E5C}" type="sibTrans" cxnId="{D7F59ADE-305C-40B3-BA5D-558C1EF2F194}">
      <dgm:prSet/>
      <dgm:spPr/>
      <dgm:t>
        <a:bodyPr/>
        <a:lstStyle/>
        <a:p>
          <a:endParaRPr lang="hr-HR"/>
        </a:p>
      </dgm:t>
    </dgm:pt>
    <dgm:pt modelId="{EBA68FFF-2209-45C2-8833-BED04322D9FE}">
      <dgm:prSet phldrT="[Text]"/>
      <dgm:spPr/>
      <dgm:t>
        <a:bodyPr/>
        <a:lstStyle/>
        <a:p>
          <a:r>
            <a:rPr lang="hr-HR" dirty="0"/>
            <a:t>Specijalizirano </a:t>
          </a:r>
          <a:r>
            <a:rPr lang="hr-HR" dirty="0" err="1"/>
            <a:t>udomiteljstvo</a:t>
          </a:r>
          <a:r>
            <a:rPr lang="hr-HR" dirty="0"/>
            <a:t> za djecu</a:t>
          </a:r>
        </a:p>
      </dgm:t>
    </dgm:pt>
    <dgm:pt modelId="{B75EF7B7-C5BF-4D6C-A360-36A74A2DD5E9}" type="parTrans" cxnId="{18E1933E-690B-43CB-8BD3-1B6A80986362}">
      <dgm:prSet/>
      <dgm:spPr/>
      <dgm:t>
        <a:bodyPr/>
        <a:lstStyle/>
        <a:p>
          <a:endParaRPr lang="hr-HR"/>
        </a:p>
      </dgm:t>
    </dgm:pt>
    <dgm:pt modelId="{DE849381-43E4-4B44-9393-2493DA933B5B}" type="sibTrans" cxnId="{18E1933E-690B-43CB-8BD3-1B6A80986362}">
      <dgm:prSet/>
      <dgm:spPr/>
      <dgm:t>
        <a:bodyPr/>
        <a:lstStyle/>
        <a:p>
          <a:endParaRPr lang="hr-HR"/>
        </a:p>
      </dgm:t>
    </dgm:pt>
    <dgm:pt modelId="{4BE54902-D818-418B-A087-0B8A584C6172}" type="pres">
      <dgm:prSet presAssocID="{3430C143-3255-4DF5-BB82-3E16088934DA}" presName="Name0" presStyleCnt="0">
        <dgm:presLayoutVars>
          <dgm:dir/>
          <dgm:animLvl val="lvl"/>
          <dgm:resizeHandles/>
        </dgm:presLayoutVars>
      </dgm:prSet>
      <dgm:spPr/>
    </dgm:pt>
    <dgm:pt modelId="{1E6106EC-8AAF-4A69-BAF9-0A6419E8182D}" type="pres">
      <dgm:prSet presAssocID="{F3C4531F-718D-452E-89C6-786D9C395530}" presName="linNode" presStyleCnt="0"/>
      <dgm:spPr/>
    </dgm:pt>
    <dgm:pt modelId="{75EE56AA-D44C-4C87-BFBE-59835D949A6E}" type="pres">
      <dgm:prSet presAssocID="{F3C4531F-718D-452E-89C6-786D9C395530}" presName="parentShp" presStyleLbl="node1" presStyleIdx="0" presStyleCnt="3">
        <dgm:presLayoutVars>
          <dgm:bulletEnabled val="1"/>
        </dgm:presLayoutVars>
      </dgm:prSet>
      <dgm:spPr/>
    </dgm:pt>
    <dgm:pt modelId="{8BF2CFDE-40CE-4E22-9029-D36E9752E358}" type="pres">
      <dgm:prSet presAssocID="{F3C4531F-718D-452E-89C6-786D9C395530}" presName="childShp" presStyleLbl="bgAccFollowNode1" presStyleIdx="0" presStyleCnt="3">
        <dgm:presLayoutVars>
          <dgm:bulletEnabled val="1"/>
        </dgm:presLayoutVars>
      </dgm:prSet>
      <dgm:spPr/>
    </dgm:pt>
    <dgm:pt modelId="{1931D08F-403B-41E8-B1C5-AD1EB86099F6}" type="pres">
      <dgm:prSet presAssocID="{7709C049-8FE5-4B37-841E-BD1E26B8B8FB}" presName="spacing" presStyleCnt="0"/>
      <dgm:spPr/>
    </dgm:pt>
    <dgm:pt modelId="{D057FC4D-527A-4D80-9465-5CB3AED9FE7E}" type="pres">
      <dgm:prSet presAssocID="{757A97B0-E1FF-4F96-A4E8-5C92A3BA11B3}" presName="linNode" presStyleCnt="0"/>
      <dgm:spPr/>
    </dgm:pt>
    <dgm:pt modelId="{AFF9D3B4-6BEC-454E-BC0C-F51575A6B161}" type="pres">
      <dgm:prSet presAssocID="{757A97B0-E1FF-4F96-A4E8-5C92A3BA11B3}" presName="parentShp" presStyleLbl="node1" presStyleIdx="1" presStyleCnt="3">
        <dgm:presLayoutVars>
          <dgm:bulletEnabled val="1"/>
        </dgm:presLayoutVars>
      </dgm:prSet>
      <dgm:spPr/>
    </dgm:pt>
    <dgm:pt modelId="{2CC00AAF-578B-4902-8BD8-955A34A4F9D5}" type="pres">
      <dgm:prSet presAssocID="{757A97B0-E1FF-4F96-A4E8-5C92A3BA11B3}" presName="childShp" presStyleLbl="bgAccFollowNode1" presStyleIdx="1" presStyleCnt="3">
        <dgm:presLayoutVars>
          <dgm:bulletEnabled val="1"/>
        </dgm:presLayoutVars>
      </dgm:prSet>
      <dgm:spPr/>
    </dgm:pt>
    <dgm:pt modelId="{2FC103C6-DAA7-4F7B-8D99-8F704433C7A2}" type="pres">
      <dgm:prSet presAssocID="{4A2D8A24-E368-49AD-85F5-BDAB9D25E241}" presName="spacing" presStyleCnt="0"/>
      <dgm:spPr/>
    </dgm:pt>
    <dgm:pt modelId="{49174A7C-E59A-4D5C-84FF-C6FFF7112250}" type="pres">
      <dgm:prSet presAssocID="{05735EF9-9282-4B20-A67F-CE856DBC5833}" presName="linNode" presStyleCnt="0"/>
      <dgm:spPr/>
    </dgm:pt>
    <dgm:pt modelId="{B5C4824E-6816-484D-B4BD-D058EA1A8704}" type="pres">
      <dgm:prSet presAssocID="{05735EF9-9282-4B20-A67F-CE856DBC5833}" presName="parentShp" presStyleLbl="node1" presStyleIdx="2" presStyleCnt="3">
        <dgm:presLayoutVars>
          <dgm:bulletEnabled val="1"/>
        </dgm:presLayoutVars>
      </dgm:prSet>
      <dgm:spPr/>
    </dgm:pt>
    <dgm:pt modelId="{6E05035D-72B9-4BE4-9A02-BF7B8286FC5E}" type="pres">
      <dgm:prSet presAssocID="{05735EF9-9282-4B20-A67F-CE856DBC5833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4C6C772C-28E3-4C15-8C44-58DCA18E75BD}" type="presOf" srcId="{F3C4531F-718D-452E-89C6-786D9C395530}" destId="{75EE56AA-D44C-4C87-BFBE-59835D949A6E}" srcOrd="0" destOrd="0" presId="urn:microsoft.com/office/officeart/2005/8/layout/vList6"/>
    <dgm:cxn modelId="{18E1933E-690B-43CB-8BD3-1B6A80986362}" srcId="{757A97B0-E1FF-4F96-A4E8-5C92A3BA11B3}" destId="{EBA68FFF-2209-45C2-8833-BED04322D9FE}" srcOrd="1" destOrd="0" parTransId="{B75EF7B7-C5BF-4D6C-A360-36A74A2DD5E9}" sibTransId="{DE849381-43E4-4B44-9393-2493DA933B5B}"/>
    <dgm:cxn modelId="{B55AD55B-301D-4B70-8E3D-8699C958F1BF}" srcId="{757A97B0-E1FF-4F96-A4E8-5C92A3BA11B3}" destId="{7797460E-3C01-48A8-9EA7-7EB2783FAA58}" srcOrd="0" destOrd="0" parTransId="{8AF46A01-6C5A-4968-9F7E-F907A2973554}" sibTransId="{78872332-78BF-4E27-9706-57693A58D3CF}"/>
    <dgm:cxn modelId="{EA02E85E-59F0-4ABB-9AB3-2CFD9E0D5D2C}" type="presOf" srcId="{EBA68FFF-2209-45C2-8833-BED04322D9FE}" destId="{2CC00AAF-578B-4902-8BD8-955A34A4F9D5}" srcOrd="0" destOrd="1" presId="urn:microsoft.com/office/officeart/2005/8/layout/vList6"/>
    <dgm:cxn modelId="{B531534C-530B-462B-B547-A111E0B953E2}" srcId="{3430C143-3255-4DF5-BB82-3E16088934DA}" destId="{757A97B0-E1FF-4F96-A4E8-5C92A3BA11B3}" srcOrd="1" destOrd="0" parTransId="{FA546711-0897-4A40-992E-804E257C325F}" sibTransId="{4A2D8A24-E368-49AD-85F5-BDAB9D25E241}"/>
    <dgm:cxn modelId="{CF91B67A-F1F3-4FF4-B072-32C6D3AA91D0}" type="presOf" srcId="{7797460E-3C01-48A8-9EA7-7EB2783FAA58}" destId="{2CC00AAF-578B-4902-8BD8-955A34A4F9D5}" srcOrd="0" destOrd="0" presId="urn:microsoft.com/office/officeart/2005/8/layout/vList6"/>
    <dgm:cxn modelId="{C1A8439E-F887-430D-AD95-AE737C3B6F5E}" type="presOf" srcId="{05735EF9-9282-4B20-A67F-CE856DBC5833}" destId="{B5C4824E-6816-484D-B4BD-D058EA1A8704}" srcOrd="0" destOrd="0" presId="urn:microsoft.com/office/officeart/2005/8/layout/vList6"/>
    <dgm:cxn modelId="{E69335A1-54C6-4ED4-B57D-8552B488FCAB}" type="presOf" srcId="{3430C143-3255-4DF5-BB82-3E16088934DA}" destId="{4BE54902-D818-418B-A087-0B8A584C6172}" srcOrd="0" destOrd="0" presId="urn:microsoft.com/office/officeart/2005/8/layout/vList6"/>
    <dgm:cxn modelId="{36815CA5-6B33-4672-A61F-4F319C978B80}" type="presOf" srcId="{757A97B0-E1FF-4F96-A4E8-5C92A3BA11B3}" destId="{AFF9D3B4-6BEC-454E-BC0C-F51575A6B161}" srcOrd="0" destOrd="0" presId="urn:microsoft.com/office/officeart/2005/8/layout/vList6"/>
    <dgm:cxn modelId="{D7F59ADE-305C-40B3-BA5D-558C1EF2F194}" srcId="{3430C143-3255-4DF5-BB82-3E16088934DA}" destId="{05735EF9-9282-4B20-A67F-CE856DBC5833}" srcOrd="2" destOrd="0" parTransId="{580762DF-7500-4370-9D18-38A3B3F2BE6E}" sibTransId="{94D7F69E-EE5A-496F-9455-516CCAF71E5C}"/>
    <dgm:cxn modelId="{2E3883F8-FB9C-47EF-B846-A8FF3BCF43A9}" srcId="{3430C143-3255-4DF5-BB82-3E16088934DA}" destId="{F3C4531F-718D-452E-89C6-786D9C395530}" srcOrd="0" destOrd="0" parTransId="{E417BCC2-AD37-4A0E-96AB-522C349FC946}" sibTransId="{7709C049-8FE5-4B37-841E-BD1E26B8B8FB}"/>
    <dgm:cxn modelId="{CE5CC82D-2E92-4BE5-8760-ECA07EC82C2E}" type="presParOf" srcId="{4BE54902-D818-418B-A087-0B8A584C6172}" destId="{1E6106EC-8AAF-4A69-BAF9-0A6419E8182D}" srcOrd="0" destOrd="0" presId="urn:microsoft.com/office/officeart/2005/8/layout/vList6"/>
    <dgm:cxn modelId="{0C9D3E2A-9471-4691-9707-45D57F5FE98C}" type="presParOf" srcId="{1E6106EC-8AAF-4A69-BAF9-0A6419E8182D}" destId="{75EE56AA-D44C-4C87-BFBE-59835D949A6E}" srcOrd="0" destOrd="0" presId="urn:microsoft.com/office/officeart/2005/8/layout/vList6"/>
    <dgm:cxn modelId="{A1E0C740-7176-413E-8C43-6950058122C0}" type="presParOf" srcId="{1E6106EC-8AAF-4A69-BAF9-0A6419E8182D}" destId="{8BF2CFDE-40CE-4E22-9029-D36E9752E358}" srcOrd="1" destOrd="0" presId="urn:microsoft.com/office/officeart/2005/8/layout/vList6"/>
    <dgm:cxn modelId="{BC5F3D81-6522-4FF1-9CF5-05FFDB2CF01C}" type="presParOf" srcId="{4BE54902-D818-418B-A087-0B8A584C6172}" destId="{1931D08F-403B-41E8-B1C5-AD1EB86099F6}" srcOrd="1" destOrd="0" presId="urn:microsoft.com/office/officeart/2005/8/layout/vList6"/>
    <dgm:cxn modelId="{BF5C06FF-D94D-4572-99A9-1B297CCBDBB6}" type="presParOf" srcId="{4BE54902-D818-418B-A087-0B8A584C6172}" destId="{D057FC4D-527A-4D80-9465-5CB3AED9FE7E}" srcOrd="2" destOrd="0" presId="urn:microsoft.com/office/officeart/2005/8/layout/vList6"/>
    <dgm:cxn modelId="{3654B569-5FCD-4BAE-BCDB-A7ADE39E8DBD}" type="presParOf" srcId="{D057FC4D-527A-4D80-9465-5CB3AED9FE7E}" destId="{AFF9D3B4-6BEC-454E-BC0C-F51575A6B161}" srcOrd="0" destOrd="0" presId="urn:microsoft.com/office/officeart/2005/8/layout/vList6"/>
    <dgm:cxn modelId="{A27E1B55-C624-4407-912F-8417EF9CDB34}" type="presParOf" srcId="{D057FC4D-527A-4D80-9465-5CB3AED9FE7E}" destId="{2CC00AAF-578B-4902-8BD8-955A34A4F9D5}" srcOrd="1" destOrd="0" presId="urn:microsoft.com/office/officeart/2005/8/layout/vList6"/>
    <dgm:cxn modelId="{99390402-4EDA-45CE-9D06-E61892BDEFF7}" type="presParOf" srcId="{4BE54902-D818-418B-A087-0B8A584C6172}" destId="{2FC103C6-DAA7-4F7B-8D99-8F704433C7A2}" srcOrd="3" destOrd="0" presId="urn:microsoft.com/office/officeart/2005/8/layout/vList6"/>
    <dgm:cxn modelId="{834EF4FE-F603-4B45-ADA7-F34D46FBF9A5}" type="presParOf" srcId="{4BE54902-D818-418B-A087-0B8A584C6172}" destId="{49174A7C-E59A-4D5C-84FF-C6FFF7112250}" srcOrd="4" destOrd="0" presId="urn:microsoft.com/office/officeart/2005/8/layout/vList6"/>
    <dgm:cxn modelId="{72B445BF-FEE2-43D3-8D45-526F0B790E6B}" type="presParOf" srcId="{49174A7C-E59A-4D5C-84FF-C6FFF7112250}" destId="{B5C4824E-6816-484D-B4BD-D058EA1A8704}" srcOrd="0" destOrd="0" presId="urn:microsoft.com/office/officeart/2005/8/layout/vList6"/>
    <dgm:cxn modelId="{B3881A77-5379-4434-9895-984F21ADF7F0}" type="presParOf" srcId="{49174A7C-E59A-4D5C-84FF-C6FFF7112250}" destId="{6E05035D-72B9-4BE4-9A02-BF7B8286FC5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DC50FD-33A6-4FA3-827D-5E13194CAAAF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42452FF6-C4B1-48B9-A516-8685DDD9C4D7}">
      <dgm:prSet phldrT="[Text]" custT="1"/>
      <dgm:spPr/>
      <dgm:t>
        <a:bodyPr/>
        <a:lstStyle/>
        <a:p>
          <a:r>
            <a:rPr lang="hr-HR" sz="2800" dirty="0" err="1"/>
            <a:t>Opskrbnina</a:t>
          </a:r>
          <a:endParaRPr lang="hr-HR" sz="2800" dirty="0"/>
        </a:p>
      </dgm:t>
    </dgm:pt>
    <dgm:pt modelId="{256A0847-D047-4DD9-A3AC-2A1022000FB5}" type="parTrans" cxnId="{E7614AF7-DB8A-4F84-8A0F-DBD5D439A67C}">
      <dgm:prSet/>
      <dgm:spPr/>
      <dgm:t>
        <a:bodyPr/>
        <a:lstStyle/>
        <a:p>
          <a:endParaRPr lang="hr-HR"/>
        </a:p>
      </dgm:t>
    </dgm:pt>
    <dgm:pt modelId="{14E5A939-6CD5-4F21-812D-221EBA0ED4BE}" type="sibTrans" cxnId="{E7614AF7-DB8A-4F84-8A0F-DBD5D439A67C}">
      <dgm:prSet/>
      <dgm:spPr/>
      <dgm:t>
        <a:bodyPr/>
        <a:lstStyle/>
        <a:p>
          <a:endParaRPr lang="hr-HR"/>
        </a:p>
      </dgm:t>
    </dgm:pt>
    <dgm:pt modelId="{AAD7BC31-E730-490C-AAD8-100C7EE292A2}">
      <dgm:prSet phldrT="[Text]" custT="1"/>
      <dgm:spPr/>
      <dgm:t>
        <a:bodyPr/>
        <a:lstStyle/>
        <a:p>
          <a:r>
            <a:rPr lang="hr-HR" sz="2400" b="0" i="0" dirty="0"/>
            <a:t>novčana naknada namijenjena podmirivanju troškova života korisnika</a:t>
          </a:r>
          <a:endParaRPr lang="hr-HR" sz="2400" dirty="0"/>
        </a:p>
      </dgm:t>
    </dgm:pt>
    <dgm:pt modelId="{B7E17724-16BA-43EA-B2D1-0E54A348718B}" type="parTrans" cxnId="{6F4D316D-A36C-48DF-B648-39BC9C238609}">
      <dgm:prSet/>
      <dgm:spPr/>
      <dgm:t>
        <a:bodyPr/>
        <a:lstStyle/>
        <a:p>
          <a:endParaRPr lang="hr-HR"/>
        </a:p>
      </dgm:t>
    </dgm:pt>
    <dgm:pt modelId="{718BB075-BFA6-44E1-A7EC-935FB8246996}" type="sibTrans" cxnId="{6F4D316D-A36C-48DF-B648-39BC9C238609}">
      <dgm:prSet/>
      <dgm:spPr/>
      <dgm:t>
        <a:bodyPr/>
        <a:lstStyle/>
        <a:p>
          <a:endParaRPr lang="hr-HR"/>
        </a:p>
      </dgm:t>
    </dgm:pt>
    <dgm:pt modelId="{0CC59B59-1FCA-486A-A3CD-9AE363AF7667}">
      <dgm:prSet phldrT="[Text]" custT="1"/>
      <dgm:spPr/>
      <dgm:t>
        <a:bodyPr/>
        <a:lstStyle/>
        <a:p>
          <a:r>
            <a:rPr lang="hr-HR" sz="2800" dirty="0"/>
            <a:t>Naknada za rad udomitelja</a:t>
          </a:r>
        </a:p>
      </dgm:t>
    </dgm:pt>
    <dgm:pt modelId="{683D3812-7770-426E-A48A-C967DE7A3612}" type="parTrans" cxnId="{ADD103D7-1C82-40F9-A74F-98FA41DE3F9D}">
      <dgm:prSet/>
      <dgm:spPr/>
      <dgm:t>
        <a:bodyPr/>
        <a:lstStyle/>
        <a:p>
          <a:endParaRPr lang="hr-HR"/>
        </a:p>
      </dgm:t>
    </dgm:pt>
    <dgm:pt modelId="{7A56C537-C4A2-4A86-98E3-285A450CF3E3}" type="sibTrans" cxnId="{ADD103D7-1C82-40F9-A74F-98FA41DE3F9D}">
      <dgm:prSet/>
      <dgm:spPr/>
      <dgm:t>
        <a:bodyPr/>
        <a:lstStyle/>
        <a:p>
          <a:endParaRPr lang="hr-HR"/>
        </a:p>
      </dgm:t>
    </dgm:pt>
    <dgm:pt modelId="{3191C419-8B58-4149-8E50-BAB3C06E2105}">
      <dgm:prSet phldrT="[Text]" custT="1"/>
      <dgm:spPr/>
      <dgm:t>
        <a:bodyPr/>
        <a:lstStyle/>
        <a:p>
          <a:r>
            <a:rPr lang="hr-HR" sz="2400" b="0" i="0" dirty="0"/>
            <a:t>naknada udomitelju za pruženu skrb i uloženi trud u zbrinjavanju korisnika kojemu je priznato pravo na uslugu smještaja kod udomitelja</a:t>
          </a:r>
          <a:endParaRPr lang="hr-HR" sz="2400" dirty="0"/>
        </a:p>
      </dgm:t>
    </dgm:pt>
    <dgm:pt modelId="{301EB1C2-C3DE-4B67-9AE5-D46A2944227F}" type="parTrans" cxnId="{6394EB79-82B1-4B64-AFA1-4A7C76901365}">
      <dgm:prSet/>
      <dgm:spPr/>
      <dgm:t>
        <a:bodyPr/>
        <a:lstStyle/>
        <a:p>
          <a:endParaRPr lang="hr-HR"/>
        </a:p>
      </dgm:t>
    </dgm:pt>
    <dgm:pt modelId="{4D1C4BA8-4774-4BBD-BE03-1A1A9C7DE499}" type="sibTrans" cxnId="{6394EB79-82B1-4B64-AFA1-4A7C76901365}">
      <dgm:prSet/>
      <dgm:spPr/>
      <dgm:t>
        <a:bodyPr/>
        <a:lstStyle/>
        <a:p>
          <a:endParaRPr lang="hr-HR"/>
        </a:p>
      </dgm:t>
    </dgm:pt>
    <dgm:pt modelId="{C28AD203-1C76-4144-95BC-470DFC60FAAC}" type="pres">
      <dgm:prSet presAssocID="{94DC50FD-33A6-4FA3-827D-5E13194CAAAF}" presName="Name0" presStyleCnt="0">
        <dgm:presLayoutVars>
          <dgm:dir/>
          <dgm:animLvl val="lvl"/>
          <dgm:resizeHandles val="exact"/>
        </dgm:presLayoutVars>
      </dgm:prSet>
      <dgm:spPr/>
    </dgm:pt>
    <dgm:pt modelId="{56F9A661-9873-448D-956E-D236AE4F1025}" type="pres">
      <dgm:prSet presAssocID="{42452FF6-C4B1-48B9-A516-8685DDD9C4D7}" presName="linNode" presStyleCnt="0"/>
      <dgm:spPr/>
    </dgm:pt>
    <dgm:pt modelId="{6B3535A5-77FE-4053-8F05-76A06648C7B6}" type="pres">
      <dgm:prSet presAssocID="{42452FF6-C4B1-48B9-A516-8685DDD9C4D7}" presName="parTx" presStyleLbl="revTx" presStyleIdx="0" presStyleCnt="2" custScaleY="236984">
        <dgm:presLayoutVars>
          <dgm:chMax val="1"/>
          <dgm:bulletEnabled val="1"/>
        </dgm:presLayoutVars>
      </dgm:prSet>
      <dgm:spPr/>
    </dgm:pt>
    <dgm:pt modelId="{61EF528C-D9C7-4E72-8354-01EAC7D061ED}" type="pres">
      <dgm:prSet presAssocID="{42452FF6-C4B1-48B9-A516-8685DDD9C4D7}" presName="bracket" presStyleLbl="parChTrans1D1" presStyleIdx="0" presStyleCnt="2"/>
      <dgm:spPr/>
    </dgm:pt>
    <dgm:pt modelId="{874791A1-DE2B-4633-B1F6-8E00B6B27B3F}" type="pres">
      <dgm:prSet presAssocID="{42452FF6-C4B1-48B9-A516-8685DDD9C4D7}" presName="spH" presStyleCnt="0"/>
      <dgm:spPr/>
    </dgm:pt>
    <dgm:pt modelId="{32C58F86-BAD7-45C8-9C0B-A0A446030AE1}" type="pres">
      <dgm:prSet presAssocID="{42452FF6-C4B1-48B9-A516-8685DDD9C4D7}" presName="desTx" presStyleLbl="node1" presStyleIdx="0" presStyleCnt="2" custScaleY="199368" custLinFactNeighborX="-48793" custLinFactNeighborY="-2421">
        <dgm:presLayoutVars>
          <dgm:bulletEnabled val="1"/>
        </dgm:presLayoutVars>
      </dgm:prSet>
      <dgm:spPr/>
    </dgm:pt>
    <dgm:pt modelId="{CA18DF1B-E0BA-4181-A532-B4D8725BF8BB}" type="pres">
      <dgm:prSet presAssocID="{14E5A939-6CD5-4F21-812D-221EBA0ED4BE}" presName="spV" presStyleCnt="0"/>
      <dgm:spPr/>
    </dgm:pt>
    <dgm:pt modelId="{08ED3B17-43E2-408A-9203-F98A467F25FB}" type="pres">
      <dgm:prSet presAssocID="{0CC59B59-1FCA-486A-A3CD-9AE363AF7667}" presName="linNode" presStyleCnt="0"/>
      <dgm:spPr/>
    </dgm:pt>
    <dgm:pt modelId="{1358E12A-7664-4C3A-B557-EA889CE7FDC5}" type="pres">
      <dgm:prSet presAssocID="{0CC59B59-1FCA-486A-A3CD-9AE363AF7667}" presName="parTx" presStyleLbl="revTx" presStyleIdx="1" presStyleCnt="2">
        <dgm:presLayoutVars>
          <dgm:chMax val="1"/>
          <dgm:bulletEnabled val="1"/>
        </dgm:presLayoutVars>
      </dgm:prSet>
      <dgm:spPr/>
    </dgm:pt>
    <dgm:pt modelId="{E30577A4-4A3E-4443-8590-42BA2EE64D37}" type="pres">
      <dgm:prSet presAssocID="{0CC59B59-1FCA-486A-A3CD-9AE363AF7667}" presName="bracket" presStyleLbl="parChTrans1D1" presStyleIdx="1" presStyleCnt="2"/>
      <dgm:spPr/>
    </dgm:pt>
    <dgm:pt modelId="{1031F62F-AB01-4E0D-BAA4-0018F8EEBF70}" type="pres">
      <dgm:prSet presAssocID="{0CC59B59-1FCA-486A-A3CD-9AE363AF7667}" presName="spH" presStyleCnt="0"/>
      <dgm:spPr/>
    </dgm:pt>
    <dgm:pt modelId="{28EF1DEC-BB65-4C1A-8847-D5585FB614E8}" type="pres">
      <dgm:prSet presAssocID="{0CC59B59-1FCA-486A-A3CD-9AE363AF7667}" presName="desTx" presStyleLbl="node1" presStyleIdx="1" presStyleCnt="2" custScaleY="387625" custLinFactNeighborX="-46349" custLinFactNeighborY="49421">
        <dgm:presLayoutVars>
          <dgm:bulletEnabled val="1"/>
        </dgm:presLayoutVars>
      </dgm:prSet>
      <dgm:spPr/>
    </dgm:pt>
  </dgm:ptLst>
  <dgm:cxnLst>
    <dgm:cxn modelId="{C4FB3E46-B715-433E-827F-EEDF76D5AA8F}" type="presOf" srcId="{3191C419-8B58-4149-8E50-BAB3C06E2105}" destId="{28EF1DEC-BB65-4C1A-8847-D5585FB614E8}" srcOrd="0" destOrd="0" presId="urn:diagrams.loki3.com/BracketList"/>
    <dgm:cxn modelId="{6F4D316D-A36C-48DF-B648-39BC9C238609}" srcId="{42452FF6-C4B1-48B9-A516-8685DDD9C4D7}" destId="{AAD7BC31-E730-490C-AAD8-100C7EE292A2}" srcOrd="0" destOrd="0" parTransId="{B7E17724-16BA-43EA-B2D1-0E54A348718B}" sibTransId="{718BB075-BFA6-44E1-A7EC-935FB8246996}"/>
    <dgm:cxn modelId="{EC371C71-9B93-4FF8-9B2F-E87DD411B09E}" type="presOf" srcId="{94DC50FD-33A6-4FA3-827D-5E13194CAAAF}" destId="{C28AD203-1C76-4144-95BC-470DFC60FAAC}" srcOrd="0" destOrd="0" presId="urn:diagrams.loki3.com/BracketList"/>
    <dgm:cxn modelId="{6394EB79-82B1-4B64-AFA1-4A7C76901365}" srcId="{0CC59B59-1FCA-486A-A3CD-9AE363AF7667}" destId="{3191C419-8B58-4149-8E50-BAB3C06E2105}" srcOrd="0" destOrd="0" parTransId="{301EB1C2-C3DE-4B67-9AE5-D46A2944227F}" sibTransId="{4D1C4BA8-4774-4BBD-BE03-1A1A9C7DE499}"/>
    <dgm:cxn modelId="{7E35E98B-B536-44C1-AFAC-9B2FFDD08994}" type="presOf" srcId="{0CC59B59-1FCA-486A-A3CD-9AE363AF7667}" destId="{1358E12A-7664-4C3A-B557-EA889CE7FDC5}" srcOrd="0" destOrd="0" presId="urn:diagrams.loki3.com/BracketList"/>
    <dgm:cxn modelId="{ADD103D7-1C82-40F9-A74F-98FA41DE3F9D}" srcId="{94DC50FD-33A6-4FA3-827D-5E13194CAAAF}" destId="{0CC59B59-1FCA-486A-A3CD-9AE363AF7667}" srcOrd="1" destOrd="0" parTransId="{683D3812-7770-426E-A48A-C967DE7A3612}" sibTransId="{7A56C537-C4A2-4A86-98E3-285A450CF3E3}"/>
    <dgm:cxn modelId="{DA78C9DD-BD21-4841-ACDE-05DDAD2E010C}" type="presOf" srcId="{42452FF6-C4B1-48B9-A516-8685DDD9C4D7}" destId="{6B3535A5-77FE-4053-8F05-76A06648C7B6}" srcOrd="0" destOrd="0" presId="urn:diagrams.loki3.com/BracketList"/>
    <dgm:cxn modelId="{5FBF1CF0-C15F-4897-BD3F-B8D7F9EA9855}" type="presOf" srcId="{AAD7BC31-E730-490C-AAD8-100C7EE292A2}" destId="{32C58F86-BAD7-45C8-9C0B-A0A446030AE1}" srcOrd="0" destOrd="0" presId="urn:diagrams.loki3.com/BracketList"/>
    <dgm:cxn modelId="{E7614AF7-DB8A-4F84-8A0F-DBD5D439A67C}" srcId="{94DC50FD-33A6-4FA3-827D-5E13194CAAAF}" destId="{42452FF6-C4B1-48B9-A516-8685DDD9C4D7}" srcOrd="0" destOrd="0" parTransId="{256A0847-D047-4DD9-A3AC-2A1022000FB5}" sibTransId="{14E5A939-6CD5-4F21-812D-221EBA0ED4BE}"/>
    <dgm:cxn modelId="{14ED02B0-4872-4D1A-AFBF-4D28EC2C1C41}" type="presParOf" srcId="{C28AD203-1C76-4144-95BC-470DFC60FAAC}" destId="{56F9A661-9873-448D-956E-D236AE4F1025}" srcOrd="0" destOrd="0" presId="urn:diagrams.loki3.com/BracketList"/>
    <dgm:cxn modelId="{1E026BBF-CD97-4E0D-BBCF-AEAE07324DE9}" type="presParOf" srcId="{56F9A661-9873-448D-956E-D236AE4F1025}" destId="{6B3535A5-77FE-4053-8F05-76A06648C7B6}" srcOrd="0" destOrd="0" presId="urn:diagrams.loki3.com/BracketList"/>
    <dgm:cxn modelId="{4FA9E3E4-CF74-46D6-86EF-3E506C935670}" type="presParOf" srcId="{56F9A661-9873-448D-956E-D236AE4F1025}" destId="{61EF528C-D9C7-4E72-8354-01EAC7D061ED}" srcOrd="1" destOrd="0" presId="urn:diagrams.loki3.com/BracketList"/>
    <dgm:cxn modelId="{AB3468EB-1353-4B7D-B008-48DA4A55CF72}" type="presParOf" srcId="{56F9A661-9873-448D-956E-D236AE4F1025}" destId="{874791A1-DE2B-4633-B1F6-8E00B6B27B3F}" srcOrd="2" destOrd="0" presId="urn:diagrams.loki3.com/BracketList"/>
    <dgm:cxn modelId="{3714E7C7-C12A-42CB-9112-661BF334729E}" type="presParOf" srcId="{56F9A661-9873-448D-956E-D236AE4F1025}" destId="{32C58F86-BAD7-45C8-9C0B-A0A446030AE1}" srcOrd="3" destOrd="0" presId="urn:diagrams.loki3.com/BracketList"/>
    <dgm:cxn modelId="{8E764C83-198C-488A-BE13-37BC3235A0AF}" type="presParOf" srcId="{C28AD203-1C76-4144-95BC-470DFC60FAAC}" destId="{CA18DF1B-E0BA-4181-A532-B4D8725BF8BB}" srcOrd="1" destOrd="0" presId="urn:diagrams.loki3.com/BracketList"/>
    <dgm:cxn modelId="{4E866A78-2074-4DBC-A47E-913774F21BA1}" type="presParOf" srcId="{C28AD203-1C76-4144-95BC-470DFC60FAAC}" destId="{08ED3B17-43E2-408A-9203-F98A467F25FB}" srcOrd="2" destOrd="0" presId="urn:diagrams.loki3.com/BracketList"/>
    <dgm:cxn modelId="{B7B7870A-15F7-49A4-A1BF-8474323921A4}" type="presParOf" srcId="{08ED3B17-43E2-408A-9203-F98A467F25FB}" destId="{1358E12A-7664-4C3A-B557-EA889CE7FDC5}" srcOrd="0" destOrd="0" presId="urn:diagrams.loki3.com/BracketList"/>
    <dgm:cxn modelId="{23A408DD-D65C-4800-987C-C4ED0FA72AAC}" type="presParOf" srcId="{08ED3B17-43E2-408A-9203-F98A467F25FB}" destId="{E30577A4-4A3E-4443-8590-42BA2EE64D37}" srcOrd="1" destOrd="0" presId="urn:diagrams.loki3.com/BracketList"/>
    <dgm:cxn modelId="{BC9C16D3-5F61-4D81-A71D-4F163A45C919}" type="presParOf" srcId="{08ED3B17-43E2-408A-9203-F98A467F25FB}" destId="{1031F62F-AB01-4E0D-BAA4-0018F8EEBF70}" srcOrd="2" destOrd="0" presId="urn:diagrams.loki3.com/BracketList"/>
    <dgm:cxn modelId="{FA519383-B0EF-48E4-9042-6CDD1C310C0D}" type="presParOf" srcId="{08ED3B17-43E2-408A-9203-F98A467F25FB}" destId="{28EF1DEC-BB65-4C1A-8847-D5585FB614E8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2CFDE-40CE-4E22-9029-D36E9752E358}">
      <dsp:nvSpPr>
        <dsp:cNvPr id="0" name=""/>
        <dsp:cNvSpPr/>
      </dsp:nvSpPr>
      <dsp:spPr>
        <a:xfrm>
          <a:off x="3291839" y="0"/>
          <a:ext cx="4937760" cy="1523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EE56AA-D44C-4C87-BFBE-59835D949A6E}">
      <dsp:nvSpPr>
        <dsp:cNvPr id="0" name=""/>
        <dsp:cNvSpPr/>
      </dsp:nvSpPr>
      <dsp:spPr>
        <a:xfrm>
          <a:off x="0" y="0"/>
          <a:ext cx="3291840" cy="1523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 dirty="0"/>
            <a:t>Tradicionalno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 dirty="0" err="1"/>
            <a:t>udomiteljstvo</a:t>
          </a:r>
          <a:endParaRPr lang="hr-HR" sz="3700" kern="1200" dirty="0"/>
        </a:p>
      </dsp:txBody>
      <dsp:txXfrm>
        <a:off x="74395" y="74395"/>
        <a:ext cx="3143050" cy="1375209"/>
      </dsp:txXfrm>
    </dsp:sp>
    <dsp:sp modelId="{2CC00AAF-578B-4902-8BD8-955A34A4F9D5}">
      <dsp:nvSpPr>
        <dsp:cNvPr id="0" name=""/>
        <dsp:cNvSpPr/>
      </dsp:nvSpPr>
      <dsp:spPr>
        <a:xfrm>
          <a:off x="3291839" y="1676400"/>
          <a:ext cx="4937760" cy="1523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500" kern="1200" dirty="0"/>
            <a:t>Standardno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500" kern="1200" dirty="0"/>
            <a:t>Specijalizirano </a:t>
          </a:r>
          <a:r>
            <a:rPr lang="hr-HR" sz="2500" kern="1200" dirty="0" err="1"/>
            <a:t>udomiteljstvo</a:t>
          </a:r>
          <a:r>
            <a:rPr lang="hr-HR" sz="2500" kern="1200" dirty="0"/>
            <a:t> za djecu</a:t>
          </a:r>
        </a:p>
      </dsp:txBody>
      <dsp:txXfrm>
        <a:off x="3291839" y="1866900"/>
        <a:ext cx="4366260" cy="1142999"/>
      </dsp:txXfrm>
    </dsp:sp>
    <dsp:sp modelId="{AFF9D3B4-6BEC-454E-BC0C-F51575A6B161}">
      <dsp:nvSpPr>
        <dsp:cNvPr id="0" name=""/>
        <dsp:cNvSpPr/>
      </dsp:nvSpPr>
      <dsp:spPr>
        <a:xfrm>
          <a:off x="0" y="1676400"/>
          <a:ext cx="3291840" cy="1523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 dirty="0" err="1"/>
            <a:t>Udomiteljstvo</a:t>
          </a:r>
          <a:r>
            <a:rPr lang="hr-HR" sz="3700" kern="1200" dirty="0"/>
            <a:t> kao zanimanje</a:t>
          </a:r>
        </a:p>
      </dsp:txBody>
      <dsp:txXfrm>
        <a:off x="74395" y="1750795"/>
        <a:ext cx="3143050" cy="1375209"/>
      </dsp:txXfrm>
    </dsp:sp>
    <dsp:sp modelId="{6E05035D-72B9-4BE4-9A02-BF7B8286FC5E}">
      <dsp:nvSpPr>
        <dsp:cNvPr id="0" name=""/>
        <dsp:cNvSpPr/>
      </dsp:nvSpPr>
      <dsp:spPr>
        <a:xfrm>
          <a:off x="3291839" y="3352799"/>
          <a:ext cx="4937760" cy="1523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4824E-6816-484D-B4BD-D058EA1A8704}">
      <dsp:nvSpPr>
        <dsp:cNvPr id="0" name=""/>
        <dsp:cNvSpPr/>
      </dsp:nvSpPr>
      <dsp:spPr>
        <a:xfrm>
          <a:off x="0" y="3352799"/>
          <a:ext cx="3291840" cy="1523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700" kern="1200" dirty="0"/>
            <a:t>Srodničko </a:t>
          </a:r>
          <a:r>
            <a:rPr lang="hr-HR" sz="3700" kern="1200" dirty="0" err="1"/>
            <a:t>udomiteljstvo</a:t>
          </a:r>
          <a:endParaRPr lang="hr-HR" sz="3700" kern="1200" dirty="0"/>
        </a:p>
      </dsp:txBody>
      <dsp:txXfrm>
        <a:off x="74395" y="3427194"/>
        <a:ext cx="3143050" cy="1375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535A5-77FE-4053-8F05-76A06648C7B6}">
      <dsp:nvSpPr>
        <dsp:cNvPr id="0" name=""/>
        <dsp:cNvSpPr/>
      </dsp:nvSpPr>
      <dsp:spPr>
        <a:xfrm>
          <a:off x="0" y="1245409"/>
          <a:ext cx="2108820" cy="615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 err="1"/>
            <a:t>Opskrbnina</a:t>
          </a:r>
          <a:endParaRPr lang="hr-HR" sz="2800" kern="1200" dirty="0"/>
        </a:p>
      </dsp:txBody>
      <dsp:txXfrm>
        <a:off x="0" y="1245409"/>
        <a:ext cx="2108820" cy="615260"/>
      </dsp:txXfrm>
    </dsp:sp>
    <dsp:sp modelId="{61EF528C-D9C7-4E72-8354-01EAC7D061ED}">
      <dsp:nvSpPr>
        <dsp:cNvPr id="0" name=""/>
        <dsp:cNvSpPr/>
      </dsp:nvSpPr>
      <dsp:spPr>
        <a:xfrm>
          <a:off x="2108819" y="1123042"/>
          <a:ext cx="421764" cy="85999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C58F86-BAD7-45C8-9C0B-A0A446030AE1}">
      <dsp:nvSpPr>
        <dsp:cNvPr id="0" name=""/>
        <dsp:cNvSpPr/>
      </dsp:nvSpPr>
      <dsp:spPr>
        <a:xfrm>
          <a:off x="2616973" y="674941"/>
          <a:ext cx="5735990" cy="1714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400" b="0" i="0" kern="1200" dirty="0"/>
            <a:t>novčana naknada namijenjena podmirivanju troškova života korisnika</a:t>
          </a:r>
          <a:endParaRPr lang="hr-HR" sz="2400" kern="1200" dirty="0"/>
        </a:p>
      </dsp:txBody>
      <dsp:txXfrm>
        <a:off x="2616973" y="674941"/>
        <a:ext cx="5735990" cy="1714555"/>
      </dsp:txXfrm>
    </dsp:sp>
    <dsp:sp modelId="{1358E12A-7664-4C3A-B557-EA889CE7FDC5}">
      <dsp:nvSpPr>
        <dsp:cNvPr id="0" name=""/>
        <dsp:cNvSpPr/>
      </dsp:nvSpPr>
      <dsp:spPr>
        <a:xfrm>
          <a:off x="0" y="2935013"/>
          <a:ext cx="2106760" cy="35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Naknada za rad udomitelja</a:t>
          </a:r>
        </a:p>
      </dsp:txBody>
      <dsp:txXfrm>
        <a:off x="0" y="2935013"/>
        <a:ext cx="2106760" cy="352343"/>
      </dsp:txXfrm>
    </dsp:sp>
    <dsp:sp modelId="{E30577A4-4A3E-4443-8590-42BA2EE64D37}">
      <dsp:nvSpPr>
        <dsp:cNvPr id="0" name=""/>
        <dsp:cNvSpPr/>
      </dsp:nvSpPr>
      <dsp:spPr>
        <a:xfrm>
          <a:off x="2106760" y="2935013"/>
          <a:ext cx="421352" cy="35234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EF1DEC-BB65-4C1A-8847-D5585FB614E8}">
      <dsp:nvSpPr>
        <dsp:cNvPr id="0" name=""/>
        <dsp:cNvSpPr/>
      </dsp:nvSpPr>
      <dsp:spPr>
        <a:xfrm>
          <a:off x="2618536" y="2602431"/>
          <a:ext cx="5730388" cy="13657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400" b="0" i="0" kern="1200" dirty="0"/>
            <a:t>naknada udomitelju za pruženu skrb i uloženi trud u zbrinjavanju korisnika kojemu je priznato pravo na uslugu smještaja kod udomitelja</a:t>
          </a:r>
          <a:endParaRPr lang="hr-HR" sz="2400" kern="1200" dirty="0"/>
        </a:p>
      </dsp:txBody>
      <dsp:txXfrm>
        <a:off x="2618536" y="2602431"/>
        <a:ext cx="5730388" cy="1365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5C863-FD37-4BEF-9E46-45CF19D7BC67}" type="datetimeFigureOut">
              <a:rPr lang="hr-HR" smtClean="0"/>
              <a:pPr/>
              <a:t>14.11.2019.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446C8-9D44-4A8A-977A-DBF996069F29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331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2462113"/>
          </a:xfrm>
        </p:spPr>
        <p:txBody>
          <a:bodyPr anchor="ctr">
            <a:noAutofit/>
          </a:bodyPr>
          <a:lstStyle>
            <a:lvl1pPr algn="ctr"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732112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88" y="6521440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57200" y="1600200"/>
            <a:ext cx="8229600" cy="463600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45305" y="476672"/>
            <a:ext cx="2057400" cy="5759536"/>
          </a:xfrm>
        </p:spPr>
        <p:txBody>
          <a:bodyPr vert="eaVert" anchor="b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9792" y="476672"/>
            <a:ext cx="6019800" cy="5759536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08721"/>
            <a:ext cx="7772400" cy="2448272"/>
          </a:xfrm>
        </p:spPr>
        <p:txBody>
          <a:bodyPr anchor="ctr">
            <a:normAutofit/>
          </a:bodyPr>
          <a:lstStyle>
            <a:lvl1pPr algn="ctr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73016"/>
            <a:ext cx="7772400" cy="255403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18288"/>
            <a:ext cx="77768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18288"/>
            <a:ext cx="72008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E666-E7FC-4792-A216-299238F92772}" type="datetimeFigureOut">
              <a:rPr lang="hr-HR" smtClean="0"/>
              <a:pPr/>
              <a:t>14.11.2019.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f.hr/seminari-i-edukacije/2475/obveza-uvodenja-eracuna-pripreme-za-sastavljanje-godisnjih-financijskih-izvjestaja-porezne-novosti-od-1-1-2019-i-druge-aktualnosti-za-proracunske-korisnike-i-jlpr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163C-C754-410C-9786-40CA2AC20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3744416"/>
          </a:xfrm>
        </p:spPr>
        <p:txBody>
          <a:bodyPr/>
          <a:lstStyle/>
          <a:p>
            <a:br>
              <a:rPr lang="hr-H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hr-H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hr-HR" dirty="0"/>
              <a:t>socijalni i porezni status </a:t>
            </a:r>
            <a:r>
              <a:rPr lang="hr-HR" dirty="0" err="1"/>
              <a:t>udOmitElja</a:t>
            </a:r>
            <a:br>
              <a:rPr lang="hr-HR" sz="4400" b="1" dirty="0"/>
            </a:br>
            <a:br>
              <a:rPr lang="hr-HR" dirty="0"/>
            </a:b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70566-E1A1-4E79-BF37-6CB67DE30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725144"/>
            <a:ext cx="7846640" cy="1512168"/>
          </a:xfrm>
        </p:spPr>
        <p:txBody>
          <a:bodyPr>
            <a:normAutofit fontScale="92500" lnSpcReduction="10000"/>
          </a:bodyPr>
          <a:lstStyle/>
          <a:p>
            <a:endParaRPr lang="hr-HR" dirty="0"/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dr. sc. Marija Zuber</a:t>
            </a:r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savjetnica-urednica, HZ RIF</a:t>
            </a:r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Zagreb, studeni 2019.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2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26A3-F849-4C60-8F37-2D240B11F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hr-HR" sz="3200" dirty="0"/>
              <a:t>Propisi o obvezi doprinosa od 1. siječnja 2019.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B934D-D167-4EE3-83CC-13D25D0ED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r>
              <a:rPr lang="hr-HR" dirty="0"/>
              <a:t>Zakon o izmjenama i dopunama Zakona o doprinosima, Nar. nov., br. 106/18. - ne sadrži odredbe o udomiteljima</a:t>
            </a:r>
          </a:p>
          <a:p>
            <a:r>
              <a:rPr lang="hr-HR" dirty="0"/>
              <a:t>ali, u čl. 10. st. 2. Zakona o doprinosima – posebna ovlast ministra financija da odnosno donošenja novih propisa može provedbenim aktom utvrditi jedinstvene nazive osnova osiguranja u skladu s tim promjenama</a:t>
            </a:r>
          </a:p>
          <a:p>
            <a:pPr marL="625475" indent="-336550">
              <a:buFont typeface="Wingdings" panose="05000000000000000000" pitchFamily="2" charset="2"/>
              <a:buChar char="ü"/>
            </a:pPr>
            <a:r>
              <a:rPr lang="hr-HR" sz="2000" dirty="0"/>
              <a:t>Pravilnik o izmjenama i dopunama Pravilnika o doprinosima, Nar. nov., br. 1/19. (od 3. siječnja 2019.)</a:t>
            </a:r>
          </a:p>
          <a:p>
            <a:pPr marL="625475" indent="-336550">
              <a:buFont typeface="Wingdings" panose="05000000000000000000" pitchFamily="2" charset="2"/>
              <a:buChar char="ü"/>
            </a:pPr>
            <a:r>
              <a:rPr lang="hr-HR" sz="2000" dirty="0"/>
              <a:t> Naredba o osnovicama za obračun doprinosa za obvezna osiguranja za 2019. godinu, Nar. nov., br. 1/19.</a:t>
            </a:r>
          </a:p>
          <a:p>
            <a:r>
              <a:rPr lang="hr-HR" dirty="0"/>
              <a:t>Osnovica za obračun doprinosa nije propisana Zakonom o doprinosima, nego </a:t>
            </a:r>
            <a:r>
              <a:rPr lang="hr-HR" u="sng" dirty="0"/>
              <a:t>Zakonom o </a:t>
            </a:r>
            <a:r>
              <a:rPr lang="hr-HR" u="sng" dirty="0" err="1"/>
              <a:t>udomiteljstvu</a:t>
            </a:r>
            <a:r>
              <a:rPr lang="hr-HR" u="sng" dirty="0"/>
              <a:t> i Pravilnikom o doprinosima</a:t>
            </a:r>
          </a:p>
          <a:p>
            <a:pPr marL="288925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074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FB96-AA17-4B87-8E37-EACCDB811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Osnovice za obračun doprinosa za udomitelje koji </a:t>
            </a:r>
            <a:r>
              <a:rPr lang="hr-HR" dirty="0" err="1"/>
              <a:t>udomiteljstvo</a:t>
            </a:r>
            <a:r>
              <a:rPr lang="hr-HR" dirty="0"/>
              <a:t> obavljaju kao zanimanje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F9E3F-89E9-4AD8-8FFD-D6B96A59F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3E82C98-6563-4EDB-8A3C-3B839CEAC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912317"/>
              </p:ext>
            </p:extLst>
          </p:nvPr>
        </p:nvGraphicFramePr>
        <p:xfrm>
          <a:off x="374848" y="1844824"/>
          <a:ext cx="8229600" cy="4479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4984">
                  <a:extLst>
                    <a:ext uri="{9D8B030D-6E8A-4147-A177-3AD203B41FA5}">
                      <a16:colId xmlns:a16="http://schemas.microsoft.com/office/drawing/2014/main" val="1623959668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3150551348"/>
                    </a:ext>
                  </a:extLst>
                </a:gridCol>
              </a:tblGrid>
              <a:tr h="2222249">
                <a:tc>
                  <a:txBody>
                    <a:bodyPr/>
                    <a:lstStyle/>
                    <a:p>
                      <a:r>
                        <a:rPr lang="hr-HR" sz="2400" dirty="0"/>
                        <a:t>Standardno </a:t>
                      </a:r>
                      <a:r>
                        <a:rPr lang="hr-HR" sz="2400" dirty="0" err="1"/>
                        <a:t>udomiteljstvo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/>
                        <a:t>Mjesečna osnovica: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najniža mjesečna osnovica (određena koeficijentom 0,38)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2019. = 3.210,24 kn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2020. = 3.321,96 kn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080441"/>
                  </a:ext>
                </a:extLst>
              </a:tr>
              <a:tr h="2257527">
                <a:tc>
                  <a:txBody>
                    <a:bodyPr/>
                    <a:lstStyle/>
                    <a:p>
                      <a:r>
                        <a:rPr lang="hr-HR" sz="2400" dirty="0"/>
                        <a:t>Specijalizirano </a:t>
                      </a:r>
                      <a:r>
                        <a:rPr lang="hr-HR" sz="2400" dirty="0" err="1"/>
                        <a:t>udomiteljstvo</a:t>
                      </a:r>
                      <a:r>
                        <a:rPr lang="hr-HR" sz="2400" dirty="0"/>
                        <a:t> za djecu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/>
                        <a:t>Mjesečna osnovica: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umnožak iznosa prosječne plaće i koeficijenta 1,0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2019.: 8.448,00 kn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2020. = 8.742,00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676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68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86981-89D7-498F-A644-6400D1E1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744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dirty="0"/>
              <a:t>Vrste i stope doprinosa za udomitelje koji </a:t>
            </a:r>
            <a:r>
              <a:rPr lang="hr-HR" sz="3600" dirty="0" err="1"/>
              <a:t>udomiteljstvo</a:t>
            </a:r>
            <a:r>
              <a:rPr lang="hr-HR" sz="3600" dirty="0"/>
              <a:t> obavljaju kao zanimanje 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7D4EB8-56D5-4B55-9777-114F2F13F9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038788"/>
              </p:ext>
            </p:extLst>
          </p:nvPr>
        </p:nvGraphicFramePr>
        <p:xfrm>
          <a:off x="539552" y="1772816"/>
          <a:ext cx="7704856" cy="4277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70287">
                  <a:extLst>
                    <a:ext uri="{9D8B030D-6E8A-4147-A177-3AD203B41FA5}">
                      <a16:colId xmlns:a16="http://schemas.microsoft.com/office/drawing/2014/main" val="2978786349"/>
                    </a:ext>
                  </a:extLst>
                </a:gridCol>
                <a:gridCol w="1557645">
                  <a:extLst>
                    <a:ext uri="{9D8B030D-6E8A-4147-A177-3AD203B41FA5}">
                      <a16:colId xmlns:a16="http://schemas.microsoft.com/office/drawing/2014/main" val="4075034301"/>
                    </a:ext>
                  </a:extLst>
                </a:gridCol>
                <a:gridCol w="1376924">
                  <a:extLst>
                    <a:ext uri="{9D8B030D-6E8A-4147-A177-3AD203B41FA5}">
                      <a16:colId xmlns:a16="http://schemas.microsoft.com/office/drawing/2014/main" val="4044627621"/>
                    </a:ext>
                  </a:extLst>
                </a:gridCol>
              </a:tblGrid>
              <a:tr h="428165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osnovicu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osnovicu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7564655"/>
                  </a:ext>
                </a:extLst>
              </a:tr>
              <a:tr h="15261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Doprinos za mirovinsko osiguranje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osiguranike osigurane samo u I. stupu</a:t>
                      </a: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 osiguranike osigurane u II. stupu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 + 5%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635407"/>
                  </a:ext>
                </a:extLst>
              </a:tr>
              <a:tr h="6379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Doprinosi za zdravstveno osiguranje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16,5%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396032"/>
                  </a:ext>
                </a:extLst>
              </a:tr>
              <a:tr h="67877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UKUPNO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16,5%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95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59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BA923-5764-4F97-ACB3-EBEE8828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Obveznik doprinosa, dospijeće i izvještavanje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79E8E-981E-4BEE-A16D-220616F94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r-HR" dirty="0"/>
              <a:t>Obveznik obračunavanja: ministarstvo mjerodavno za socijalnu skrb, putem centra udomitelja (ali to nije izrijekom navedeno u čl. 46. Zakona o </a:t>
            </a:r>
            <a:r>
              <a:rPr lang="hr-HR" dirty="0" err="1"/>
              <a:t>udomiteljstvu</a:t>
            </a:r>
            <a:r>
              <a:rPr lang="hr-HR" dirty="0"/>
              <a:t>)</a:t>
            </a:r>
          </a:p>
          <a:p>
            <a:pPr fontAlgn="base"/>
            <a:r>
              <a:rPr lang="hr-HR" dirty="0"/>
              <a:t>Dospijeće: do posljednjeg dana u mjesecu za prethodni mjesec</a:t>
            </a:r>
          </a:p>
          <a:p>
            <a:pPr fontAlgn="base"/>
            <a:r>
              <a:rPr lang="hr-HR" dirty="0"/>
              <a:t>JOPPD obrazac - obveznik obračunavanja dužan ga je dostaviti  Poreznoj upravi do posljednjeg dana u mjesecu za prethodni mjesec a najkasnije sljedeći radni dan</a:t>
            </a:r>
          </a:p>
          <a:p>
            <a:pPr marL="568325" indent="-334963" fontAlgn="base">
              <a:buFont typeface="Wingdings" panose="05000000000000000000" pitchFamily="2" charset="2"/>
              <a:buChar char="ü"/>
            </a:pPr>
            <a:r>
              <a:rPr lang="hr-HR" dirty="0"/>
              <a:t>Šifra pod 6.1.: </a:t>
            </a:r>
            <a:r>
              <a:rPr lang="hr-HR" b="1" dirty="0"/>
              <a:t>5404</a:t>
            </a:r>
          </a:p>
          <a:p>
            <a:pPr marL="568325" indent="-334963" fontAlgn="base">
              <a:buFont typeface="Wingdings" panose="05000000000000000000" pitchFamily="2" charset="2"/>
              <a:buChar char="ü"/>
            </a:pPr>
            <a:r>
              <a:rPr lang="hr-HR" dirty="0"/>
              <a:t>Šifra pod 6.2.: </a:t>
            </a:r>
            <a:r>
              <a:rPr lang="hr-HR" b="1" dirty="0"/>
              <a:t>5113</a:t>
            </a:r>
            <a:r>
              <a:rPr lang="hr-HR" dirty="0"/>
              <a:t> – doprinosi za standardnog udomitelja</a:t>
            </a:r>
          </a:p>
          <a:p>
            <a:pPr marL="3260725" indent="-914400" fontAlgn="base">
              <a:buNone/>
            </a:pPr>
            <a:r>
              <a:rPr lang="hr-HR" b="1" dirty="0"/>
              <a:t>5114</a:t>
            </a:r>
            <a:r>
              <a:rPr lang="hr-HR" dirty="0"/>
              <a:t> - doprinosi za specijaliziranog  udomitelja za djecu</a:t>
            </a:r>
          </a:p>
          <a:p>
            <a:pPr marL="233362" indent="0" fontAlgn="base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6623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8993D-13A9-459B-9B9F-938C6757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err="1"/>
              <a:t>Radnopravni</a:t>
            </a:r>
            <a:r>
              <a:rPr lang="hr-HR" dirty="0"/>
              <a:t> i socijalni status udomitelja koji </a:t>
            </a:r>
            <a:r>
              <a:rPr lang="hr-HR" dirty="0" err="1"/>
              <a:t>udomiteljstvo</a:t>
            </a:r>
            <a:r>
              <a:rPr lang="hr-HR" dirty="0"/>
              <a:t> obavlja kao zanimanje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0C9C0-0455-42F6-88FB-67A55786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/>
          <a:lstStyle/>
          <a:p>
            <a:r>
              <a:rPr lang="hr-HR" dirty="0"/>
              <a:t>Na njega se ne primjenjuje Zakona o radu kao opći propis radnog prava</a:t>
            </a:r>
          </a:p>
          <a:p>
            <a:r>
              <a:rPr lang="hr-HR" dirty="0"/>
              <a:t>Teče mu mirovinski staž</a:t>
            </a:r>
          </a:p>
          <a:p>
            <a:r>
              <a:rPr lang="hr-HR" dirty="0"/>
              <a:t>Ima pravo na zdravstveno osiguranje</a:t>
            </a:r>
          </a:p>
          <a:p>
            <a:pPr marL="741363" indent="-284163">
              <a:buFont typeface="Wingdings" panose="05000000000000000000" pitchFamily="2" charset="2"/>
              <a:buChar char="Ø"/>
            </a:pPr>
            <a:r>
              <a:rPr lang="hr-HR" dirty="0"/>
              <a:t> ima li pravo na naknadu za bolovanje? </a:t>
            </a:r>
          </a:p>
          <a:p>
            <a:pPr marL="741363" indent="-284163">
              <a:buFont typeface="Wingdings" panose="05000000000000000000" pitchFamily="2" charset="2"/>
              <a:buChar char="Ø"/>
            </a:pPr>
            <a:r>
              <a:rPr lang="hr-HR" dirty="0"/>
              <a:t> da, ima pravo – čl. 31. st. 5. Zakona o </a:t>
            </a:r>
            <a:r>
              <a:rPr lang="hr-HR" dirty="0" err="1"/>
              <a:t>udomiteljstvu</a:t>
            </a:r>
            <a:endParaRPr lang="hr-HR" dirty="0"/>
          </a:p>
          <a:p>
            <a:pPr marL="741363" indent="-284163">
              <a:buFont typeface="Wingdings" panose="05000000000000000000" pitchFamily="2" charset="2"/>
              <a:buChar char="Ø"/>
            </a:pPr>
            <a:r>
              <a:rPr lang="hr-HR" dirty="0"/>
              <a:t> visina naknade za bolovanje: u odnosu na propisanu  osnovicu za plaćanje doprinosa</a:t>
            </a:r>
          </a:p>
        </p:txBody>
      </p:sp>
    </p:spTree>
    <p:extLst>
      <p:ext uri="{BB962C8B-B14F-4D97-AF65-F5344CB8AC3E}">
        <p14:creationId xmlns:p14="http://schemas.microsoft.com/office/powerpoint/2010/main" val="202995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A169E-61F6-43D3-BC81-8D311501D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Pravni izvor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4DB0D-586C-4536-B6B5-40497272C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Zakon o </a:t>
            </a:r>
            <a:r>
              <a:rPr lang="hr-HR" sz="2800" dirty="0" err="1"/>
              <a:t>udomiteljstvu</a:t>
            </a:r>
            <a:r>
              <a:rPr lang="hr-HR" sz="2800" dirty="0"/>
              <a:t>, Nar. nov. br. 115/18.</a:t>
            </a:r>
          </a:p>
          <a:p>
            <a:r>
              <a:rPr lang="hr-HR" sz="2800" dirty="0"/>
              <a:t>na snazi od 1. siječnja 2019.</a:t>
            </a:r>
          </a:p>
          <a:p>
            <a:pPr marL="0" indent="0">
              <a:buNone/>
            </a:pPr>
            <a:endParaRPr lang="hr-HR" dirty="0"/>
          </a:p>
          <a:p>
            <a:pPr marL="741363" indent="-223838" fontAlgn="base"/>
            <a:r>
              <a:rPr lang="hr-HR" dirty="0"/>
              <a:t>Pravilnik o sastavu i načinu rada povjerenstva za izbor udomitelja za obavljanje </a:t>
            </a:r>
            <a:r>
              <a:rPr lang="hr-HR" dirty="0" err="1"/>
              <a:t>udomiteljstva</a:t>
            </a:r>
            <a:r>
              <a:rPr lang="hr-HR" dirty="0"/>
              <a:t> kao zanimanja</a:t>
            </a:r>
          </a:p>
          <a:p>
            <a:pPr marL="741363" indent="-223838" fontAlgn="base"/>
            <a:r>
              <a:rPr lang="hr-HR" dirty="0"/>
              <a:t>Pravilnik o stambenim uvjetima za obavljanje </a:t>
            </a:r>
            <a:r>
              <a:rPr lang="hr-HR" dirty="0" err="1"/>
              <a:t>udomiteljstva</a:t>
            </a:r>
            <a:endParaRPr lang="hr-HR" dirty="0"/>
          </a:p>
          <a:p>
            <a:pPr marL="741363" indent="-223838" fontAlgn="base"/>
            <a:r>
              <a:rPr lang="hr-HR" dirty="0"/>
              <a:t>Pravilnik o načinu i postupku obiteljske procjene za obavljanje </a:t>
            </a:r>
            <a:r>
              <a:rPr lang="hr-HR" dirty="0" err="1"/>
              <a:t>udomiteljstva</a:t>
            </a:r>
            <a:endParaRPr lang="hr-HR" dirty="0"/>
          </a:p>
          <a:p>
            <a:pPr marL="517525" indent="0" fontAlgn="base">
              <a:buNone/>
            </a:pPr>
            <a:r>
              <a:rPr lang="hr-HR" dirty="0"/>
              <a:t>- svi pravilnici su objavljeni u Nar. nov. 46/19.</a:t>
            </a:r>
          </a:p>
          <a:p>
            <a:pPr fontAlgn="base"/>
            <a:endParaRPr lang="hr-HR" b="1" dirty="0"/>
          </a:p>
          <a:p>
            <a:pPr fontAlgn="base"/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045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F6091-C8DB-4EC7-B742-5B186A3D4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Obavljanje djelatnosti </a:t>
            </a:r>
            <a:r>
              <a:rPr lang="hr-HR" dirty="0" err="1"/>
              <a:t>udomiteljstva</a:t>
            </a:r>
            <a:endParaRPr lang="hr-HR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A7882FA-9B0F-430D-8C0E-5E904428A1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81874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376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C4638-3C3C-4890-80D3-996DCB7FA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2 vrste novčanih primitaka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895E169-B459-432D-9E2B-3541D0AB46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360127"/>
              </p:ext>
            </p:extLst>
          </p:nvPr>
        </p:nvGraphicFramePr>
        <p:xfrm>
          <a:off x="81256" y="1531456"/>
          <a:ext cx="8435280" cy="448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171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18F8-BFCC-450C-846A-CFA1DB23A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Porezna obilježja </a:t>
            </a:r>
            <a:r>
              <a:rPr lang="hr-HR" dirty="0" err="1"/>
              <a:t>opskrbnine</a:t>
            </a:r>
            <a:r>
              <a:rPr lang="hr-HR" dirty="0"/>
              <a:t> i naknade za rad udomitelja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3006C-ED46-4AED-9635-BB33D01B5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OPSKRBNINA:</a:t>
            </a:r>
          </a:p>
          <a:p>
            <a:r>
              <a:rPr lang="pl-PL" dirty="0"/>
              <a:t>određuje za svakog korisnika posebno</a:t>
            </a:r>
          </a:p>
          <a:p>
            <a:r>
              <a:rPr lang="pl-PL" dirty="0"/>
              <a:t>visina: u odnosu na osnovicu </a:t>
            </a:r>
            <a:r>
              <a:rPr lang="hr-HR" dirty="0"/>
              <a:t>na temelju koje se izračunava iznos prava u sustavu socijalne skrbi</a:t>
            </a:r>
          </a:p>
          <a:p>
            <a:r>
              <a:rPr lang="hr-HR" dirty="0"/>
              <a:t>dodatni kriteriji određivanja visine: prema vrsti korisnika ovisno o životnoj dobi i zdravstvenom stanju korisnika</a:t>
            </a:r>
          </a:p>
          <a:p>
            <a:r>
              <a:rPr lang="hr-HR" b="1" dirty="0"/>
              <a:t>ne smatra plaćom niti drugim prihodom koji podliježe plaćanju poreza – </a:t>
            </a:r>
            <a:r>
              <a:rPr lang="hr-HR" dirty="0"/>
              <a:t>Zakon o </a:t>
            </a:r>
            <a:r>
              <a:rPr lang="hr-HR" dirty="0" err="1"/>
              <a:t>udomiteljstvu</a:t>
            </a:r>
            <a:r>
              <a:rPr lang="hr-HR" dirty="0"/>
              <a:t> je poseban propis i ima prednost u primjeni u odnosu na Zakon o porezu na dohodak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000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410F6-F0D0-4ABE-82AD-D293170D9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Porezna obilježja </a:t>
            </a:r>
            <a:r>
              <a:rPr lang="hr-HR" dirty="0" err="1"/>
              <a:t>opskrbnine</a:t>
            </a:r>
            <a:r>
              <a:rPr lang="hr-HR" dirty="0"/>
              <a:t> i naknade za rad udomitelja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F0586-CC30-4F63-9A97-F652BE93A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NAKNADA ZA RAD UDOMITELJA:</a:t>
            </a:r>
          </a:p>
          <a:p>
            <a:r>
              <a:rPr lang="hr-HR" dirty="0"/>
              <a:t>čl. 31. – čl. 33. Zakona – naknada za rad udomitelja koji </a:t>
            </a:r>
            <a:r>
              <a:rPr lang="hr-HR" dirty="0" err="1"/>
              <a:t>udomiteljstvo</a:t>
            </a:r>
            <a:r>
              <a:rPr lang="hr-HR" dirty="0"/>
              <a:t> obavlja </a:t>
            </a:r>
            <a:r>
              <a:rPr lang="hr-HR" b="1" dirty="0"/>
              <a:t>kao zanimanje</a:t>
            </a:r>
          </a:p>
          <a:p>
            <a:pPr marL="0" indent="0" algn="ctr" fontAlgn="base">
              <a:buNone/>
            </a:pPr>
            <a:r>
              <a:rPr lang="hr-HR" i="1" dirty="0"/>
              <a:t>Čl. 31. st. 1. Zakona o </a:t>
            </a:r>
            <a:r>
              <a:rPr lang="hr-HR" i="1" dirty="0" err="1"/>
              <a:t>udomiteljstvu</a:t>
            </a:r>
            <a:r>
              <a:rPr lang="hr-HR" i="1" dirty="0"/>
              <a:t>:</a:t>
            </a:r>
          </a:p>
          <a:p>
            <a:pPr fontAlgn="base"/>
            <a:r>
              <a:rPr lang="hr-HR" dirty="0"/>
              <a:t>Naknada za rad udomitelja koji obavlja </a:t>
            </a:r>
            <a:r>
              <a:rPr lang="hr-HR" dirty="0" err="1"/>
              <a:t>udomiteljstvo</a:t>
            </a:r>
            <a:r>
              <a:rPr lang="hr-HR" dirty="0"/>
              <a:t> kao zanimanje </a:t>
            </a:r>
            <a:r>
              <a:rPr lang="hr-HR" b="1" dirty="0"/>
              <a:t>ne smatra se plaćom niti drugim prihodom koji podliježe plaćanju poreza.</a:t>
            </a:r>
          </a:p>
          <a:p>
            <a:pPr fontAlgn="base"/>
            <a:r>
              <a:rPr lang="hr-HR" dirty="0"/>
              <a:t>Zakon o </a:t>
            </a:r>
            <a:r>
              <a:rPr lang="hr-HR" dirty="0" err="1"/>
              <a:t>udomiteljstvu</a:t>
            </a:r>
            <a:r>
              <a:rPr lang="hr-HR" dirty="0"/>
              <a:t> je poseban propis i ima prednost u primjeni u odnosu na Zakon o porezu na dohodak</a:t>
            </a:r>
          </a:p>
          <a:p>
            <a:pPr fontAlgn="base"/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903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410F6-F0D0-4ABE-82AD-D293170D9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Porezna obilježja </a:t>
            </a:r>
            <a:r>
              <a:rPr lang="hr-HR" dirty="0" err="1"/>
              <a:t>opskrbnine</a:t>
            </a:r>
            <a:r>
              <a:rPr lang="hr-HR" dirty="0"/>
              <a:t> i naknade za rad udomitelja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F0586-CC30-4F63-9A97-F652BE93A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NAKNADA ZA RAD UDOMITELJA:</a:t>
            </a:r>
          </a:p>
          <a:p>
            <a:r>
              <a:rPr lang="hr-HR" dirty="0"/>
              <a:t>čl. 30. Zakona – naknada za rad udomitelja koji obavlja </a:t>
            </a:r>
            <a:r>
              <a:rPr lang="hr-HR" b="1" dirty="0"/>
              <a:t>tradicionalno </a:t>
            </a:r>
            <a:r>
              <a:rPr lang="hr-HR" b="1" dirty="0" err="1"/>
              <a:t>udomiteljstvo</a:t>
            </a:r>
            <a:endParaRPr lang="hr-HR" b="1" dirty="0"/>
          </a:p>
          <a:p>
            <a:pPr marL="630238" indent="-233363" fontAlgn="base"/>
            <a:r>
              <a:rPr lang="hr-HR" dirty="0"/>
              <a:t>166% osnovice po smještenom korisniku udomitelju koji smještava djecu i mlađe punoljetne osobe do završetka srednjoškolskog obrazovanja</a:t>
            </a:r>
          </a:p>
          <a:p>
            <a:pPr marL="630238" indent="-233363" fontAlgn="base"/>
            <a:r>
              <a:rPr lang="hr-HR" dirty="0"/>
              <a:t>125% osnovice po smještenom korisniku udomitelju koji smještava odrasle osobe</a:t>
            </a:r>
          </a:p>
          <a:p>
            <a:pPr fontAlgn="base"/>
            <a:endParaRPr lang="hr-HR" dirty="0"/>
          </a:p>
          <a:p>
            <a:r>
              <a:rPr lang="hr-HR" dirty="0"/>
              <a:t>Čl. 30. Zakona ne definira porezno obilježje toga primitka </a:t>
            </a:r>
          </a:p>
          <a:p>
            <a:r>
              <a:rPr lang="hr-HR" dirty="0"/>
              <a:t>Primijeniti Zakon o porezu na dohodak i oporezivati kao drugi dohodak ili primijeniti čl. 31. Zakona o </a:t>
            </a:r>
            <a:r>
              <a:rPr lang="hr-HR" dirty="0" err="1"/>
              <a:t>udomiteljstvu</a:t>
            </a:r>
            <a:r>
              <a:rPr lang="hr-HR" dirty="0"/>
              <a:t> i </a:t>
            </a:r>
            <a:r>
              <a:rPr lang="hr-HR" dirty="0" err="1"/>
              <a:t>smtrati</a:t>
            </a:r>
            <a:r>
              <a:rPr lang="hr-HR" dirty="0"/>
              <a:t> neoporezivim?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3313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E0D7F-E966-4EA0-8E94-B1BD0F6C1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/>
          </a:bodyPr>
          <a:lstStyle/>
          <a:p>
            <a:r>
              <a:rPr lang="hr-HR" dirty="0"/>
              <a:t>Obrazac JOPPD za neoporezive primitke?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A8981-B249-40C4-83B8-B2C436579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 fontScale="92500" lnSpcReduction="10000"/>
          </a:bodyPr>
          <a:lstStyle/>
          <a:p>
            <a:r>
              <a:rPr lang="hr-HR" dirty="0" err="1"/>
              <a:t>Opskrbnina</a:t>
            </a:r>
            <a:endParaRPr lang="hr-HR" dirty="0"/>
          </a:p>
          <a:p>
            <a:r>
              <a:rPr lang="hr-HR" dirty="0"/>
              <a:t>Naknada za rad udomitelja </a:t>
            </a:r>
          </a:p>
          <a:p>
            <a:pPr marL="0" indent="0">
              <a:buNone/>
            </a:pPr>
            <a:r>
              <a:rPr lang="hr-HR" dirty="0"/>
              <a:t>Jesu li ovi primici iznimka u obvezi izvještavanja? </a:t>
            </a:r>
          </a:p>
          <a:p>
            <a:pPr marL="0" indent="0">
              <a:buNone/>
            </a:pPr>
            <a:r>
              <a:rPr lang="hr-HR" dirty="0"/>
              <a:t>Prema čl. 78. st. 1. t. 17. – ne izvještava se za primitke koji se ne smatraju dohotkom i/ili na koje se ne plaća porez na dohodak i/ili koji ne podliježu obvezi doprinosa, a nisu navedeni u prilogu 4. Obrasca JOPPD.</a:t>
            </a:r>
          </a:p>
          <a:p>
            <a:pPr marL="0" indent="0">
              <a:buNone/>
            </a:pPr>
            <a:r>
              <a:rPr lang="hr-HR" dirty="0"/>
              <a:t>Ovi primici nisu taksativno navedeni u prilogu 4. Obrasca JOPPD. </a:t>
            </a:r>
          </a:p>
          <a:p>
            <a:r>
              <a:rPr lang="hr-HR" dirty="0"/>
              <a:t>Ako se izvještava, koju šifru navesti pod 15.1.?</a:t>
            </a:r>
          </a:p>
          <a:p>
            <a:r>
              <a:rPr lang="hr-HR" dirty="0"/>
              <a:t>Opcije iz važećeg </a:t>
            </a:r>
            <a:r>
              <a:rPr lang="hr-HR" dirty="0" err="1"/>
              <a:t>Šifrarnika</a:t>
            </a:r>
            <a:r>
              <a:rPr lang="hr-HR" dirty="0"/>
              <a:t> 4. - Neoporezivi primici:</a:t>
            </a:r>
          </a:p>
          <a:p>
            <a:pPr marL="1260475" indent="-569913">
              <a:buNone/>
            </a:pPr>
            <a:r>
              <a:rPr lang="hr-HR" b="1" dirty="0"/>
              <a:t>41</a:t>
            </a:r>
            <a:r>
              <a:rPr lang="hr-HR" dirty="0"/>
              <a:t> – Ostale nenavedene naknade plaća koje se isplaćuju na teret državnog proračuna ili na teret sredstava obveznog osiguranja</a:t>
            </a:r>
          </a:p>
          <a:p>
            <a:pPr marL="1260475" indent="-569913">
              <a:buNone/>
            </a:pPr>
            <a:r>
              <a:rPr lang="hr-HR" b="1" dirty="0"/>
              <a:t>58</a:t>
            </a:r>
            <a:r>
              <a:rPr lang="hr-HR" dirty="0"/>
              <a:t> – Primici koji se smatraju neoporezivim primicima</a:t>
            </a:r>
          </a:p>
        </p:txBody>
      </p:sp>
    </p:spTree>
    <p:extLst>
      <p:ext uri="{BB962C8B-B14F-4D97-AF65-F5344CB8AC3E}">
        <p14:creationId xmlns:p14="http://schemas.microsoft.com/office/powerpoint/2010/main" val="261433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9C779-FD0A-4D40-B827-9E3C30E5C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Socijalni status udomitelja koji </a:t>
            </a:r>
            <a:r>
              <a:rPr lang="hr-HR" dirty="0" err="1"/>
              <a:t>udomiteljstvo</a:t>
            </a:r>
            <a:r>
              <a:rPr lang="hr-HR" dirty="0"/>
              <a:t> obavlja kao zanimanje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42A94-974E-4C26-9339-ABA0F111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/>
          </a:bodyPr>
          <a:lstStyle/>
          <a:p>
            <a:r>
              <a:rPr lang="hr-HR" dirty="0"/>
              <a:t>Zakon o mirovinskom osiguranju – proširenje kruga obvezno osiguranih osoba od 1.1.2019.</a:t>
            </a:r>
          </a:p>
          <a:p>
            <a:r>
              <a:rPr lang="hr-HR" dirty="0"/>
              <a:t>Zakon o obveznom zdravstvenom osiguranju – nije ih uvrstio u krug osiguranika kao zasebnu kategoriju, ali jesu osiguranici na temelju Zakona o </a:t>
            </a:r>
            <a:r>
              <a:rPr lang="hr-HR" dirty="0" err="1"/>
              <a:t>udomiteljstvu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NOVE OBVEZNO OSIGURANE OSOBE: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b="1" dirty="0"/>
              <a:t>udomitelj </a:t>
            </a:r>
            <a:r>
              <a:rPr lang="hr-HR" dirty="0"/>
              <a:t>(standardno i specijalizirano </a:t>
            </a:r>
            <a:r>
              <a:rPr lang="hr-HR" dirty="0" err="1"/>
              <a:t>udomiteljstvo</a:t>
            </a:r>
            <a:r>
              <a:rPr lang="hr-HR" dirty="0"/>
              <a:t>, tj. osoba koja obavlja </a:t>
            </a:r>
            <a:r>
              <a:rPr lang="hr-HR" dirty="0" err="1"/>
              <a:t>udomiteljstvo</a:t>
            </a:r>
            <a:r>
              <a:rPr lang="hr-HR" dirty="0"/>
              <a:t> kao zanimanje) </a:t>
            </a:r>
          </a:p>
          <a:p>
            <a:r>
              <a:rPr lang="hr-HR" dirty="0"/>
              <a:t>doprinosi na teret državnog proračuna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9510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f-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Rif-model</Template>
  <TotalTime>4760</TotalTime>
  <Words>1015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Rif-model</vt:lpstr>
      <vt:lpstr>  socijalni i porezni status udOmitElja  </vt:lpstr>
      <vt:lpstr>Pravni izvor</vt:lpstr>
      <vt:lpstr>Obavljanje djelatnosti udomiteljstva</vt:lpstr>
      <vt:lpstr>2 vrste novčanih primitaka</vt:lpstr>
      <vt:lpstr>Porezna obilježja opskrbnine i naknade za rad udomitelja</vt:lpstr>
      <vt:lpstr>Porezna obilježja opskrbnine i naknade za rad udomitelja</vt:lpstr>
      <vt:lpstr>Porezna obilježja opskrbnine i naknade za rad udomitelja</vt:lpstr>
      <vt:lpstr>Obrazac JOPPD za neoporezive primitke?</vt:lpstr>
      <vt:lpstr>Socijalni status udomitelja koji udomiteljstvo obavlja kao zanimanje</vt:lpstr>
      <vt:lpstr>Propisi o obvezi doprinosa od 1. siječnja 2019.</vt:lpstr>
      <vt:lpstr>Osnovice za obračun doprinosa za udomitelje koji udomiteljstvo obavljaju kao zanimanje</vt:lpstr>
      <vt:lpstr>Vrste i stope doprinosa za udomitelje koji udomiteljstvo obavljaju kao zanimanje  </vt:lpstr>
      <vt:lpstr>Obveznik doprinosa, dospijeće i izvještavanje</vt:lpstr>
      <vt:lpstr>Radnopravni i socijalni status udomitelja koji udomiteljstvo obavlja kao zanimanje</vt:lpstr>
    </vt:vector>
  </TitlesOfParts>
  <Company>RIF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Marija</cp:lastModifiedBy>
  <cp:revision>386</cp:revision>
  <dcterms:created xsi:type="dcterms:W3CDTF">2012-09-19T13:04:13Z</dcterms:created>
  <dcterms:modified xsi:type="dcterms:W3CDTF">2019-11-13T23:57:24Z</dcterms:modified>
</cp:coreProperties>
</file>