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56"/>
  </p:notesMasterIdLst>
  <p:sldIdLst>
    <p:sldId id="323" r:id="rId2"/>
    <p:sldId id="551" r:id="rId3"/>
    <p:sldId id="509" r:id="rId4"/>
    <p:sldId id="560" r:id="rId5"/>
    <p:sldId id="569" r:id="rId6"/>
    <p:sldId id="580" r:id="rId7"/>
    <p:sldId id="566" r:id="rId8"/>
    <p:sldId id="585" r:id="rId9"/>
    <p:sldId id="582" r:id="rId10"/>
    <p:sldId id="556" r:id="rId11"/>
    <p:sldId id="586" r:id="rId12"/>
    <p:sldId id="588" r:id="rId13"/>
    <p:sldId id="579" r:id="rId14"/>
    <p:sldId id="578" r:id="rId15"/>
    <p:sldId id="587" r:id="rId16"/>
    <p:sldId id="581" r:id="rId17"/>
    <p:sldId id="583" r:id="rId18"/>
    <p:sldId id="557" r:id="rId19"/>
    <p:sldId id="558" r:id="rId20"/>
    <p:sldId id="559" r:id="rId21"/>
    <p:sldId id="561" r:id="rId22"/>
    <p:sldId id="562" r:id="rId23"/>
    <p:sldId id="552" r:id="rId24"/>
    <p:sldId id="571" r:id="rId25"/>
    <p:sldId id="513" r:id="rId26"/>
    <p:sldId id="526" r:id="rId27"/>
    <p:sldId id="466" r:id="rId28"/>
    <p:sldId id="532" r:id="rId29"/>
    <p:sldId id="375" r:id="rId30"/>
    <p:sldId id="507" r:id="rId31"/>
    <p:sldId id="530" r:id="rId32"/>
    <p:sldId id="534" r:id="rId33"/>
    <p:sldId id="536" r:id="rId34"/>
    <p:sldId id="515" r:id="rId35"/>
    <p:sldId id="516" r:id="rId36"/>
    <p:sldId id="539" r:id="rId37"/>
    <p:sldId id="541" r:id="rId38"/>
    <p:sldId id="538" r:id="rId39"/>
    <p:sldId id="548" r:id="rId40"/>
    <p:sldId id="517" r:id="rId41"/>
    <p:sldId id="543" r:id="rId42"/>
    <p:sldId id="542" r:id="rId43"/>
    <p:sldId id="549" r:id="rId44"/>
    <p:sldId id="518" r:id="rId45"/>
    <p:sldId id="545" r:id="rId46"/>
    <p:sldId id="519" r:id="rId47"/>
    <p:sldId id="354" r:id="rId48"/>
    <p:sldId id="572" r:id="rId49"/>
    <p:sldId id="573" r:id="rId50"/>
    <p:sldId id="574" r:id="rId51"/>
    <p:sldId id="575" r:id="rId52"/>
    <p:sldId id="577" r:id="rId53"/>
    <p:sldId id="504" r:id="rId54"/>
    <p:sldId id="589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>
      <p:cViewPr varScale="1">
        <p:scale>
          <a:sx n="63" d="100"/>
          <a:sy n="63" d="100"/>
        </p:scale>
        <p:origin x="1256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5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5C863-FD37-4BEF-9E46-45CF19D7BC67}" type="datetimeFigureOut">
              <a:rPr lang="hr-HR" smtClean="0"/>
              <a:pPr/>
              <a:t>21.11.2019.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446C8-9D44-4A8A-977A-DBF996069F29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3318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848600" cy="2462113"/>
          </a:xfrm>
        </p:spPr>
        <p:txBody>
          <a:bodyPr anchor="ctr">
            <a:noAutofit/>
          </a:bodyPr>
          <a:lstStyle>
            <a:lvl1pPr algn="ctr">
              <a:defRPr sz="5400" cap="all" baseline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2732112"/>
          </a:xfrm>
        </p:spPr>
        <p:txBody>
          <a:bodyPr/>
          <a:lstStyle>
            <a:lvl1pPr marL="0" indent="0" algn="l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888" y="6521440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457200" y="1600200"/>
            <a:ext cx="8229600" cy="4636008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0800000">
            <a:off x="445305" y="476672"/>
            <a:ext cx="2057400" cy="5759536"/>
          </a:xfrm>
        </p:spPr>
        <p:txBody>
          <a:bodyPr vert="eaVert" anchor="b"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2699792" y="476672"/>
            <a:ext cx="6019800" cy="5759536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08721"/>
            <a:ext cx="7772400" cy="2448272"/>
          </a:xfrm>
        </p:spPr>
        <p:txBody>
          <a:bodyPr anchor="ctr">
            <a:normAutofit/>
          </a:bodyPr>
          <a:lstStyle>
            <a:lvl1pPr algn="ctr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73016"/>
            <a:ext cx="7772400" cy="2554035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1" name="Slik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  <a:lvl2pPr>
              <a:defRPr sz="2800">
                <a:solidFill>
                  <a:srgbClr val="002060"/>
                </a:solidFill>
              </a:defRPr>
            </a:lvl2pPr>
            <a:lvl3pPr>
              <a:defRPr sz="2400">
                <a:solidFill>
                  <a:srgbClr val="002060"/>
                </a:solidFill>
              </a:defRPr>
            </a:lvl3pPr>
            <a:lvl4pPr>
              <a:defRPr sz="2000">
                <a:solidFill>
                  <a:srgbClr val="002060"/>
                </a:solidFill>
              </a:defRPr>
            </a:lvl4pPr>
            <a:lvl5pPr>
              <a:defRPr sz="2000">
                <a:solidFill>
                  <a:srgbClr val="00206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18288"/>
            <a:ext cx="7776864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18288"/>
            <a:ext cx="72008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D2E57653-3E58-4892-A7ED-712530ACC6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100392" y="6492875"/>
            <a:ext cx="1043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EE666-E7FC-4792-A216-299238F92772}" type="datetimeFigureOut">
              <a:rPr lang="hr-HR" smtClean="0"/>
              <a:pPr/>
              <a:t>21.11.2019.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3163C-C754-410C-9786-40CA2AC20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528" y="836712"/>
            <a:ext cx="8496944" cy="3888432"/>
          </a:xfrm>
        </p:spPr>
        <p:txBody>
          <a:bodyPr/>
          <a:lstStyle/>
          <a:p>
            <a:br>
              <a:rPr lang="hr-HR" dirty="0"/>
            </a:br>
            <a:br>
              <a:rPr lang="hr-HR" dirty="0"/>
            </a:br>
            <a:br>
              <a:rPr lang="hr-HR" dirty="0"/>
            </a:br>
            <a:r>
              <a:rPr lang="hr-HR" dirty="0"/>
              <a:t> </a:t>
            </a:r>
            <a:br>
              <a:rPr lang="hr-HR" dirty="0"/>
            </a:br>
            <a:r>
              <a:rPr lang="hr-HR" sz="4400" dirty="0"/>
              <a:t>Najavljene izmjene u sustavu poreza na dohodak od 1. siječnja 2020. godine </a:t>
            </a:r>
            <a:br>
              <a:rPr lang="hr-HR" dirty="0"/>
            </a:br>
            <a:r>
              <a:rPr lang="hr-HR" dirty="0"/>
              <a:t>	</a:t>
            </a:r>
            <a:br>
              <a:rPr lang="hr-HR" dirty="0"/>
            </a:br>
            <a:br>
              <a:rPr lang="hr-HR" dirty="0"/>
            </a:br>
            <a:br>
              <a:rPr lang="hr-HR" sz="4000" cap="none" dirty="0"/>
            </a:br>
            <a:br>
              <a:rPr lang="hr-HR" sz="4000" cap="none" dirty="0"/>
            </a:br>
            <a:endParaRPr lang="hr-HR" sz="4000" cap="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A70566-E1A1-4E79-BF37-6CB67DE30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509120"/>
            <a:ext cx="7846640" cy="1728192"/>
          </a:xfrm>
        </p:spPr>
        <p:txBody>
          <a:bodyPr>
            <a:normAutofit lnSpcReduction="10000"/>
          </a:bodyPr>
          <a:lstStyle/>
          <a:p>
            <a:endParaRPr lang="hr-HR" dirty="0"/>
          </a:p>
          <a:p>
            <a:pPr algn="ctr"/>
            <a:r>
              <a:rPr lang="hr-HR" i="1" dirty="0">
                <a:solidFill>
                  <a:srgbClr val="404040"/>
                </a:solidFill>
              </a:rPr>
              <a:t>dr. sc. Marija Zuber</a:t>
            </a:r>
          </a:p>
          <a:p>
            <a:pPr algn="ctr"/>
            <a:r>
              <a:rPr lang="hr-HR" i="1" dirty="0">
                <a:solidFill>
                  <a:srgbClr val="404040"/>
                </a:solidFill>
              </a:rPr>
              <a:t>savjetnica-urednica, HZ RIF</a:t>
            </a:r>
          </a:p>
          <a:p>
            <a:pPr algn="ctr"/>
            <a:r>
              <a:rPr lang="hr-HR" i="1" dirty="0">
                <a:solidFill>
                  <a:srgbClr val="404040"/>
                </a:solidFill>
              </a:rPr>
              <a:t>Vodice, studeni 2019.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62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28E10-971D-4C33-83DD-575CF23A0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hr-HR" dirty="0"/>
              <a:t>Mogućnost korištenja osobnog odbitka nakon prestanka radnog odnosa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FD750-6E49-4A92-BB00-801528BAE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/>
          <a:lstStyle/>
          <a:p>
            <a:r>
              <a:rPr lang="hr-HR" dirty="0"/>
              <a:t>Poslodavcima će ponovno biti omogućeno </a:t>
            </a:r>
            <a:r>
              <a:rPr lang="hr-HR" u="sng" dirty="0"/>
              <a:t>korištenje osobnog odbitka pri isplati zadnje plaće </a:t>
            </a:r>
            <a:r>
              <a:rPr lang="hr-HR" dirty="0"/>
              <a:t>koja se isplaćuje nakon prestanka radnog odnosa (nakon što je radnik odjavljen iz matične evidencije HZMO-a)</a:t>
            </a:r>
          </a:p>
          <a:p>
            <a:r>
              <a:rPr lang="hr-HR" dirty="0"/>
              <a:t>S obzirom da </a:t>
            </a:r>
          </a:p>
          <a:p>
            <a:pPr marL="715963" indent="-273050">
              <a:buFont typeface="Wingdings" panose="05000000000000000000" pitchFamily="2" charset="2"/>
              <a:buChar char="Ø"/>
            </a:pPr>
            <a:r>
              <a:rPr lang="hr-HR" dirty="0"/>
              <a:t>poslodavac ima uvid u poreznu karticu bivšeg radnika,</a:t>
            </a:r>
          </a:p>
          <a:p>
            <a:pPr marL="715963" indent="-273050">
              <a:buFont typeface="Wingdings" panose="05000000000000000000" pitchFamily="2" charset="2"/>
              <a:buChar char="Ø"/>
            </a:pPr>
            <a:r>
              <a:rPr lang="hr-HR" dirty="0"/>
              <a:t>najkasnije do isplate plaće ili do dana dospjelosti plaće za posljednji mjesec rada</a:t>
            </a:r>
          </a:p>
          <a:p>
            <a:pPr marL="715963" indent="-273050">
              <a:buFont typeface="Wingdings" panose="05000000000000000000" pitchFamily="2" charset="2"/>
              <a:buChar char="Ø"/>
            </a:pPr>
            <a:r>
              <a:rPr lang="hr-HR" dirty="0"/>
              <a:t>može koristiti podatke iz porezne kartice bivšeg radnika i</a:t>
            </a:r>
          </a:p>
          <a:p>
            <a:pPr marL="715963" indent="-273050">
              <a:buFont typeface="Wingdings" panose="05000000000000000000" pitchFamily="2" charset="2"/>
              <a:buChar char="Ø"/>
            </a:pPr>
            <a:r>
              <a:rPr lang="hr-HR" dirty="0"/>
              <a:t>umanjiti poreznu osnovicu za osobni odbitak.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14669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5E59-2B5E-4EA2-A4ED-24AB66E4F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Porezni poticaji za radnike mlađe od 30 godina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8D2B0-9A34-4CDD-8F07-0439D363E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76192"/>
          </a:xfrm>
        </p:spPr>
        <p:txBody>
          <a:bodyPr>
            <a:normAutofit lnSpcReduction="10000"/>
          </a:bodyPr>
          <a:lstStyle/>
          <a:p>
            <a:pPr marL="625475" indent="-354013">
              <a:buFont typeface="Wingdings" panose="05000000000000000000" pitchFamily="2" charset="2"/>
              <a:buChar char="Ø"/>
            </a:pPr>
            <a:r>
              <a:rPr lang="hr-HR" b="1" dirty="0"/>
              <a:t>za poreznog obveznika mlađeg od 25 godina </a:t>
            </a:r>
            <a:r>
              <a:rPr lang="hr-HR" dirty="0"/>
              <a:t>– umanjenje porezne obveze za 100% poreza obračunanog po stopi od 24% - samo za dohodak od nesamostalnog rada</a:t>
            </a:r>
          </a:p>
          <a:p>
            <a:pPr marL="625475" indent="-354013">
              <a:buFont typeface="Wingdings" panose="05000000000000000000" pitchFamily="2" charset="2"/>
              <a:buChar char="Ø"/>
            </a:pPr>
            <a:r>
              <a:rPr lang="hr-HR" b="1" dirty="0"/>
              <a:t>za poreznog obveznika mlađeg od 30 godina </a:t>
            </a:r>
            <a:r>
              <a:rPr lang="hr-HR" dirty="0"/>
              <a:t>- umanjenje porezne obveze za 50% poreza obračunanog po stopi od 24% - samo za dohodak od nesamostalnog rada</a:t>
            </a:r>
          </a:p>
          <a:p>
            <a:pPr>
              <a:buFontTx/>
              <a:buChar char="-"/>
            </a:pPr>
            <a:r>
              <a:rPr lang="hr-HR" dirty="0"/>
              <a:t>umanjenje se odnosi samo na porez koji se obračunava na mjesečnu poreznu osnovicu do 30.000,00 kn</a:t>
            </a:r>
          </a:p>
          <a:p>
            <a:pPr>
              <a:buFontTx/>
              <a:buChar char="-"/>
            </a:pPr>
            <a:r>
              <a:rPr lang="hr-HR" dirty="0"/>
              <a:t>primjenjivati će se zaključno za poreznu godinu u kojoj radnik navrši 25 odnosno 30 godina</a:t>
            </a:r>
          </a:p>
          <a:p>
            <a:pPr marL="0" indent="0">
              <a:buNone/>
            </a:pPr>
            <a:r>
              <a:rPr lang="hr-HR" dirty="0"/>
              <a:t>NAČIN KORIŠTENJA OLAKŠICE:</a:t>
            </a:r>
          </a:p>
          <a:p>
            <a:pPr marL="182563" indent="163513">
              <a:buFont typeface="Wingdings" panose="05000000000000000000" pitchFamily="2" charset="2"/>
              <a:buChar char="Ø"/>
            </a:pPr>
            <a:r>
              <a:rPr lang="hr-HR" dirty="0"/>
              <a:t> </a:t>
            </a:r>
            <a:r>
              <a:rPr lang="hr-HR" b="1" dirty="0"/>
              <a:t>U godišnjem obračunu poreza na dohodak </a:t>
            </a:r>
          </a:p>
          <a:p>
            <a:pPr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7813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3FBDF-A002-48B9-9A85-D1755403A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533400"/>
            <a:ext cx="8712968" cy="990600"/>
          </a:xfrm>
        </p:spPr>
        <p:txBody>
          <a:bodyPr>
            <a:noAutofit/>
          </a:bodyPr>
          <a:lstStyle/>
          <a:p>
            <a:pPr algn="ctr"/>
            <a:r>
              <a:rPr lang="hr-HR" dirty="0"/>
              <a:t>Neoporeziva premija zdravstvenog osiguranja koju poslodavac plaća za radnika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A63E4-7F08-4ED6-8CAB-51A46B2AA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60168"/>
          </a:xfrm>
        </p:spPr>
        <p:txBody>
          <a:bodyPr>
            <a:normAutofit lnSpcReduction="10000"/>
          </a:bodyPr>
          <a:lstStyle/>
          <a:p>
            <a:r>
              <a:rPr lang="hr-HR" dirty="0"/>
              <a:t>Premija zdravstvenog osiguranja kao neoporezivi primitak radnika - uvodi se mogućnost da poslodavac za radnika plaća premiju dopunskog i dodatnog zdravstvenog osiguranja, do propisanog iznosa</a:t>
            </a:r>
          </a:p>
          <a:p>
            <a:r>
              <a:rPr lang="hr-HR" dirty="0"/>
              <a:t>Uvjeti:</a:t>
            </a:r>
          </a:p>
          <a:p>
            <a:pPr marL="533400" indent="-171450">
              <a:buFont typeface="Wingdings" panose="05000000000000000000" pitchFamily="2" charset="2"/>
              <a:buChar char="ü"/>
            </a:pPr>
            <a:r>
              <a:rPr lang="hr-HR" dirty="0"/>
              <a:t> da to poslodavac omogućava radnicima (ali ne mora svim radnicima)</a:t>
            </a:r>
          </a:p>
          <a:p>
            <a:pPr marL="625475" indent="-263525">
              <a:buFont typeface="Wingdings" panose="05000000000000000000" pitchFamily="2" charset="2"/>
              <a:buChar char="ü"/>
            </a:pPr>
            <a:r>
              <a:rPr lang="hr-HR" dirty="0"/>
              <a:t>do visine koja će se propisati Pravilnikom o porezu na dohodak</a:t>
            </a:r>
            <a:endParaRPr lang="hr-HR" sz="2000" i="1" dirty="0"/>
          </a:p>
          <a:p>
            <a:pPr marL="361950" indent="-361950">
              <a:buNone/>
            </a:pPr>
            <a:r>
              <a:rPr lang="hr-HR" sz="2000" i="1" u="sng" dirty="0"/>
              <a:t>Napomena: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000" i="1" dirty="0"/>
              <a:t> </a:t>
            </a:r>
            <a:r>
              <a:rPr lang="hr-HR" sz="2000" dirty="0"/>
              <a:t>dodatno zdravstveno osiguranje – pokriva učešće osiguranika u troškovima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000" dirty="0"/>
              <a:t> dopunsko zdravstveno osiguranje – osiguraniku omogućava viši standard zdravstvene zaštite</a:t>
            </a:r>
          </a:p>
        </p:txBody>
      </p:sp>
    </p:spTree>
    <p:extLst>
      <p:ext uri="{BB962C8B-B14F-4D97-AF65-F5344CB8AC3E}">
        <p14:creationId xmlns:p14="http://schemas.microsoft.com/office/powerpoint/2010/main" val="107981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D9BF-5EFE-4B3F-B2E6-94BF5C605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Proširenje neoporezivih primitaka učenika koji se školuju za strukovna zanimanja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C83FF-C0D4-46FD-A76C-854DAD354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Prema važećim propisima neoporezive su:</a:t>
            </a:r>
          </a:p>
          <a:p>
            <a:pPr marL="630238" indent="-346075">
              <a:buFont typeface="Wingdings" panose="05000000000000000000" pitchFamily="2" charset="2"/>
              <a:buChar char="Ø"/>
            </a:pPr>
            <a:r>
              <a:rPr lang="hr-HR" dirty="0"/>
              <a:t>nagrade učenicima za vrijeme praktičnog rada i naukovanja do 1.750,00 kn mjesečno</a:t>
            </a:r>
          </a:p>
          <a:p>
            <a:r>
              <a:rPr lang="hr-HR" dirty="0"/>
              <a:t>Od 1.1.2020., neoporezive su i:</a:t>
            </a:r>
          </a:p>
          <a:p>
            <a:pPr marL="741363" indent="-395288">
              <a:buFont typeface="Wingdings" panose="05000000000000000000" pitchFamily="2" charset="2"/>
              <a:buChar char="Ø"/>
            </a:pPr>
            <a:r>
              <a:rPr lang="hr-HR" dirty="0"/>
              <a:t>nagrade učenicima </a:t>
            </a:r>
            <a:r>
              <a:rPr lang="hr-HR" b="1" dirty="0"/>
              <a:t>za vrijeme dualnog obrazovanja</a:t>
            </a:r>
            <a:r>
              <a:rPr lang="hr-HR" dirty="0"/>
              <a:t>, do propisanog iznosa</a:t>
            </a:r>
          </a:p>
          <a:p>
            <a:pPr marL="346075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DUALNO OBRAZOVANJE - obrazovanje u strukovnim školama, traje od jedne do pet godina, trajanje ovisi o vrsti obrazovnog programa</a:t>
            </a:r>
          </a:p>
        </p:txBody>
      </p:sp>
    </p:spTree>
    <p:extLst>
      <p:ext uri="{BB962C8B-B14F-4D97-AF65-F5344CB8AC3E}">
        <p14:creationId xmlns:p14="http://schemas.microsoft.com/office/powerpoint/2010/main" val="152327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28F52-3E60-4304-AB99-092548DB2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Proširenje kruga primitaka koji se ne uključuju u primitke iz čl. 17. Zakona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CE6EB-0FFB-4FB4-8C25-BDF4F78EE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r>
              <a:rPr lang="hr-HR" dirty="0"/>
              <a:t>Osim svih do sada propisanih primitaka koji se ne uključuju u limit godišnjih primitaka uzdržavanog člana od 15.000,00 kn godišnje, od 1.1.2020. neće se uključivani ni: </a:t>
            </a:r>
          </a:p>
          <a:p>
            <a:pPr marL="630238" indent="-396875">
              <a:buFont typeface="Wingdings" panose="05000000000000000000" pitchFamily="2" charset="2"/>
              <a:buChar char="Ø"/>
            </a:pPr>
            <a:r>
              <a:rPr lang="hr-HR" dirty="0"/>
              <a:t>nagrade učenicima za vrijeme praktičnog rada i naukovanja i naknade učenicima za vrijeme dualnog obrazovanja</a:t>
            </a:r>
          </a:p>
        </p:txBody>
      </p:sp>
    </p:spTree>
    <p:extLst>
      <p:ext uri="{BB962C8B-B14F-4D97-AF65-F5344CB8AC3E}">
        <p14:creationId xmlns:p14="http://schemas.microsoft.com/office/powerpoint/2010/main" val="112304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53DD6-2E92-432C-9BD5-24E8418E3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Neoporezive donacije u korist osjetljivih skupina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2FA92-A213-4391-A01E-BB9B70B87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Osim donacija za operativne zahvate, liječenje, nabavu lijekova i ortopedskih pomagala te za troškove prijevoza i smještaja u zdravstvene ustanove, od 1.1.2020. neoporezivi i:</a:t>
            </a:r>
          </a:p>
          <a:p>
            <a:pPr marL="0" indent="0">
              <a:buNone/>
            </a:pPr>
            <a:endParaRPr lang="hr-HR" dirty="0"/>
          </a:p>
          <a:p>
            <a:pPr marL="688975" indent="-342900">
              <a:buFont typeface="Wingdings" panose="05000000000000000000" pitchFamily="2" charset="2"/>
              <a:buChar char="Ø"/>
            </a:pPr>
            <a:r>
              <a:rPr lang="hr-HR" dirty="0"/>
              <a:t>primici koje fizičke osobe ostvaruju po osnovi darovanja (materijalnih i financijskih dobara) od pravnih i fizičkih osoba, za podmirivanje potreba, prikupljenih u</a:t>
            </a:r>
            <a:r>
              <a:rPr lang="hr-HR" b="1" dirty="0"/>
              <a:t> humanitarnim akcijama </a:t>
            </a:r>
            <a:r>
              <a:rPr lang="hr-HR" dirty="0"/>
              <a:t>i </a:t>
            </a:r>
            <a:r>
              <a:rPr lang="hr-HR" b="1" dirty="0"/>
              <a:t>javno oglašenim akcijama</a:t>
            </a:r>
            <a:r>
              <a:rPr lang="hr-HR" dirty="0"/>
              <a:t> koje imaju općekorisnu svrhu i organizirane su u korist osjetljivih skupina</a:t>
            </a:r>
          </a:p>
        </p:txBody>
      </p:sp>
    </p:spTree>
    <p:extLst>
      <p:ext uri="{BB962C8B-B14F-4D97-AF65-F5344CB8AC3E}">
        <p14:creationId xmlns:p14="http://schemas.microsoft.com/office/powerpoint/2010/main" val="294421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AF59B-5028-441C-A06D-9C818B706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Poslodavcima se omogućava uvid u podatke o neoporezivim primicima radnika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25909-4292-4E09-830C-742FA1EF6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r>
              <a:rPr lang="hr-HR" dirty="0"/>
              <a:t>Putem sustava </a:t>
            </a:r>
            <a:r>
              <a:rPr lang="hr-HR" dirty="0" err="1"/>
              <a:t>ePorezna</a:t>
            </a:r>
            <a:r>
              <a:rPr lang="hr-HR" dirty="0"/>
              <a:t>, PU će omogućiti poslodavcima i isplatiteljima plaće uvid u podatke koji se odnose na isplaćene neoporezive primitke</a:t>
            </a:r>
          </a:p>
          <a:p>
            <a:r>
              <a:rPr lang="hr-HR" dirty="0"/>
              <a:t>Koje primitke?</a:t>
            </a:r>
          </a:p>
          <a:p>
            <a:pPr marL="803275" indent="-406400">
              <a:buFont typeface="Wingdings" panose="05000000000000000000" pitchFamily="2" charset="2"/>
              <a:buChar char="Ø"/>
            </a:pPr>
            <a:r>
              <a:rPr lang="hr-HR" dirty="0"/>
              <a:t>one koje radnik može ostvariti od više poslodavaca i isplatitelja plaće do određenog godišnjeg iznosa u poreznom razdoblju</a:t>
            </a:r>
          </a:p>
        </p:txBody>
      </p:sp>
    </p:spTree>
    <p:extLst>
      <p:ext uri="{BB962C8B-B14F-4D97-AF65-F5344CB8AC3E}">
        <p14:creationId xmlns:p14="http://schemas.microsoft.com/office/powerpoint/2010/main" val="221082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E3908-D4A1-4507-8242-A8AF62664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Propisati će se obilježja nesamostalnog rada za potrebe oporezivanja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2D25D-7677-41B5-99C0-FBE27933D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601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/>
              <a:t>SVRHA PROPISIVANJA:</a:t>
            </a:r>
          </a:p>
          <a:p>
            <a:pPr marL="517525" indent="-344488">
              <a:buFont typeface="Wingdings" panose="05000000000000000000" pitchFamily="2" charset="2"/>
              <a:buChar char="Ø"/>
            </a:pPr>
            <a:r>
              <a:rPr lang="hr-HR" dirty="0"/>
              <a:t>suzbijanje rastuće pojave  korištenja poreznih pogodnosti protivno svrsi zakona kojom su te pogodnosti uvedene</a:t>
            </a:r>
          </a:p>
          <a:p>
            <a:r>
              <a:rPr lang="hr-HR" dirty="0"/>
              <a:t>Što se smatra nesamostalnim radom  određivati će se prema sljedećim relevantnim kriterijima:</a:t>
            </a:r>
          </a:p>
          <a:p>
            <a:pPr marL="457200" indent="-223838">
              <a:buFont typeface="Wingdings" panose="05000000000000000000" pitchFamily="2" charset="2"/>
              <a:buChar char="ü"/>
            </a:pPr>
            <a:r>
              <a:rPr lang="hr-HR" b="1" dirty="0"/>
              <a:t>kontrola ponašanja </a:t>
            </a:r>
            <a:r>
              <a:rPr lang="hr-HR" dirty="0"/>
              <a:t>- činjenice koje pokazuju ima li poslodavac pravo usmjeriti i kontrolirati što posloprimac radi i kako obavlja posao, kroz upute, obuku ili druga sredstva</a:t>
            </a:r>
          </a:p>
          <a:p>
            <a:pPr marL="457200" indent="-223838">
              <a:buFont typeface="Wingdings" panose="05000000000000000000" pitchFamily="2" charset="2"/>
              <a:buChar char="ü"/>
            </a:pPr>
            <a:r>
              <a:rPr lang="hr-HR" b="1" dirty="0"/>
              <a:t>financijska kontrola </a:t>
            </a:r>
            <a:r>
              <a:rPr lang="hr-HR" dirty="0"/>
              <a:t>- činjenice koje pokazuju ima li poslodavac pravo usmjeriti ili kontrolirati financijske i poslovne aspekte posloprimčevog rada </a:t>
            </a:r>
          </a:p>
          <a:p>
            <a:pPr marL="457200" indent="-223838">
              <a:buFont typeface="Wingdings" panose="05000000000000000000" pitchFamily="2" charset="2"/>
              <a:buChar char="ü"/>
            </a:pPr>
            <a:r>
              <a:rPr lang="hr-HR" b="1" dirty="0"/>
              <a:t>odnos stranaka </a:t>
            </a:r>
            <a:r>
              <a:rPr lang="hr-HR" dirty="0"/>
              <a:t>- činjenice koje pokazuju vrstu odnosa među strankama </a:t>
            </a:r>
          </a:p>
        </p:txBody>
      </p:sp>
    </p:spTree>
    <p:extLst>
      <p:ext uri="{BB962C8B-B14F-4D97-AF65-F5344CB8AC3E}">
        <p14:creationId xmlns:p14="http://schemas.microsoft.com/office/powerpoint/2010/main" val="314016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F9F95-7633-4AFC-8C1B-D19588974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600" dirty="0"/>
              <a:t>Predložene izmjene Zakona o porezu na dobit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12B2B-7487-42BC-A64E-BCF6FF42C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Mijenja se prag ostvarenih prihoda za primjenu propisanih stopa poreza na dobit: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B209CCB-0EB9-4E52-B00A-A751BDA3D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953483"/>
              </p:ext>
            </p:extLst>
          </p:nvPr>
        </p:nvGraphicFramePr>
        <p:xfrm>
          <a:off x="611560" y="2492897"/>
          <a:ext cx="7632849" cy="35786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44283">
                  <a:extLst>
                    <a:ext uri="{9D8B030D-6E8A-4147-A177-3AD203B41FA5}">
                      <a16:colId xmlns:a16="http://schemas.microsoft.com/office/drawing/2014/main" val="964063856"/>
                    </a:ext>
                  </a:extLst>
                </a:gridCol>
                <a:gridCol w="2544283">
                  <a:extLst>
                    <a:ext uri="{9D8B030D-6E8A-4147-A177-3AD203B41FA5}">
                      <a16:colId xmlns:a16="http://schemas.microsoft.com/office/drawing/2014/main" val="45401100"/>
                    </a:ext>
                  </a:extLst>
                </a:gridCol>
                <a:gridCol w="2544283">
                  <a:extLst>
                    <a:ext uri="{9D8B030D-6E8A-4147-A177-3AD203B41FA5}">
                      <a16:colId xmlns:a16="http://schemas.microsoft.com/office/drawing/2014/main" val="3375354569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rgbClr val="002060"/>
                          </a:solidFill>
                        </a:rPr>
                        <a:t>do 2016.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rgbClr val="002060"/>
                          </a:solidFill>
                        </a:rPr>
                        <a:t>2017-2019.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rgbClr val="002060"/>
                          </a:solidFill>
                        </a:rPr>
                        <a:t>od 1.1.2020.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982055"/>
                  </a:ext>
                </a:extLst>
              </a:tr>
              <a:tr h="864095">
                <a:tc rowSpan="2"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rgbClr val="002060"/>
                          </a:solidFill>
                        </a:rPr>
                        <a:t>20%</a:t>
                      </a:r>
                    </a:p>
                    <a:p>
                      <a:pPr algn="ctr"/>
                      <a:r>
                        <a:rPr lang="hr-HR" dirty="0">
                          <a:solidFill>
                            <a:srgbClr val="002060"/>
                          </a:solidFill>
                        </a:rPr>
                        <a:t>neovisno o visini prihoda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rgbClr val="002060"/>
                          </a:solidFill>
                        </a:rPr>
                        <a:t>12% </a:t>
                      </a:r>
                    </a:p>
                    <a:p>
                      <a:pPr algn="ctr"/>
                      <a:r>
                        <a:rPr lang="hr-HR" dirty="0">
                          <a:solidFill>
                            <a:srgbClr val="002060"/>
                          </a:solidFill>
                        </a:rPr>
                        <a:t>prihod do 3 </a:t>
                      </a:r>
                      <a:r>
                        <a:rPr lang="hr-HR" dirty="0" err="1">
                          <a:solidFill>
                            <a:srgbClr val="002060"/>
                          </a:solidFill>
                        </a:rPr>
                        <a:t>mil</a:t>
                      </a:r>
                      <a:r>
                        <a:rPr lang="hr-HR" dirty="0">
                          <a:solidFill>
                            <a:srgbClr val="002060"/>
                          </a:solidFill>
                        </a:rPr>
                        <a:t> kn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rgbClr val="002060"/>
                          </a:solidFill>
                        </a:rPr>
                        <a:t>12% </a:t>
                      </a:r>
                    </a:p>
                    <a:p>
                      <a:pPr algn="ctr"/>
                      <a:r>
                        <a:rPr lang="hr-HR" dirty="0">
                          <a:solidFill>
                            <a:srgbClr val="002060"/>
                          </a:solidFill>
                        </a:rPr>
                        <a:t>prihod do 7,5 </a:t>
                      </a:r>
                      <a:r>
                        <a:rPr lang="hr-HR" dirty="0" err="1">
                          <a:solidFill>
                            <a:srgbClr val="002060"/>
                          </a:solidFill>
                        </a:rPr>
                        <a:t>mil</a:t>
                      </a:r>
                      <a:r>
                        <a:rPr lang="hr-HR" dirty="0">
                          <a:solidFill>
                            <a:srgbClr val="002060"/>
                          </a:solidFill>
                        </a:rPr>
                        <a:t> kn</a:t>
                      </a:r>
                    </a:p>
                    <a:p>
                      <a:pPr algn="ctr"/>
                      <a:r>
                        <a:rPr lang="hr-HR" dirty="0">
                          <a:solidFill>
                            <a:srgbClr val="002060"/>
                          </a:solidFill>
                        </a:rPr>
                        <a:t>(mikro, mali i srednji)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000862"/>
                  </a:ext>
                </a:extLst>
              </a:tr>
              <a:tr h="936104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i="0" dirty="0">
                          <a:solidFill>
                            <a:srgbClr val="002060"/>
                          </a:solidFill>
                        </a:rPr>
                        <a:t>18% </a:t>
                      </a:r>
                    </a:p>
                    <a:p>
                      <a:pPr algn="ctr"/>
                      <a:r>
                        <a:rPr lang="hr-HR" dirty="0">
                          <a:solidFill>
                            <a:srgbClr val="002060"/>
                          </a:solidFill>
                        </a:rPr>
                        <a:t>prihod preko 3 </a:t>
                      </a:r>
                      <a:r>
                        <a:rPr lang="hr-HR" dirty="0" err="1">
                          <a:solidFill>
                            <a:srgbClr val="002060"/>
                          </a:solidFill>
                        </a:rPr>
                        <a:t>mil</a:t>
                      </a:r>
                      <a:r>
                        <a:rPr lang="hr-HR" dirty="0">
                          <a:solidFill>
                            <a:srgbClr val="002060"/>
                          </a:solidFill>
                        </a:rPr>
                        <a:t> kn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rgbClr val="002060"/>
                          </a:solidFill>
                        </a:rPr>
                        <a:t>18% </a:t>
                      </a:r>
                    </a:p>
                    <a:p>
                      <a:pPr algn="ctr"/>
                      <a:r>
                        <a:rPr lang="hr-HR" dirty="0">
                          <a:solidFill>
                            <a:srgbClr val="002060"/>
                          </a:solidFill>
                        </a:rPr>
                        <a:t>prihod preko 7,5 </a:t>
                      </a:r>
                      <a:r>
                        <a:rPr lang="hr-HR" dirty="0" err="1">
                          <a:solidFill>
                            <a:srgbClr val="002060"/>
                          </a:solidFill>
                        </a:rPr>
                        <a:t>mil</a:t>
                      </a:r>
                      <a:r>
                        <a:rPr lang="hr-HR" dirty="0">
                          <a:solidFill>
                            <a:srgbClr val="002060"/>
                          </a:solidFill>
                        </a:rPr>
                        <a:t> kn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743396"/>
                  </a:ext>
                </a:extLst>
              </a:tr>
              <a:tr h="936104">
                <a:tc gridSpan="3">
                  <a:txBody>
                    <a:bodyPr/>
                    <a:lstStyle/>
                    <a:p>
                      <a:pPr algn="just"/>
                      <a:r>
                        <a:rPr lang="hr-HR" i="1" dirty="0">
                          <a:solidFill>
                            <a:srgbClr val="002060"/>
                          </a:solidFill>
                        </a:rPr>
                        <a:t>Procjena Min. financija: </a:t>
                      </a:r>
                      <a:r>
                        <a:rPr lang="hr-HR" sz="18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Dodatnih 10.000 obveznika će biti zahvaćeno ovom mjerom, pa će od 2020. godine 93% poduzetnika pravnih osoba plaćati porez na dobit po stopi od 12%.</a:t>
                      </a:r>
                      <a:endParaRPr lang="hr-HR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971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98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2B8F2-BE1C-4C03-BCDD-73D777F6A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600" dirty="0"/>
              <a:t>Predložene izmjene Zakona o porezu na dobit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D3135-AA13-4434-B361-D641F4E65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>
            <a:normAutofit/>
          </a:bodyPr>
          <a:lstStyle/>
          <a:p>
            <a:r>
              <a:rPr lang="hr-HR" dirty="0"/>
              <a:t>Podiže se prag od kojega </a:t>
            </a:r>
            <a:r>
              <a:rPr lang="hr-HR" u="sng" dirty="0"/>
              <a:t>fizičke osobe koje obavljaju samostalnu djelatnost </a:t>
            </a:r>
            <a:r>
              <a:rPr lang="hr-HR" dirty="0"/>
              <a:t>(obrtnici, slobodna zanimanja, poljoprivrednici)  koji su obveznici poreza na dohodak, po sili zakona postaju obveznici poreza na dobit </a:t>
            </a:r>
          </a:p>
          <a:p>
            <a:r>
              <a:rPr lang="hr-HR" dirty="0"/>
              <a:t>Prag se podiže s 3 </a:t>
            </a:r>
            <a:r>
              <a:rPr lang="hr-HR" dirty="0" err="1"/>
              <a:t>mil</a:t>
            </a:r>
            <a:r>
              <a:rPr lang="hr-HR" dirty="0"/>
              <a:t> na 7,5 </a:t>
            </a:r>
            <a:r>
              <a:rPr lang="hr-HR" dirty="0" err="1"/>
              <a:t>mil</a:t>
            </a:r>
            <a:r>
              <a:rPr lang="hr-HR" dirty="0"/>
              <a:t> kn primitaka na godišnjoj razini</a:t>
            </a:r>
          </a:p>
          <a:p>
            <a:r>
              <a:rPr lang="hr-HR" dirty="0"/>
              <a:t>Izostavljaju se ostala tri pokazatelja koja sada uvjetuju obvezan prelazak s poreza na dohodak na porez na dobit</a:t>
            </a:r>
          </a:p>
          <a:p>
            <a:r>
              <a:rPr lang="hr-HR" dirty="0"/>
              <a:t>Od 2020. g. samo će iznos ostvarenih primitaka biti jedini kriterij za obveznu promjenu načina oporezivanja</a:t>
            </a:r>
          </a:p>
        </p:txBody>
      </p:sp>
    </p:spTree>
    <p:extLst>
      <p:ext uri="{BB962C8B-B14F-4D97-AF65-F5344CB8AC3E}">
        <p14:creationId xmlns:p14="http://schemas.microsoft.com/office/powerpoint/2010/main" val="23164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5EA5-E13D-41CF-9557-B571906F9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400" dirty="0"/>
              <a:t>Reforma hrvatskog poreznog sustava u mandatu sadašnje Vlade RH</a:t>
            </a:r>
            <a:r>
              <a:rPr lang="hr-HR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EF13E-1488-478F-A618-94078FDCB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/>
          <a:lstStyle/>
          <a:p>
            <a:pPr>
              <a:defRPr/>
            </a:pPr>
            <a:r>
              <a:rPr lang="hr-HR" dirty="0"/>
              <a:t>Prvi krug - od 1.1.2017. - nije u cijelosti realiziran kako je prvotno koncipirano i usvojeno; naknadno se odustalo od uvođenja poreza na vlasništvo nekretnina</a:t>
            </a:r>
          </a:p>
          <a:p>
            <a:pPr marL="0" indent="0">
              <a:buNone/>
              <a:defRPr/>
            </a:pPr>
            <a:endParaRPr lang="hr-HR" dirty="0"/>
          </a:p>
          <a:p>
            <a:pPr>
              <a:defRPr/>
            </a:pPr>
            <a:r>
              <a:rPr lang="hr-HR" dirty="0"/>
              <a:t>Drugi krug - od 1.1.2018.</a:t>
            </a:r>
          </a:p>
          <a:p>
            <a:pPr marL="0" indent="0">
              <a:buNone/>
              <a:defRPr/>
            </a:pPr>
            <a:endParaRPr lang="hr-HR" dirty="0"/>
          </a:p>
          <a:p>
            <a:pPr marL="180975" indent="-180975">
              <a:defRPr/>
            </a:pPr>
            <a:r>
              <a:rPr lang="hr-HR" dirty="0"/>
              <a:t>Treći krug - od 1.1.2019.; neke odredbe od 2020. i od 2021., a izmjene Pravilnika o porezu na dohodak kojima je uvedena neoporeziva nagrada za radne rezultate, ranije, od 1. prosinca 2018.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595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4FDAD-3DC1-4ABA-A673-6C1AF5D30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600" dirty="0"/>
              <a:t>Predložene izmjene Zakona o porezu na dobit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3E610-0E8A-438D-862F-093336BB7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60168"/>
          </a:xfrm>
        </p:spPr>
        <p:txBody>
          <a:bodyPr/>
          <a:lstStyle/>
          <a:p>
            <a:r>
              <a:rPr lang="hr-HR" dirty="0"/>
              <a:t>Pojednostavljenje za neprofitne organizacije koje su obveznici poreza na dobit </a:t>
            </a:r>
          </a:p>
          <a:p>
            <a:r>
              <a:rPr lang="hr-HR" dirty="0"/>
              <a:t>Prag godišnjih primitaka koji im omogućuje  plaćanje poreza na dobit u paušalnom iznosu se podiže sa sadašnjih 300.000,00 kn na 7,5 </a:t>
            </a:r>
            <a:r>
              <a:rPr lang="hr-HR" dirty="0" err="1"/>
              <a:t>mil</a:t>
            </a:r>
            <a:r>
              <a:rPr lang="hr-HR" dirty="0"/>
              <a:t> kn </a:t>
            </a:r>
          </a:p>
          <a:p>
            <a:r>
              <a:rPr lang="hr-HR" dirty="0"/>
              <a:t>Propisani prag prihoda odnosi se na prihod od obavljanja gospodarskih djelatnosti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76466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5461B-AE54-4772-ACCA-299BFAB72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/>
              <a:t>Predložene izmjene Zakona o PDV-u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80C9B-ADC5-41AA-9C8F-AD5A99883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USVOJENO, STUPA NA SNAGU 1.1.2020.</a:t>
            </a:r>
          </a:p>
          <a:p>
            <a:r>
              <a:rPr lang="pl-PL" strike="sngStrike" dirty="0"/>
              <a:t>Sniženje opće stope PDV-a s 25% na 24%</a:t>
            </a:r>
          </a:p>
          <a:p>
            <a:r>
              <a:rPr lang="pl-PL" dirty="0">
                <a:solidFill>
                  <a:srgbClr val="FF0000"/>
                </a:solidFill>
              </a:rPr>
              <a:t>NOVO: </a:t>
            </a:r>
            <a:r>
              <a:rPr lang="pl-PL" dirty="0"/>
              <a:t>Opća stopa PDV-a ostaje 25%, ne predlaže se snižavanje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PRIJEDLOZI U POSTUPKU DONOŠENJA:</a:t>
            </a:r>
          </a:p>
          <a:p>
            <a:r>
              <a:rPr lang="hr-HR" dirty="0"/>
              <a:t>Snižava se stopa PDV-a </a:t>
            </a:r>
            <a:r>
              <a:rPr lang="pl-PL" dirty="0"/>
              <a:t>s 25% na 13%</a:t>
            </a:r>
            <a:r>
              <a:rPr lang="hr-HR" dirty="0"/>
              <a:t> </a:t>
            </a:r>
            <a:r>
              <a:rPr lang="pl-PL" dirty="0"/>
              <a:t>na pripremu i usluživanje hrane u ugostiteljstvu</a:t>
            </a:r>
          </a:p>
          <a:p>
            <a:r>
              <a:rPr lang="pl-PL" dirty="0"/>
              <a:t>Poduzetnicima koji ostvaruju godišnji promet do 7,5 mil kn omogućava se prelazak na obračun i plaćanje PDV-a po novčanom načelu, tj. prema naplaćenim naknadama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-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7789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8425B-FB48-49B8-B6A1-45C41F60F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dirty="0"/>
              <a:t>Izmjene propisa o trošarinama i posebnom porezu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EF5E2-808C-4E60-AD5D-673C7D2F3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16152"/>
          </a:xfrm>
        </p:spPr>
        <p:txBody>
          <a:bodyPr/>
          <a:lstStyle/>
          <a:p>
            <a:r>
              <a:rPr lang="hr-HR" dirty="0"/>
              <a:t>Promjena načina oporezivanja bezalkoholnih pića – umjesto sadašnjeg linearnog količinskog oporezivanja po hektolitru, oporezivati će se prema udjelu dodanih šećera</a:t>
            </a:r>
          </a:p>
          <a:p>
            <a:r>
              <a:rPr lang="hr-HR" dirty="0"/>
              <a:t>Povrat dijela plaćene trošarine na dizelsko gorivo koje se koristi u željezničkom prometu robe i putnika – to pravo sada imaju samo cestovni prijevoznici, od 1.1.2020. se proširuje i na željeznički prijevoz</a:t>
            </a:r>
          </a:p>
          <a:p>
            <a:r>
              <a:rPr lang="hr-HR" dirty="0"/>
              <a:t>Povećanje još nekih trošarina (cigarete)</a:t>
            </a:r>
          </a:p>
        </p:txBody>
      </p:sp>
    </p:spTree>
    <p:extLst>
      <p:ext uri="{BB962C8B-B14F-4D97-AF65-F5344CB8AC3E}">
        <p14:creationId xmlns:p14="http://schemas.microsoft.com/office/powerpoint/2010/main" val="1262925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ED743-10DA-416C-A61D-4178D2BEF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9771C-11F9-43C3-86DA-B1AB88074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000" dirty="0"/>
              <a:t>NOVI NEOPOREZIVI PRIMICI UVEDENI IZMJENAMA PRAVILNIKA O POREZU NA DOHODAK</a:t>
            </a:r>
          </a:p>
          <a:p>
            <a:pPr marL="0" indent="0" algn="ctr">
              <a:buNone/>
            </a:pPr>
            <a:r>
              <a:rPr lang="hr-HR" sz="4000" dirty="0"/>
              <a:t>od 1. rujna 2019.</a:t>
            </a:r>
          </a:p>
        </p:txBody>
      </p:sp>
    </p:spTree>
    <p:extLst>
      <p:ext uri="{BB962C8B-B14F-4D97-AF65-F5344CB8AC3E}">
        <p14:creationId xmlns:p14="http://schemas.microsoft.com/office/powerpoint/2010/main" val="404065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59351-62FA-4DCC-815B-F52AB320A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Tri zadnje izmjene Pravilnika o porezu na dohodak – čl. 7. Pravilnika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1DD79-3EB8-442D-A0DC-021F7D6C1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16152"/>
          </a:xfrm>
        </p:spPr>
        <p:txBody>
          <a:bodyPr>
            <a:normAutofit/>
          </a:bodyPr>
          <a:lstStyle/>
          <a:p>
            <a:pPr lvl="0"/>
            <a:r>
              <a:rPr lang="hr-HR" u="sng" dirty="0"/>
              <a:t>od 1. prosinca 2018. </a:t>
            </a:r>
            <a:r>
              <a:rPr lang="hr-HR" dirty="0"/>
              <a:t>-  uvedena mogućnost neoporezive isplate nagrade za ostvarene rezultate rada radnika u iznosu do 5.000,00 kn godišnje</a:t>
            </a:r>
          </a:p>
          <a:p>
            <a:pPr lvl="0"/>
            <a:r>
              <a:rPr lang="hr-HR" u="sng" dirty="0"/>
              <a:t>od 1. siječnja 2019. </a:t>
            </a:r>
            <a:r>
              <a:rPr lang="hr-HR" dirty="0"/>
              <a:t>- uređuje se da nagrada mora bit isplaćena u novcu i</a:t>
            </a:r>
          </a:p>
          <a:p>
            <a:pPr lvl="0"/>
            <a:r>
              <a:rPr lang="hr-HR" u="sng" dirty="0"/>
              <a:t>od 1. rujna 2019. </a:t>
            </a:r>
            <a:r>
              <a:rPr lang="hr-HR" dirty="0"/>
              <a:t>- povećan je iznos neoporezive tuzemne dnevnice i uvedeni su novi neoporezivi primici radnika</a:t>
            </a:r>
          </a:p>
        </p:txBody>
      </p:sp>
    </p:spTree>
    <p:extLst>
      <p:ext uri="{BB962C8B-B14F-4D97-AF65-F5344CB8AC3E}">
        <p14:creationId xmlns:p14="http://schemas.microsoft.com/office/powerpoint/2010/main" val="210570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32FAE-3752-4CE4-A1A6-1A3914840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Što od 1. rujna 2019. donosi izmijenjeni čl. 7. Pravilnika o porezu na dohodak?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61FE0-A928-4FD7-872F-8D65411BD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/>
              <a:t>Povećani</a:t>
            </a:r>
            <a:r>
              <a:rPr lang="hr-HR" dirty="0"/>
              <a:t> su neoporezivi primici po osnovi:</a:t>
            </a:r>
          </a:p>
          <a:p>
            <a:pPr marL="625475" indent="-396875">
              <a:buFont typeface="Wingdings" panose="05000000000000000000" pitchFamily="2" charset="2"/>
              <a:buChar char="ü"/>
            </a:pPr>
            <a:r>
              <a:rPr lang="hr-HR" dirty="0"/>
              <a:t> dnevnice za službeni put u zemlji sa 170,00 kn na 200,00 kn</a:t>
            </a:r>
          </a:p>
          <a:p>
            <a:pPr marL="625475" indent="-396875">
              <a:buFont typeface="Wingdings" panose="05000000000000000000" pitchFamily="2" charset="2"/>
              <a:buChar char="ü"/>
            </a:pPr>
            <a:r>
              <a:rPr lang="hr-HR" dirty="0"/>
              <a:t> dnevnice za rad na terenu u  zemlji sa 170,00 na 200,00 kn</a:t>
            </a:r>
          </a:p>
          <a:p>
            <a:r>
              <a:rPr lang="hr-HR" b="1" dirty="0"/>
              <a:t>Izmijenjeno </a:t>
            </a:r>
            <a:r>
              <a:rPr lang="hr-HR" dirty="0"/>
              <a:t>odnosno ukinuto:</a:t>
            </a:r>
          </a:p>
          <a:p>
            <a:pPr marL="685800" indent="-396875">
              <a:buFont typeface="Wingdings" panose="05000000000000000000" pitchFamily="2" charset="2"/>
              <a:buChar char="ü"/>
            </a:pPr>
            <a:r>
              <a:rPr lang="hr-HR" dirty="0"/>
              <a:t>neoporezivi primitak po osnovi smještaja i prehrane sezonskih radnika je ukinut odnosno zamijenjen novim primicima koji se odnose na sve radnike</a:t>
            </a:r>
          </a:p>
          <a:p>
            <a:r>
              <a:rPr lang="hr-HR" b="1" dirty="0"/>
              <a:t>Uvedeni su novi </a:t>
            </a:r>
            <a:r>
              <a:rPr lang="hr-HR" dirty="0"/>
              <a:t>neoporezivi primici za sljedeće namjene:</a:t>
            </a:r>
          </a:p>
          <a:p>
            <a:pPr marL="625475" indent="-396875">
              <a:buFont typeface="Wingdings" panose="05000000000000000000" pitchFamily="2" charset="2"/>
              <a:buChar char="ü"/>
            </a:pPr>
            <a:r>
              <a:rPr lang="hr-HR" dirty="0"/>
              <a:t> za prehranu</a:t>
            </a:r>
          </a:p>
          <a:p>
            <a:pPr marL="625475" indent="-396875">
              <a:buFont typeface="Wingdings" panose="05000000000000000000" pitchFamily="2" charset="2"/>
              <a:buChar char="ü"/>
            </a:pPr>
            <a:r>
              <a:rPr lang="hr-HR" dirty="0"/>
              <a:t> za smještaj</a:t>
            </a:r>
          </a:p>
          <a:p>
            <a:pPr marL="625475" indent="-396875">
              <a:buFont typeface="Wingdings" panose="05000000000000000000" pitchFamily="2" charset="2"/>
              <a:buChar char="ü"/>
            </a:pPr>
            <a:r>
              <a:rPr lang="hr-HR" dirty="0"/>
              <a:t> za podmirivanje izdataka za skrb o djeci predškolske dobi </a:t>
            </a:r>
          </a:p>
          <a:p>
            <a:pPr marL="625475" indent="-396875">
              <a:buFont typeface="Wingdings" panose="05000000000000000000" pitchFamily="2" charset="2"/>
              <a:buChar char="ü"/>
            </a:pPr>
            <a:r>
              <a:rPr lang="hr-HR" dirty="0"/>
              <a:t> za plaćanje turističkih i  ugostiteljskih usluga namijenjenih odmoru radnika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46417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7E640-6351-4D4E-A97E-E12D7D213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Neoporezive tuzemne dnevnice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46B9B-576C-45F8-958B-C5075F375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/>
          <a:lstStyle/>
          <a:p>
            <a:r>
              <a:rPr lang="hr-HR" dirty="0"/>
              <a:t>Od 1. rujna 2019.: </a:t>
            </a:r>
            <a:r>
              <a:rPr lang="hr-HR" b="1" dirty="0"/>
              <a:t>200,00 </a:t>
            </a:r>
            <a:r>
              <a:rPr lang="hr-HR" dirty="0"/>
              <a:t>kn po danu</a:t>
            </a:r>
          </a:p>
          <a:p>
            <a:r>
              <a:rPr lang="hr-HR" dirty="0"/>
              <a:t>Novi neoporezivi iznos primjenjuje se za dane službenih putovanja od 1. rujna 2019.</a:t>
            </a:r>
          </a:p>
          <a:p>
            <a:pPr marL="0" indent="0">
              <a:buNone/>
            </a:pPr>
            <a:r>
              <a:rPr lang="hr-HR" i="1" u="sng" dirty="0"/>
              <a:t>Primjer:</a:t>
            </a:r>
          </a:p>
          <a:p>
            <a:pPr marL="0" indent="0">
              <a:buNone/>
            </a:pPr>
            <a:r>
              <a:rPr lang="hr-HR" dirty="0"/>
              <a:t>Službeno putovanje je započeto 25. kolovoza i trajalo je do 28. kolovoza 2019. Putni nalog se obračunava 5. rujna, a radnik ima pravo na 4 dnevnice. Dnevnice se određuju u visini 170,00 po danu.</a:t>
            </a:r>
          </a:p>
          <a:p>
            <a:pPr marL="0" indent="0">
              <a:buNone/>
            </a:pPr>
            <a:r>
              <a:rPr lang="hr-HR" i="1" u="sng" dirty="0"/>
              <a:t>Primjer:</a:t>
            </a:r>
          </a:p>
          <a:p>
            <a:pPr marL="0" indent="0">
              <a:buNone/>
            </a:pPr>
            <a:r>
              <a:rPr lang="hr-HR" dirty="0"/>
              <a:t>Službeno putovanje je započeto 29. kolovoza i trajalo je do 2. rujna 2019. Radnik ima pravo na 5 dnevnica od kojih 3 dnevnice po 170,00 kn i 2 dnevnice po 200,00 kn.</a:t>
            </a:r>
          </a:p>
        </p:txBody>
      </p:sp>
    </p:spTree>
    <p:extLst>
      <p:ext uri="{BB962C8B-B14F-4D97-AF65-F5344CB8AC3E}">
        <p14:creationId xmlns:p14="http://schemas.microsoft.com/office/powerpoint/2010/main" val="279685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3EE7F-2E9A-48AC-93F3-BFFF4C8FE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Autofit/>
          </a:bodyPr>
          <a:lstStyle/>
          <a:p>
            <a:pPr algn="ctr"/>
            <a:r>
              <a:rPr lang="hr-HR" sz="3600" dirty="0"/>
              <a:t>Uvjeti za isplatu neoporezive dnevnice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3A767-9C94-4B33-95E3-29CE33170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36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hr-HR" altLang="sr-Latn-RS" dirty="0"/>
              <a:t>Udaljenost – najmanje 30 km</a:t>
            </a:r>
          </a:p>
          <a:p>
            <a:pPr>
              <a:spcBef>
                <a:spcPts val="0"/>
              </a:spcBef>
            </a:pPr>
            <a:r>
              <a:rPr lang="hr-HR" altLang="sr-Latn-RS" dirty="0"/>
              <a:t>Trajanje putovanja:  </a:t>
            </a:r>
            <a:endParaRPr lang="hr-HR" dirty="0"/>
          </a:p>
          <a:p>
            <a:pPr marL="895350" lvl="1" indent="-352425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q"/>
            </a:pPr>
            <a:r>
              <a:rPr lang="hr-HR" sz="2400" dirty="0">
                <a:cs typeface="Times New Roman" pitchFamily="18" charset="0"/>
              </a:rPr>
              <a:t>za svaka</a:t>
            </a:r>
            <a:r>
              <a:rPr lang="hr-HR" sz="2400" b="1" dirty="0">
                <a:cs typeface="Times New Roman" pitchFamily="18" charset="0"/>
              </a:rPr>
              <a:t> </a:t>
            </a:r>
            <a:r>
              <a:rPr lang="hr-HR" sz="2400" dirty="0">
                <a:cs typeface="Times New Roman" pitchFamily="18" charset="0"/>
              </a:rPr>
              <a:t>24 sata provedena na slu</a:t>
            </a:r>
            <a:r>
              <a:rPr lang="hr-HR" sz="2400" dirty="0"/>
              <a:t>ž</a:t>
            </a:r>
            <a:r>
              <a:rPr lang="hr-HR" sz="2400" dirty="0">
                <a:cs typeface="Times New Roman" pitchFamily="18" charset="0"/>
              </a:rPr>
              <a:t>benom putovanju – puna dnevnica</a:t>
            </a:r>
          </a:p>
          <a:p>
            <a:pPr marL="895350" lvl="1" indent="-352425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q"/>
              <a:tabLst>
                <a:tab pos="809625" algn="l"/>
              </a:tabLst>
            </a:pPr>
            <a:r>
              <a:rPr lang="hr-HR" sz="2400" dirty="0">
                <a:cs typeface="Times New Roman" pitchFamily="18" charset="0"/>
              </a:rPr>
              <a:t>za službeno putovanje koje traje preko 12 sati dnevno </a:t>
            </a:r>
            <a:r>
              <a:rPr lang="hr-HR" sz="2400" b="1" dirty="0">
                <a:cs typeface="Times New Roman" pitchFamily="18" charset="0"/>
              </a:rPr>
              <a:t>- </a:t>
            </a:r>
            <a:r>
              <a:rPr lang="hr-HR" sz="2400" dirty="0">
                <a:cs typeface="Times New Roman" pitchFamily="18" charset="0"/>
              </a:rPr>
              <a:t>puna dnevnica</a:t>
            </a:r>
          </a:p>
          <a:p>
            <a:pPr marL="895350" lvl="1" indent="-352425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q"/>
              <a:tabLst>
                <a:tab pos="809625" algn="l"/>
              </a:tabLst>
            </a:pPr>
            <a:r>
              <a:rPr lang="hr-HR" sz="2400" dirty="0"/>
              <a:t>z</a:t>
            </a:r>
            <a:r>
              <a:rPr lang="hr-HR" sz="2400" dirty="0">
                <a:cs typeface="Times New Roman" pitchFamily="18" charset="0"/>
              </a:rPr>
              <a:t>a službena putovanja koja traju više od 8, a manje od 12 sati </a:t>
            </a:r>
            <a:r>
              <a:rPr lang="hr-HR" sz="2400" b="1" dirty="0">
                <a:cs typeface="Times New Roman" pitchFamily="18" charset="0"/>
              </a:rPr>
              <a:t>– </a:t>
            </a:r>
            <a:r>
              <a:rPr lang="hr-HR" sz="2400" dirty="0">
                <a:cs typeface="Times New Roman" pitchFamily="18" charset="0"/>
              </a:rPr>
              <a:t>polovina dnevnice</a:t>
            </a:r>
          </a:p>
          <a:p>
            <a:r>
              <a:rPr lang="hr-HR" altLang="sr-Latn-RS" dirty="0"/>
              <a:t>Namjena dnevnice: podmirivanje troškova prehrane, pića i prijevoza u mjestu u koje je radnik upućen (</a:t>
            </a:r>
            <a:r>
              <a:rPr lang="hr-HR" dirty="0"/>
              <a:t>tramvajska karta, gradski prijevoz, taksi</a:t>
            </a:r>
            <a:r>
              <a:rPr lang="hr-HR" b="1" dirty="0"/>
              <a:t> </a:t>
            </a:r>
            <a:r>
              <a:rPr lang="hr-HR" dirty="0"/>
              <a:t>u mjestu, ali ne prijevoz u prvom dolasku u povratku do lokacije na koju je radnik upućen – taj se prijevoz nadoknađuje kao dio troškova prijevoza na službenom putu)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0142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A512-DB56-46A4-8241-BD4F49E6A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83432"/>
          </a:xfrm>
        </p:spPr>
        <p:txBody>
          <a:bodyPr>
            <a:normAutofit/>
          </a:bodyPr>
          <a:lstStyle/>
          <a:p>
            <a:pPr algn="ctr"/>
            <a:r>
              <a:rPr lang="hr-HR" dirty="0"/>
              <a:t>Porezni uvjeti za isplatu neoporezive dnevnice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81DD9-1276-4CD0-8203-01E4C9202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60168"/>
          </a:xfrm>
        </p:spPr>
        <p:txBody>
          <a:bodyPr/>
          <a:lstStyle/>
          <a:p>
            <a:r>
              <a:rPr lang="hr-HR" dirty="0"/>
              <a:t>Može se isplatiti za službeno putovanje koje traje  </a:t>
            </a:r>
            <a:r>
              <a:rPr lang="hr-HR" b="1" dirty="0"/>
              <a:t>do 30 dana</a:t>
            </a:r>
          </a:p>
          <a:p>
            <a:r>
              <a:rPr lang="hr-HR" dirty="0"/>
              <a:t>Može se isplatiti u slučaju upućivanja radnika na seminare i sl. oblike obrazovanja koji traju </a:t>
            </a:r>
            <a:r>
              <a:rPr lang="hr-HR" b="1" dirty="0"/>
              <a:t>do 7 dana</a:t>
            </a:r>
          </a:p>
          <a:p>
            <a:r>
              <a:rPr lang="hr-HR" altLang="sr-Latn-RS" dirty="0"/>
              <a:t>Ne može se isplaćivati za putovanje u mjesto prebivališta i/ili uobičajenog boravišta radnika</a:t>
            </a:r>
          </a:p>
          <a:p>
            <a:r>
              <a:rPr lang="hr-HR" altLang="sr-Latn-RS" dirty="0"/>
              <a:t>Ne može se isplaćivati za putovanje u mjesto u kojemu radnik uobičajeno radi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302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Autofit/>
          </a:bodyPr>
          <a:lstStyle/>
          <a:p>
            <a:pPr algn="ctr"/>
            <a:r>
              <a:rPr lang="hr-HR" sz="3600" dirty="0"/>
              <a:t>Neoporeziva dnevnica ako je osigurana prehrana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810" y="1484784"/>
            <a:ext cx="8229600" cy="4920208"/>
          </a:xfrm>
        </p:spPr>
        <p:txBody>
          <a:bodyPr/>
          <a:lstStyle/>
          <a:p>
            <a:pPr marL="0" indent="0">
              <a:buNone/>
            </a:pPr>
            <a:r>
              <a:rPr lang="hr-HR" sz="2200" dirty="0"/>
              <a:t>Umanjenje neoporezive dnevnice koja se isplaćuje u novcu:</a:t>
            </a:r>
          </a:p>
          <a:p>
            <a:pPr marL="442913" indent="-260350">
              <a:buFont typeface="Wingdings" panose="05000000000000000000" pitchFamily="2" charset="2"/>
              <a:buChar char="§"/>
            </a:pPr>
            <a:r>
              <a:rPr lang="hr-HR" sz="2200" dirty="0"/>
              <a:t>za </a:t>
            </a:r>
            <a:r>
              <a:rPr lang="hr-HR" sz="2200" b="1" dirty="0"/>
              <a:t>30% </a:t>
            </a:r>
            <a:r>
              <a:rPr lang="hr-HR" sz="2200" dirty="0"/>
              <a:t>- ako je na službenom putovanju osiguran ručak ili večera</a:t>
            </a:r>
          </a:p>
          <a:p>
            <a:pPr marL="457200" indent="-274638">
              <a:buFont typeface="Wingdings" panose="05000000000000000000" pitchFamily="2" charset="2"/>
              <a:buChar char="§"/>
            </a:pPr>
            <a:r>
              <a:rPr lang="hr-HR" sz="2200" dirty="0"/>
              <a:t>za </a:t>
            </a:r>
            <a:r>
              <a:rPr lang="hr-HR" sz="2200" b="1" dirty="0"/>
              <a:t>60% </a:t>
            </a:r>
            <a:r>
              <a:rPr lang="hr-HR" sz="2200" dirty="0"/>
              <a:t>- ako su osigurani ručak i večera</a:t>
            </a:r>
          </a:p>
          <a:p>
            <a:pPr marL="0" indent="0">
              <a:buNone/>
            </a:pPr>
            <a:r>
              <a:rPr lang="hr-HR" sz="2200" dirty="0"/>
              <a:t>Umanjenje neoporezive dnevnice propisano je samo ukoliko je prehrana osigurana </a:t>
            </a:r>
            <a:r>
              <a:rPr lang="hr-HR" sz="2200" b="1" dirty="0"/>
              <a:t>na teret poslodavca.</a:t>
            </a:r>
          </a:p>
          <a:p>
            <a:pPr>
              <a:buFontTx/>
              <a:buChar char="-"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199" y="3780441"/>
          <a:ext cx="8003233" cy="2238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3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2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3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4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32735">
                <a:tc>
                  <a:txBody>
                    <a:bodyPr/>
                    <a:lstStyle/>
                    <a:p>
                      <a:endParaRPr lang="hr-HR" dirty="0"/>
                    </a:p>
                    <a:p>
                      <a:r>
                        <a:rPr lang="hr-HR" dirty="0"/>
                        <a:t>IZNOS DNEVNICE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Nije osigurana prehrana na teret poslodavca (osim doručka)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Osiguran ručak</a:t>
                      </a:r>
                      <a:r>
                        <a:rPr lang="hr-HR" baseline="0" dirty="0"/>
                        <a:t> ili večera na teret poslodavca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Osigurani ručak i večera na teret poslodavca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984">
                <a:tc>
                  <a:txBody>
                    <a:bodyPr/>
                    <a:lstStyle/>
                    <a:p>
                      <a:r>
                        <a:rPr lang="hr-HR" dirty="0"/>
                        <a:t>Puna dnevnica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140,00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80,00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936">
                <a:tc>
                  <a:txBody>
                    <a:bodyPr/>
                    <a:lstStyle/>
                    <a:p>
                      <a:r>
                        <a:rPr lang="hr-HR" dirty="0"/>
                        <a:t>Pola dnevnice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70,00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40,00</a:t>
                      </a:r>
                    </a:p>
                    <a:p>
                      <a:pPr algn="ctr"/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26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9543C-96BC-4753-97D2-E891D1E23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/>
              <a:t>Četvrti krug porezne reforme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DD2AC-ACD0-4B06-B72B-3A03D67F9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u="sng" dirty="0"/>
              <a:t>Od 1. rujna 2019. </a:t>
            </a:r>
            <a:r>
              <a:rPr lang="hr-HR" dirty="0"/>
              <a:t>– stupio na snagu Pravilnik o izmjenama i dopunama Pravilnika o porezu na dohodak</a:t>
            </a:r>
          </a:p>
          <a:p>
            <a:pPr marL="0" indent="0">
              <a:buNone/>
            </a:pPr>
            <a:endParaRPr lang="hr-HR" u="sng" dirty="0"/>
          </a:p>
          <a:p>
            <a:pPr marL="0" indent="0">
              <a:buNone/>
            </a:pPr>
            <a:r>
              <a:rPr lang="hr-HR" u="sng" dirty="0"/>
              <a:t>Od 1.1.2020. </a:t>
            </a:r>
            <a:r>
              <a:rPr lang="hr-HR" dirty="0"/>
              <a:t>– u proceduri su izmjene i dopune:</a:t>
            </a:r>
          </a:p>
          <a:p>
            <a:pPr marL="533400" indent="-352425"/>
            <a:r>
              <a:rPr lang="hr-HR" dirty="0"/>
              <a:t>Zakona o porezu na dohodak</a:t>
            </a:r>
          </a:p>
          <a:p>
            <a:pPr marL="533400" indent="-352425"/>
            <a:r>
              <a:rPr lang="hr-HR" dirty="0"/>
              <a:t>Zakona o porezu na dobit</a:t>
            </a:r>
          </a:p>
          <a:p>
            <a:pPr marL="533400" indent="-352425"/>
            <a:r>
              <a:rPr lang="hr-HR" dirty="0"/>
              <a:t>Zakona o porezu na dodanu vrijednost</a:t>
            </a:r>
          </a:p>
          <a:p>
            <a:pPr marL="533400" indent="-352425"/>
            <a:r>
              <a:rPr lang="hr-HR" dirty="0"/>
              <a:t>Zakona o trošarinama</a:t>
            </a:r>
          </a:p>
          <a:p>
            <a:pPr marL="533400" indent="-352425"/>
            <a:r>
              <a:rPr lang="hr-HR" dirty="0"/>
              <a:t>Zakona o posebnom porezu na kavu i bezalkoholna pića </a:t>
            </a:r>
          </a:p>
          <a:p>
            <a:pPr marL="533400" indent="-352425"/>
            <a:r>
              <a:rPr lang="hr-HR" dirty="0"/>
              <a:t>Zakona o posebnom porezu na motorna vozila</a:t>
            </a:r>
          </a:p>
          <a:p>
            <a:pPr marL="533400" indent="-352425"/>
            <a:r>
              <a:rPr lang="hr-HR" dirty="0"/>
              <a:t>Zakona o fiskalizaciji u prometu gotovinom</a:t>
            </a:r>
          </a:p>
          <a:p>
            <a:pPr marL="533400" indent="-352425"/>
            <a:r>
              <a:rPr lang="hr-HR" dirty="0"/>
              <a:t>Općeg poreznog zakona</a:t>
            </a:r>
          </a:p>
          <a:p>
            <a:pPr marL="533400" indent="-352425"/>
            <a:r>
              <a:rPr lang="hr-HR" dirty="0"/>
              <a:t>Zakona o administrativnoj suradnji na području poreza </a:t>
            </a:r>
          </a:p>
        </p:txBody>
      </p:sp>
    </p:spTree>
    <p:extLst>
      <p:ext uri="{BB962C8B-B14F-4D97-AF65-F5344CB8AC3E}">
        <p14:creationId xmlns:p14="http://schemas.microsoft.com/office/powerpoint/2010/main" val="206743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F82F5-D434-44D1-A280-A0C92DD97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216" y="548680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Utjecaj izmijenjenog Pravilnika o porezu na dohodak na prava radnika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356B8-B409-46B0-92C6-38DEEDDE4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JAVNE SLUŽBE:</a:t>
            </a:r>
          </a:p>
          <a:p>
            <a:r>
              <a:rPr lang="hr-HR" dirty="0"/>
              <a:t>Povećanjem neoporezive dnevnice za službeno putovanje u zemlji sa 170,00 kn na </a:t>
            </a:r>
            <a:r>
              <a:rPr lang="hr-HR" b="1" dirty="0"/>
              <a:t>200,00 k</a:t>
            </a:r>
            <a:r>
              <a:rPr lang="hr-HR" dirty="0"/>
              <a:t>n po danu, automatski je od 1. rujna 2019. g. povećana visina dnevnice na koju prema čl. 63. Temeljnog kolektivnog ugovora za službenike i namještenike u javnim službama (Nar. nov., br. 127/17. i 47/18.) imaju pravo zaposleni u javnim službama.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809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709A8-4E4B-470B-9262-DD6C8187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/>
              <a:t>Povoljnije pravo na dnevnicu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00683-3A73-443F-8009-F080D3CC7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GKU ZA SOCIJALNU SKRB: </a:t>
            </a:r>
          </a:p>
          <a:p>
            <a:r>
              <a:rPr lang="hr-HR" dirty="0"/>
              <a:t>zaposleniku upućenom na službeno putovanje sa štićenikom, koje traje </a:t>
            </a:r>
            <a:r>
              <a:rPr lang="hr-HR" dirty="0" err="1"/>
              <a:t>najamnje</a:t>
            </a:r>
            <a:r>
              <a:rPr lang="hr-HR" dirty="0"/>
              <a:t> 8 sati, neovisno o osiguranoj prehrani</a:t>
            </a:r>
          </a:p>
          <a:p>
            <a:r>
              <a:rPr lang="hr-HR" dirty="0"/>
              <a:t>od 1. rujna 2019. – isplaćuje se </a:t>
            </a:r>
            <a:r>
              <a:rPr lang="hr-HR" b="1" dirty="0"/>
              <a:t>200,00</a:t>
            </a:r>
            <a:r>
              <a:rPr lang="hr-HR" dirty="0"/>
              <a:t> kn po danu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94116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53B-97A2-4939-B233-B2BA05788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DCB2C-52A3-446D-9061-DFA4F4B56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r-HR" sz="4000" dirty="0"/>
          </a:p>
          <a:p>
            <a:pPr marL="0" indent="0" algn="ctr">
              <a:buNone/>
            </a:pPr>
            <a:r>
              <a:rPr lang="hr-HR" sz="4000" dirty="0"/>
              <a:t>NOVI NEOPOREZIVI PRIMICI NAMIJENJENI ZA PREHRANU RADNIKA</a:t>
            </a:r>
          </a:p>
        </p:txBody>
      </p:sp>
    </p:spTree>
    <p:extLst>
      <p:ext uri="{BB962C8B-B14F-4D97-AF65-F5344CB8AC3E}">
        <p14:creationId xmlns:p14="http://schemas.microsoft.com/office/powerpoint/2010/main" val="1752060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2B45-1057-4812-8604-36B2BA0A1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55440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Neoporezivi primitak namijenjen za prehranu radnika – 2 vrste primitaka koji se međusobno isključuju po radniku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B6E9F8B-5BF8-46C1-8636-536C67F8BBF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636912"/>
          <a:ext cx="8229600" cy="3779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538736">
                  <a:extLst>
                    <a:ext uri="{9D8B030D-6E8A-4147-A177-3AD203B41FA5}">
                      <a16:colId xmlns:a16="http://schemas.microsoft.com/office/drawing/2014/main" val="141339342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69179213"/>
                    </a:ext>
                  </a:extLst>
                </a:gridCol>
                <a:gridCol w="3322712">
                  <a:extLst>
                    <a:ext uri="{9D8B030D-6E8A-4147-A177-3AD203B41FA5}">
                      <a16:colId xmlns:a16="http://schemas.microsoft.com/office/drawing/2014/main" val="3167366682"/>
                    </a:ext>
                  </a:extLst>
                </a:gridCol>
              </a:tblGrid>
              <a:tr h="3240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800" b="0" dirty="0"/>
                        <a:t>Paušalna novčana naknada za podmirivanje troškova prehrane do </a:t>
                      </a:r>
                      <a:r>
                        <a:rPr lang="hr-HR" sz="2800" b="1" dirty="0"/>
                        <a:t>5.000,00 </a:t>
                      </a:r>
                      <a:r>
                        <a:rPr lang="hr-HR" sz="2800" b="0" dirty="0"/>
                        <a:t>kn godišnje </a:t>
                      </a:r>
                    </a:p>
                    <a:p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400" b="0" dirty="0"/>
                    </a:p>
                    <a:p>
                      <a:pPr algn="ctr"/>
                      <a:endParaRPr lang="hr-HR" sz="2400" b="0" dirty="0"/>
                    </a:p>
                    <a:p>
                      <a:pPr algn="ctr"/>
                      <a:endParaRPr lang="hr-HR" sz="2400" b="0" dirty="0"/>
                    </a:p>
                    <a:p>
                      <a:pPr algn="ctr"/>
                      <a:r>
                        <a:rPr lang="hr-HR" sz="2800" b="0" dirty="0"/>
                        <a:t>ili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800" b="0" dirty="0"/>
                        <a:t>Omogućavanje prehrane radniku na temelju vjerodostojnih isprava (računa, obračuna) do </a:t>
                      </a:r>
                      <a:r>
                        <a:rPr lang="hr-HR" sz="2800" b="1" dirty="0"/>
                        <a:t>12.000,00 </a:t>
                      </a:r>
                      <a:r>
                        <a:rPr lang="hr-HR" sz="2800" b="0" dirty="0"/>
                        <a:t>kn godišnje </a:t>
                      </a:r>
                    </a:p>
                    <a:p>
                      <a:endParaRPr lang="hr-H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773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96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85DE5-7B5B-4237-96AD-01D4167E3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Paušalna novčana naknada za podmirivanje troškova prehrane radnika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BC920-118D-467C-A675-D234106E0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/>
          <a:lstStyle/>
          <a:p>
            <a:r>
              <a:rPr lang="hr-HR" b="1" dirty="0"/>
              <a:t>do</a:t>
            </a:r>
            <a:r>
              <a:rPr lang="hr-HR" dirty="0"/>
              <a:t> </a:t>
            </a:r>
            <a:r>
              <a:rPr lang="hr-HR" b="1" dirty="0"/>
              <a:t>5.000,00 kn </a:t>
            </a:r>
            <a:r>
              <a:rPr lang="hr-HR" u="sng" dirty="0"/>
              <a:t>po radniku godišnje</a:t>
            </a:r>
          </a:p>
          <a:p>
            <a:r>
              <a:rPr lang="hr-HR" dirty="0"/>
              <a:t>za 2019. se može isplatiti puni godišnji iznos od 5.000,00 kn</a:t>
            </a:r>
          </a:p>
          <a:p>
            <a:r>
              <a:rPr lang="hr-HR" u="sng" dirty="0"/>
              <a:t>uvjet</a:t>
            </a:r>
            <a:r>
              <a:rPr lang="hr-HR" dirty="0"/>
              <a:t> za neoporezivu isplatu: isplata na </a:t>
            </a:r>
            <a:r>
              <a:rPr lang="hr-HR" b="1" dirty="0"/>
              <a:t>tekući račun</a:t>
            </a:r>
          </a:p>
          <a:p>
            <a:r>
              <a:rPr lang="hr-HR" dirty="0"/>
              <a:t>ne mora se isplatiti svim radnicima pod jednakim uvjetima</a:t>
            </a:r>
          </a:p>
          <a:p>
            <a:r>
              <a:rPr lang="hr-HR" dirty="0"/>
              <a:t>prisustvo na radu nije uvjet neoporezive isplate </a:t>
            </a:r>
          </a:p>
          <a:p>
            <a:r>
              <a:rPr lang="hr-HR" dirty="0"/>
              <a:t>nikakvom dokumentacijom se ne mora dokazivati svrha za koju je primitak utrošen</a:t>
            </a:r>
          </a:p>
          <a:p>
            <a:r>
              <a:rPr lang="hr-HR" dirty="0"/>
              <a:t>nema nikakvih ograničenja u pogledu dinamike isplate – može se isplatiti jednom godišnje, mjesečno… kako se uredi u izvorima radnog prava toga poslodavca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00404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65F8D-A3A0-4C9C-9980-E9CBA8B56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Prehrana radnika na temelju vjerodostojne dokumentacije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3CCFB-24BD-4145-B31C-AAC1467C7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Troškovi prehrane radnika nastali za vrijeme radnog odnosa kod poslodavaca na temelju vjerodostojne dokumentacije – neoporezivi do </a:t>
            </a:r>
            <a:r>
              <a:rPr lang="hr-HR" b="1" dirty="0"/>
              <a:t>12.000,00 kn </a:t>
            </a:r>
            <a:r>
              <a:rPr lang="hr-HR" u="sng" dirty="0"/>
              <a:t>godišnje po radniku</a:t>
            </a:r>
          </a:p>
          <a:p>
            <a:r>
              <a:rPr lang="hr-HR" u="sng" dirty="0"/>
              <a:t>Uvjeti: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računi o obavljenim uslugama prehrane moraju glasiti na poslodavca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računi moraju biti podmireni bezgotovinskim putem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 radnik usluga prehrane konzumira kontinuirano, tijekom radnih dana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ako prehranu organizira poslodavac, mora osigurati vjerodostojnu dokumentaciju kao dokaz o nastalim troškovima koji se odnose na prehranu radnika</a:t>
            </a:r>
          </a:p>
        </p:txBody>
      </p:sp>
    </p:spTree>
    <p:extLst>
      <p:ext uri="{BB962C8B-B14F-4D97-AF65-F5344CB8AC3E}">
        <p14:creationId xmlns:p14="http://schemas.microsoft.com/office/powerpoint/2010/main" val="399473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E91EE-FF7D-4A96-B4D2-D57BF6347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Prehrana radnika na temelju vjerodostojne dokumentacije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3D485-27A6-4B81-B501-0792F561D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>
            <a:normAutofit/>
          </a:bodyPr>
          <a:lstStyle/>
          <a:p>
            <a:r>
              <a:rPr lang="hr-HR" dirty="0"/>
              <a:t>Godišnji iznos od 12.000,00 kn je ograničen po radniku</a:t>
            </a:r>
          </a:p>
          <a:p>
            <a:r>
              <a:rPr lang="hr-HR" dirty="0"/>
              <a:t>Godišnja svota do 12.000,00 kn ne mora se ostvarivati ravnomjerno po mjesecima</a:t>
            </a:r>
          </a:p>
          <a:p>
            <a:r>
              <a:rPr lang="hr-HR" dirty="0"/>
              <a:t>Za razdoblje </a:t>
            </a:r>
            <a:r>
              <a:rPr lang="hr-HR" b="1" dirty="0"/>
              <a:t>od 1. rujna 2019. do kraja 2019. </a:t>
            </a:r>
            <a:r>
              <a:rPr lang="hr-HR" dirty="0"/>
              <a:t>– poslodavac može radniku omogućiti prehranu u ukupnoj neoporezivoj svoti od </a:t>
            </a:r>
            <a:r>
              <a:rPr lang="hr-HR" b="1" dirty="0"/>
              <a:t>12.000,00 kn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779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7A1C1-9C9E-4A42-85D3-DE5650114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Nije dozvoljena kombinacija dvaju neoporezivih primitaka za prehranu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DED4D-D11B-44F5-B426-2D5F32595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20208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Poslodavac može kombinirati i ovisno o okolnostima, nekim radnicima isplatiti paušalnu naknadu, a nekima osigurati prehranu tako da im isporučuje ili za njih nabavlja hranu. </a:t>
            </a:r>
          </a:p>
          <a:p>
            <a:r>
              <a:rPr lang="hr-HR" b="1" dirty="0"/>
              <a:t>U odnosu na radnika pojedinca</a:t>
            </a:r>
            <a:r>
              <a:rPr lang="hr-HR" dirty="0"/>
              <a:t>, ova se dva načina </a:t>
            </a:r>
            <a:r>
              <a:rPr lang="hr-HR" u="sng" dirty="0"/>
              <a:t>međusobno isključuj</a:t>
            </a:r>
            <a:r>
              <a:rPr lang="hr-HR" dirty="0"/>
              <a:t>u, tako da: </a:t>
            </a:r>
          </a:p>
          <a:p>
            <a:pPr marL="525463" indent="-342900">
              <a:buFont typeface="Wingdings" panose="05000000000000000000" pitchFamily="2" charset="2"/>
              <a:buChar char="ü"/>
            </a:pPr>
            <a:r>
              <a:rPr lang="hr-HR" dirty="0"/>
              <a:t>radnik koji je u poreznoj godini primio paušalnu novčanu naknadu za prehranu, ne može u toj poreznoj godini neoporezivo konzumirati prehranu koju osigurava poslodavac, neovisno o iznosu koji je primio</a:t>
            </a:r>
          </a:p>
          <a:p>
            <a:pPr marL="525463" indent="-342900">
              <a:buFont typeface="Wingdings" panose="05000000000000000000" pitchFamily="2" charset="2"/>
              <a:buChar char="ü"/>
            </a:pPr>
            <a:r>
              <a:rPr lang="hr-HR" dirty="0"/>
              <a:t>radnik koji je u dijelu godine neoporezivo konzumirao prehranu teret poslodavca, ne može u toj godini, ni od toga ni od drugog poslodavca primiti neoporezivi novčani paušalni iznos za prehranu</a:t>
            </a:r>
          </a:p>
          <a:p>
            <a:pPr marL="168275" indent="-168275"/>
            <a:r>
              <a:rPr lang="hr-HR" dirty="0"/>
              <a:t> </a:t>
            </a:r>
            <a:r>
              <a:rPr lang="hr-HR" b="1" dirty="0"/>
              <a:t>Jedan način isključuje drugi, </a:t>
            </a:r>
            <a:r>
              <a:rPr lang="hr-HR" dirty="0"/>
              <a:t>čak i u slučaju kad nije iskorišten niti jedan od dva godišnja limita neoporezivog primitka za prehranu radnika.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3898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425B6-F7C3-4DCF-97AA-8C3D80FCA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Iskazivanje primitaka po osnovi prehrane radnika u obrascu JOPPD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099CD4E-B4D8-45A6-9E91-5CD23E65917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8229600" cy="43204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6728">
                  <a:extLst>
                    <a:ext uri="{9D8B030D-6E8A-4147-A177-3AD203B41FA5}">
                      <a16:colId xmlns:a16="http://schemas.microsoft.com/office/drawing/2014/main" val="271999423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719608056"/>
                    </a:ext>
                  </a:extLst>
                </a:gridCol>
                <a:gridCol w="3466728">
                  <a:extLst>
                    <a:ext uri="{9D8B030D-6E8A-4147-A177-3AD203B41FA5}">
                      <a16:colId xmlns:a16="http://schemas.microsoft.com/office/drawing/2014/main" val="3124983139"/>
                    </a:ext>
                  </a:extLst>
                </a:gridCol>
              </a:tblGrid>
              <a:tr h="714900"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/>
                        <a:t>Neoporezivi primitak radnika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/>
                        <a:t>Šifra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/>
                        <a:t>Iskazivanje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841428"/>
                  </a:ext>
                </a:extLst>
              </a:tr>
              <a:tr h="823689">
                <a:tc rowSpan="2">
                  <a:txBody>
                    <a:bodyPr/>
                    <a:lstStyle/>
                    <a:p>
                      <a:r>
                        <a:rPr lang="hr-HR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Novčane paušalne naknade za podmirivanje troškova prehrane radnika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/>
                        <a:t>pod 15.1.</a:t>
                      </a:r>
                    </a:p>
                    <a:p>
                      <a:pPr algn="ctr"/>
                      <a:r>
                        <a:rPr lang="hr-HR" sz="2000" b="1" dirty="0"/>
                        <a:t>65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sz="2000" dirty="0"/>
                        <a:t>Razdoblje: mjesec u kojemu je primitak</a:t>
                      </a:r>
                      <a:r>
                        <a:rPr lang="hr-HR" sz="2000" b="1" dirty="0"/>
                        <a:t> isplaćen </a:t>
                      </a:r>
                      <a:r>
                        <a:rPr lang="hr-HR" sz="2000" dirty="0"/>
                        <a:t>radniku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2000" dirty="0"/>
                        <a:t>Obrazac JOPPD treba dostaviti do 15. dana sljedećeg mjeseca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798745"/>
                  </a:ext>
                </a:extLst>
              </a:tr>
              <a:tr h="82368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/>
                        <a:t>pod 16.1</a:t>
                      </a:r>
                      <a:r>
                        <a:rPr lang="hr-HR" sz="2000" b="1" dirty="0"/>
                        <a:t>.</a:t>
                      </a:r>
                    </a:p>
                    <a:p>
                      <a:pPr algn="ctr"/>
                      <a:r>
                        <a:rPr lang="hr-HR" sz="2000" b="1" dirty="0"/>
                        <a:t>1 </a:t>
                      </a:r>
                      <a:r>
                        <a:rPr lang="hr-HR" sz="2000" b="0" dirty="0"/>
                        <a:t>ili</a:t>
                      </a:r>
                      <a:r>
                        <a:rPr lang="hr-HR" sz="2000" b="1" dirty="0"/>
                        <a:t>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223673"/>
                  </a:ext>
                </a:extLst>
              </a:tr>
              <a:tr h="979102">
                <a:tc rowSpan="2">
                  <a:txBody>
                    <a:bodyPr/>
                    <a:lstStyle/>
                    <a:p>
                      <a:r>
                        <a:rPr lang="hr-HR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Troškovi prehrane radnika nastali za vrijeme radnog odnosa kod poslodavaca na temelju vjerodostojne dokumentacije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/>
                        <a:t>pod 15.1.</a:t>
                      </a:r>
                    </a:p>
                    <a:p>
                      <a:pPr algn="ctr"/>
                      <a:r>
                        <a:rPr lang="hr-HR" sz="2000" b="1" dirty="0"/>
                        <a:t>66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sz="2000" dirty="0"/>
                        <a:t>Razdoblje: mjesec u kojemu </a:t>
                      </a:r>
                      <a:r>
                        <a:rPr lang="hr-HR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hr-HR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usluga prehrane obavljena </a:t>
                      </a:r>
                      <a:r>
                        <a:rPr lang="hr-HR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radniku</a:t>
                      </a:r>
                      <a:endParaRPr lang="hr-HR" sz="2000" b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2000" dirty="0"/>
                        <a:t>Obrazac JOPPD treba dostaviti do 15. dana sljedećeg mjeseca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749027"/>
                  </a:ext>
                </a:extLst>
              </a:tr>
              <a:tr h="97910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/>
                        <a:t>pod 16.1</a:t>
                      </a:r>
                      <a:r>
                        <a:rPr lang="hr-HR" sz="2000" b="1" dirty="0"/>
                        <a:t>.</a:t>
                      </a:r>
                    </a:p>
                    <a:p>
                      <a:pPr algn="ctr"/>
                      <a:r>
                        <a:rPr lang="hr-HR" sz="2000" b="1" dirty="0"/>
                        <a:t>5 </a:t>
                      </a:r>
                      <a:r>
                        <a:rPr lang="hr-HR" sz="2000" b="0" dirty="0"/>
                        <a:t>ili</a:t>
                      </a:r>
                      <a:r>
                        <a:rPr lang="hr-HR" sz="2000" b="1" dirty="0"/>
                        <a:t> 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679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44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781D3-5509-41AD-8475-7184601E4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8C5AE-08E3-4A75-99E8-D748C53A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000" dirty="0"/>
              <a:t>NEOPOREZIVA NAKNADA NAMIJENJENA PODMIRIVANJU TROŠKOVA SMJEŠTAJA RADNIKA</a:t>
            </a:r>
          </a:p>
        </p:txBody>
      </p:sp>
    </p:spTree>
    <p:extLst>
      <p:ext uri="{BB962C8B-B14F-4D97-AF65-F5344CB8AC3E}">
        <p14:creationId xmlns:p14="http://schemas.microsoft.com/office/powerpoint/2010/main" val="3754992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F53C4-B536-470C-AD81-1411BBE34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/>
              <a:t>Ciljevi četvrtog kruga porezne reforme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128A4-7E64-46B2-8BE8-282ACF70C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U obrazloženjima uz Nacrte prijedloga zakona koji su prošli postupak savjetovanja s javnošću, Ministarstvo financija navodi sljedeće ciljeve:</a:t>
            </a:r>
          </a:p>
          <a:p>
            <a:pPr marL="806450" indent="-444500">
              <a:buAutoNum type="arabicPeriod"/>
            </a:pPr>
            <a:r>
              <a:rPr lang="hr-HR" dirty="0"/>
              <a:t>daljnje porezno rasterećenje građana i gospodarstva</a:t>
            </a:r>
          </a:p>
          <a:p>
            <a:pPr marL="806450" indent="-444500">
              <a:buAutoNum type="arabicPeriod"/>
            </a:pPr>
            <a:r>
              <a:rPr lang="hr-HR" dirty="0"/>
              <a:t>pojednostavljenje sustava i daljnje smanjivanje  administriranja u primjeni propisanih poreznih pravila</a:t>
            </a:r>
          </a:p>
          <a:p>
            <a:pPr marL="806450" indent="-444500">
              <a:buAutoNum type="arabicPeriod"/>
            </a:pPr>
            <a:r>
              <a:rPr lang="hr-HR" dirty="0"/>
              <a:t>uvođenje mehanizama kojima se želi spriječiti iskorištavanje poreznih pogodnosti s ciljem i svrhom za koju nisu namijenjene</a:t>
            </a:r>
          </a:p>
          <a:p>
            <a:pPr marL="457200" indent="-457200"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8395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D807A-7C9C-4386-A5AA-A8BAA3737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/>
              <a:t>Naknada troškova smještaja radnika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D4740-A1EF-4513-961D-01EE9F023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Poslodavac može radniku podmiriti troškove smještaja, kao neoporezivi primitak radnika, tako da:</a:t>
            </a:r>
          </a:p>
          <a:p>
            <a:pPr marL="457200" indent="-457200">
              <a:buFont typeface="+mj-lt"/>
              <a:buAutoNum type="arabicParenR"/>
            </a:pPr>
            <a:r>
              <a:rPr lang="hr-HR" dirty="0"/>
              <a:t>sam poslodavac unajmi stan za radnika, </a:t>
            </a:r>
          </a:p>
          <a:p>
            <a:pPr marL="457200" indent="-457200">
              <a:buFont typeface="+mj-lt"/>
              <a:buAutoNum type="arabicParenR"/>
            </a:pPr>
            <a:r>
              <a:rPr lang="hr-HR" dirty="0"/>
              <a:t>da radnik unajmi stan a poslodavac mu refundira plaćenu najamninu ili </a:t>
            </a:r>
          </a:p>
          <a:p>
            <a:pPr marL="457200" indent="-457200">
              <a:buFont typeface="+mj-lt"/>
              <a:buAutoNum type="arabicParenR"/>
            </a:pPr>
            <a:r>
              <a:rPr lang="hr-HR" dirty="0"/>
              <a:t>da poslodavac radniku osigura smještaj u svojim objektima (npr. stan u sastavu škole, stan u sastavu doma zdravlja)</a:t>
            </a:r>
          </a:p>
          <a:p>
            <a:r>
              <a:rPr lang="hr-HR" dirty="0"/>
              <a:t>U svim se slučajevima izdaci za smještaj mogu neoporezivo osigurati radniku za vrijeme trajanja radnog odnosa, što podrazumijeva i razdoblja opravdanog izostanka s rada.</a:t>
            </a:r>
          </a:p>
          <a:p>
            <a:r>
              <a:rPr lang="hr-HR" dirty="0"/>
              <a:t>Primjenjuje se od 1. rujna 2019. – </a:t>
            </a:r>
            <a:r>
              <a:rPr lang="hr-HR" b="1" dirty="0"/>
              <a:t>počevši od smještaja za mjesec rujan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8134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398E2-79BB-4575-923B-2BC68A51B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Naknada troškova smještaja radnika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D113F-5544-4133-AE9A-825CFCEDF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b="1" dirty="0"/>
              <a:t>Uvjeti:</a:t>
            </a:r>
          </a:p>
          <a:p>
            <a:r>
              <a:rPr lang="hr-HR" dirty="0"/>
              <a:t>do visine stvarnih izdataka </a:t>
            </a:r>
          </a:p>
          <a:p>
            <a:r>
              <a:rPr lang="hr-HR" dirty="0"/>
              <a:t>plaćanje bezgotovinskim putem (iznajmljivaču ili radniku)</a:t>
            </a:r>
          </a:p>
          <a:p>
            <a:r>
              <a:rPr lang="hr-HR" dirty="0"/>
              <a:t>vjerodostojna dokumentacija (ugovor ili račun; ako poslodavac omogućava radniku stanovanje u svojim prostorima tada obračun troškova koji se mogu pripisati radniku)</a:t>
            </a:r>
          </a:p>
          <a:p>
            <a:pPr marL="0" indent="0">
              <a:buNone/>
            </a:pPr>
            <a:r>
              <a:rPr lang="hr-HR" u="sng" dirty="0"/>
              <a:t>Ako je radnik sam sklopio ugovor:</a:t>
            </a:r>
          </a:p>
          <a:p>
            <a:pPr marL="576263" indent="-407988">
              <a:buFont typeface="Wingdings" panose="05000000000000000000" pitchFamily="2" charset="2"/>
              <a:buChar char="ü"/>
            </a:pPr>
            <a:r>
              <a:rPr lang="hr-HR" dirty="0"/>
              <a:t>ukupni iznos iskazan na ugovoru ili računu</a:t>
            </a:r>
          </a:p>
          <a:p>
            <a:pPr marL="576263" indent="-407988">
              <a:buFont typeface="Wingdings" panose="05000000000000000000" pitchFamily="2" charset="2"/>
              <a:buChar char="ü"/>
            </a:pPr>
            <a:r>
              <a:rPr lang="hr-HR" dirty="0"/>
              <a:t>ne i iznosi koji se uobičajeno ne pripisuju trošku smještaja i posebno se naplaćuju  (npr. korištenje garaže, posebno plaćeni izdaci za korištenje telefona i interneta, posebna naplata utroška struje, vode, grijanja i slično)</a:t>
            </a:r>
          </a:p>
          <a:p>
            <a:pPr marL="576263" indent="-407988">
              <a:buFont typeface="Wingdings" panose="05000000000000000000" pitchFamily="2" charset="2"/>
              <a:buChar char="ü"/>
            </a:pPr>
            <a:r>
              <a:rPr lang="hr-HR" dirty="0"/>
              <a:t>radnik je dužan obavijestiti poslodavca </a:t>
            </a:r>
            <a:r>
              <a:rPr lang="pl-PL" dirty="0"/>
              <a:t>da više nema izdataka za smještaj, ako prestane okolnost korištenja iznajmljenog stana</a:t>
            </a:r>
            <a:r>
              <a:rPr lang="hr-HR" dirty="0"/>
              <a:t> </a:t>
            </a:r>
          </a:p>
          <a:p>
            <a:pPr marL="0" indent="0">
              <a:buNone/>
            </a:pPr>
            <a:endParaRPr lang="hr-HR" u="sng" dirty="0"/>
          </a:p>
        </p:txBody>
      </p:sp>
    </p:spTree>
    <p:extLst>
      <p:ext uri="{BB962C8B-B14F-4D97-AF65-F5344CB8AC3E}">
        <p14:creationId xmlns:p14="http://schemas.microsoft.com/office/powerpoint/2010/main" val="163842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425B6-F7C3-4DCF-97AA-8C3D80FCA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Iskazivanje u obrascu JOPPD primitaka po osnovi smještaja  radnika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099CD4E-B4D8-45A6-9E91-5CD23E65917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060846"/>
          <a:ext cx="8229600" cy="43884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6688">
                  <a:extLst>
                    <a:ext uri="{9D8B030D-6E8A-4147-A177-3AD203B41FA5}">
                      <a16:colId xmlns:a16="http://schemas.microsoft.com/office/drawing/2014/main" val="271999423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719608056"/>
                    </a:ext>
                  </a:extLst>
                </a:gridCol>
                <a:gridCol w="3682752">
                  <a:extLst>
                    <a:ext uri="{9D8B030D-6E8A-4147-A177-3AD203B41FA5}">
                      <a16:colId xmlns:a16="http://schemas.microsoft.com/office/drawing/2014/main" val="3124983139"/>
                    </a:ext>
                  </a:extLst>
                </a:gridCol>
              </a:tblGrid>
              <a:tr h="719758"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/>
                        <a:t>Neoporezivi primitak radnika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/>
                        <a:t>Šifra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/>
                        <a:t>Iskazivanje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841428"/>
                  </a:ext>
                </a:extLst>
              </a:tr>
              <a:tr h="745364">
                <a:tc rowSpan="2">
                  <a:txBody>
                    <a:bodyPr/>
                    <a:lstStyle/>
                    <a:p>
                      <a:r>
                        <a:rPr lang="hr-HR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Troškovi smještaja radnika nastali za vrijeme radnog odnosa kod poslodavaca na temelju vjerodostojne dokumentacije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/>
                        <a:t>pod 15. 1</a:t>
                      </a:r>
                      <a:r>
                        <a:rPr lang="hr-HR" sz="2000" b="1" dirty="0"/>
                        <a:t>.</a:t>
                      </a:r>
                    </a:p>
                    <a:p>
                      <a:pPr algn="ctr"/>
                      <a:r>
                        <a:rPr lang="hr-HR" sz="2000" b="1" dirty="0"/>
                        <a:t>67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sz="2000" dirty="0"/>
                        <a:t>Razdoblje: mjesec u kojemu je radnik </a:t>
                      </a:r>
                      <a:r>
                        <a:rPr lang="hr-HR" sz="2000" b="1" dirty="0"/>
                        <a:t>primio uslugu </a:t>
                      </a:r>
                      <a:r>
                        <a:rPr lang="hr-HR" sz="2000" dirty="0"/>
                        <a:t>stanovanja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2000" dirty="0"/>
                        <a:t> Obrazac JOPPD treba dostaviti do 15. dana sljedećeg mjeseca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798745"/>
                  </a:ext>
                </a:extLst>
              </a:tr>
              <a:tr h="74536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/>
                        <a:t>pod 16.1.</a:t>
                      </a:r>
                    </a:p>
                    <a:p>
                      <a:pPr algn="ctr"/>
                      <a:r>
                        <a:rPr lang="hr-HR" sz="2000" b="1" dirty="0"/>
                        <a:t>5 </a:t>
                      </a:r>
                      <a:r>
                        <a:rPr lang="hr-HR" sz="2000" b="0" dirty="0"/>
                        <a:t>ili</a:t>
                      </a:r>
                      <a:r>
                        <a:rPr lang="hr-HR" sz="2000" b="1" dirty="0"/>
                        <a:t> 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786407"/>
                  </a:ext>
                </a:extLst>
              </a:tr>
              <a:tr h="102663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Troškovi smještaja radnika nastali za vrijeme radnog odnosa kod poslodavaca na temelju vjerodostojne dokumentacije koji se podmiruju na račun radnika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/>
                        <a:t>pod 15. 1.</a:t>
                      </a:r>
                    </a:p>
                    <a:p>
                      <a:pPr algn="ctr"/>
                      <a:r>
                        <a:rPr lang="hr-HR" sz="2000" b="1" dirty="0"/>
                        <a:t>68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sz="2000" dirty="0"/>
                        <a:t>Razdoblje: mjesec u kojemu </a:t>
                      </a:r>
                      <a:r>
                        <a:rPr lang="hr-HR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trošak stanovanja </a:t>
                      </a:r>
                      <a:r>
                        <a:rPr lang="hr-HR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plaćen </a:t>
                      </a:r>
                      <a:r>
                        <a:rPr lang="hr-HR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radniku</a:t>
                      </a:r>
                      <a:endParaRPr lang="hr-HR" sz="20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2000" dirty="0"/>
                        <a:t>Obrazac JOPPD treba dostaviti do 15. dana sljedećeg mjeseca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749027"/>
                  </a:ext>
                </a:extLst>
              </a:tr>
              <a:tr h="102663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/>
                        <a:t>pod 16.1.</a:t>
                      </a:r>
                    </a:p>
                    <a:p>
                      <a:pPr algn="ctr"/>
                      <a:r>
                        <a:rPr lang="hr-HR" sz="2000" b="1" dirty="0"/>
                        <a:t>1 </a:t>
                      </a:r>
                      <a:r>
                        <a:rPr lang="hr-HR" sz="2000" b="0" dirty="0"/>
                        <a:t>ili</a:t>
                      </a:r>
                      <a:r>
                        <a:rPr lang="hr-HR" sz="2000" b="1" dirty="0"/>
                        <a:t>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445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12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34CC3-5A9C-49E3-AE9E-EA2780F31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B7527-C84B-4485-AF8F-ABAFA67BC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000" dirty="0"/>
              <a:t>NAKNADA TROŠKOVA SKRBI O DJECI PREDŠKOLSKOG UZRASTA</a:t>
            </a:r>
          </a:p>
          <a:p>
            <a:pPr marL="0" indent="0" algn="ctr">
              <a:buNone/>
            </a:pPr>
            <a:r>
              <a:rPr lang="hr-HR" sz="4000" dirty="0"/>
              <a:t>I</a:t>
            </a:r>
          </a:p>
          <a:p>
            <a:pPr marL="0" indent="0" algn="ctr">
              <a:buNone/>
            </a:pPr>
            <a:r>
              <a:rPr lang="hr-HR" sz="4000" dirty="0"/>
              <a:t>CRO-KARTICA</a:t>
            </a:r>
          </a:p>
        </p:txBody>
      </p:sp>
    </p:spTree>
    <p:extLst>
      <p:ext uri="{BB962C8B-B14F-4D97-AF65-F5344CB8AC3E}">
        <p14:creationId xmlns:p14="http://schemas.microsoft.com/office/powerpoint/2010/main" val="807891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0A8AF-F7A4-47DF-B69C-11549EFD6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Naknada za troškove redovne skrbi djece radnika predškolske dobi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4C8EE-795A-49E7-9B9C-D22C65F2B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naknada za troškove redovne skrbi djece radnika koja su predškolske dobi (jaslice i vrtić)</a:t>
            </a:r>
          </a:p>
          <a:p>
            <a:r>
              <a:rPr lang="hr-HR" dirty="0"/>
              <a:t>isplaćene na račun radnika </a:t>
            </a:r>
          </a:p>
          <a:p>
            <a:r>
              <a:rPr lang="hr-HR" dirty="0"/>
              <a:t>samo ono što se odnosi na redovni program, ali ne i iznosi koji se posebno naplaćuju za dodatne programe</a:t>
            </a:r>
          </a:p>
          <a:p>
            <a:pPr marL="0" indent="0">
              <a:buNone/>
            </a:pPr>
            <a:r>
              <a:rPr lang="hr-HR" dirty="0"/>
              <a:t>DOKAZI:</a:t>
            </a:r>
          </a:p>
          <a:p>
            <a:pPr marL="347663" indent="-347663">
              <a:buFont typeface="Wingdings" panose="05000000000000000000" pitchFamily="2" charset="2"/>
              <a:buChar char="ü"/>
            </a:pPr>
            <a:r>
              <a:rPr lang="hr-HR" dirty="0"/>
              <a:t>vjerodostojna dokumentacija ustanova predškolskog odgoja te drugih pravnih ili fizičkih osoba koje temeljem posebnih propisa skrbe o djetetu predškolske dobi (ugovor, račun, uplatnica)</a:t>
            </a:r>
          </a:p>
          <a:p>
            <a:pPr marL="347663" indent="-347663">
              <a:buFont typeface="Wingdings" panose="05000000000000000000" pitchFamily="2" charset="2"/>
              <a:buChar char="ü"/>
            </a:pPr>
            <a:r>
              <a:rPr lang="hr-HR" dirty="0"/>
              <a:t>izjava da drugi roditelj ili drugi poslodavac radnika podmiruje ili ne podmiruje dio nastalog izdataka – neoporeziva je razlika do punog iznosa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8453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3E3E7-3F0C-46B0-AE4B-3C3AB2A6F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Naknada za troškove redovne skrbi djece radnika predškolske dobi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45B7D-FC4C-43FB-B587-586D499F4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60168"/>
          </a:xfrm>
        </p:spPr>
        <p:txBody>
          <a:bodyPr/>
          <a:lstStyle/>
          <a:p>
            <a:r>
              <a:rPr lang="hr-HR" dirty="0"/>
              <a:t>Uvedeno </a:t>
            </a:r>
            <a:r>
              <a:rPr lang="hr-HR" b="1" dirty="0"/>
              <a:t>od 1. rujna 20</a:t>
            </a:r>
            <a:r>
              <a:rPr lang="hr-HR" dirty="0"/>
              <a:t>19., ali se radniku može nadoknaditi izdatak </a:t>
            </a:r>
            <a:r>
              <a:rPr lang="hr-HR" b="1" dirty="0"/>
              <a:t>za cijelu 2019. godinu</a:t>
            </a:r>
          </a:p>
          <a:p>
            <a:r>
              <a:rPr lang="hr-HR" dirty="0"/>
              <a:t>Mora biti uplaćeno na račun radnika (žiro ili tekući)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u="sng" dirty="0"/>
              <a:t>Iskazivanje u obrascu JOPPD:</a:t>
            </a:r>
          </a:p>
          <a:p>
            <a:r>
              <a:rPr lang="hr-HR" dirty="0"/>
              <a:t>nakon što je uplaćeno radniku</a:t>
            </a:r>
          </a:p>
          <a:p>
            <a:r>
              <a:rPr lang="hr-HR" dirty="0"/>
              <a:t>šifra pod 15. 1. </a:t>
            </a:r>
            <a:r>
              <a:rPr lang="hr-HR" b="1" dirty="0"/>
              <a:t>: 70</a:t>
            </a:r>
          </a:p>
          <a:p>
            <a:r>
              <a:rPr lang="hr-HR" dirty="0"/>
              <a:t>razdoblje: mjesec u kojemu je naknada isplaćena radniku</a:t>
            </a:r>
          </a:p>
        </p:txBody>
      </p:sp>
    </p:spTree>
    <p:extLst>
      <p:ext uri="{BB962C8B-B14F-4D97-AF65-F5344CB8AC3E}">
        <p14:creationId xmlns:p14="http://schemas.microsoft.com/office/powerpoint/2010/main" val="495082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CD621-2D3C-4175-8ACE-E0ED629D5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Naknada za podmirivanje troškova odmora radnika – Cro kartica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0283A-9281-4942-AF8A-145E5AEC9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Novi neoporezivi primitak radnika – 2.500,00 kn</a:t>
            </a:r>
          </a:p>
          <a:p>
            <a:r>
              <a:rPr lang="hr-HR" dirty="0"/>
              <a:t>Stupiti će na snagu tek nakon što Ministarstvo turizma donese poseban pravilnik o Cro kartici</a:t>
            </a:r>
          </a:p>
          <a:p>
            <a:r>
              <a:rPr lang="hr-HR" dirty="0"/>
              <a:t>Što je Cro kartica?</a:t>
            </a:r>
          </a:p>
          <a:p>
            <a:r>
              <a:rPr lang="hr-HR" dirty="0"/>
              <a:t>Projekt je osmišljen u Ministarstvu turizma u svrhu poticanja turizma izvan glavne sezone, s naglaskom na poticanje kontinentalnog turizma</a:t>
            </a:r>
          </a:p>
          <a:p>
            <a:r>
              <a:rPr lang="hr-HR" dirty="0"/>
              <a:t>Kako će funkcionirati: poslodavac će za svog radnika uplatiti određeni iznos (neoporezivo 2.500,00 kn) na propisani račun, temeljem čega bi se radniku izdala kartica (vaučer, vrijednosni kupon) namijenjen plaćanju turističkih usluga u Hrvatskoj; radnik bi mogao plaćati turističke usluge samo kod onih pružatelja usluga koji budu imali oznaku da primaju plaćanje Cro karticom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949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544CD-6F9B-43DA-9379-A6BBCDB5B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Cro kartica i regres za godišnji odmor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624D5-F39F-4E0E-AAA7-C4899266D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Uvođenjem Cro kartice </a:t>
            </a:r>
            <a:r>
              <a:rPr lang="hr-HR" b="1" dirty="0"/>
              <a:t>ne ukida se neoporezivi regres </a:t>
            </a:r>
            <a:r>
              <a:rPr lang="hr-HR" dirty="0"/>
              <a:t>kao dio godišnje neoporezive prigodne nagrade</a:t>
            </a:r>
          </a:p>
          <a:p>
            <a:r>
              <a:rPr lang="hr-HR" dirty="0"/>
              <a:t>Neoporeziva prigodna nagrada može se koristiti za namjene koje su određene izvorima radnog prava odnosnog poslodavca, tj. može se koristiti i za isplatu regresa za godišnji odmor (dio ili cijela godišnja neoporeziva prigodna nagrada)</a:t>
            </a:r>
          </a:p>
          <a:p>
            <a:r>
              <a:rPr lang="hr-HR" dirty="0"/>
              <a:t>Poslodavci koji se odluče za kupnju Cro kartice mogu i nadalje radniku kojemu su uručili </a:t>
            </a:r>
            <a:r>
              <a:rPr lang="hr-HR" dirty="0" err="1"/>
              <a:t>Crokarticu</a:t>
            </a:r>
            <a:r>
              <a:rPr lang="hr-HR" dirty="0"/>
              <a:t>, uz to, isplaćivati neoporezivi regres za godišnji odmor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5965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7387E-8A94-413E-ACFF-27C98619B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07EFB-CEA6-4CFF-B84E-8B763991C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4000" dirty="0"/>
              <a:t>NOVČANA NAGRADA ZA RADNE REZULTATE</a:t>
            </a:r>
          </a:p>
        </p:txBody>
      </p:sp>
    </p:spTree>
    <p:extLst>
      <p:ext uri="{BB962C8B-B14F-4D97-AF65-F5344CB8AC3E}">
        <p14:creationId xmlns:p14="http://schemas.microsoft.com/office/powerpoint/2010/main" val="167303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73DDA-705D-418E-B5AF-8581D02B3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Novčana nagrada za radne rezultate – porezna obilježja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134BD-14B1-40ED-92EB-F40CADB43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 lnSpcReduction="10000"/>
          </a:bodyPr>
          <a:lstStyle/>
          <a:p>
            <a:r>
              <a:rPr lang="hr-HR" dirty="0"/>
              <a:t>Uvedena u porezno zakonodavstvo izmjenama Pravilnika o porezu na dohodak – </a:t>
            </a:r>
            <a:r>
              <a:rPr lang="hr-HR" b="1" dirty="0"/>
              <a:t>od 1. prosinca 2018.</a:t>
            </a:r>
          </a:p>
          <a:p>
            <a:r>
              <a:rPr lang="hr-HR" dirty="0"/>
              <a:t>Neoporezivi iznos: </a:t>
            </a:r>
            <a:r>
              <a:rPr lang="hr-HR" b="1" dirty="0"/>
              <a:t>5.000,00 kn </a:t>
            </a:r>
            <a:r>
              <a:rPr lang="hr-HR" dirty="0"/>
              <a:t>po radniku godišnje</a:t>
            </a:r>
          </a:p>
          <a:p>
            <a:r>
              <a:rPr lang="hr-HR" dirty="0"/>
              <a:t>Obveza isplate na tekući račun, nije dozvoljena isplata u gotovu novcu</a:t>
            </a:r>
          </a:p>
          <a:p>
            <a:r>
              <a:rPr lang="hr-HR" dirty="0"/>
              <a:t>Nije dozvoljena isplata na zaštićeni račun</a:t>
            </a:r>
          </a:p>
          <a:p>
            <a:r>
              <a:rPr lang="hr-HR" dirty="0"/>
              <a:t>Prema prijedlogu novog Ovršnog zakona koji bi se trebao primjenjivati od 1.1.2020. biti će dozvoljena isplata na zaštićeni račun</a:t>
            </a:r>
          </a:p>
          <a:p>
            <a:r>
              <a:rPr lang="hr-HR" dirty="0"/>
              <a:t>Dinamika isplate: nema ograničenja, može se isplaćivati mjesečno, polugodišnje, godišnje…</a:t>
            </a:r>
          </a:p>
          <a:p>
            <a:r>
              <a:rPr lang="hr-HR" dirty="0"/>
              <a:t>Šifra u obrascu JOPPD: </a:t>
            </a:r>
            <a:r>
              <a:rPr lang="hr-HR" b="1" dirty="0"/>
              <a:t>63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297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553C7-467D-4D07-9CE3-82AF5C94A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19004-3EB2-4EFA-926E-65A985604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4000" dirty="0"/>
              <a:t>PREDLOŽENE IZMJENE ZAKONA O POREZU NA DOHODAK</a:t>
            </a:r>
          </a:p>
        </p:txBody>
      </p:sp>
    </p:spTree>
    <p:extLst>
      <p:ext uri="{BB962C8B-B14F-4D97-AF65-F5344CB8AC3E}">
        <p14:creationId xmlns:p14="http://schemas.microsoft.com/office/powerpoint/2010/main" val="81294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25570-6E66-4705-9B5D-E19652408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3D9C0-25BF-49C6-9F13-58AAC55EC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000" dirty="0"/>
              <a:t>ISPLATA NOVIH NEOPOREZIVIH PRIMITAKA ZAPOSLENIMA U SUSTAVU SOCIJALNE SKRBI</a:t>
            </a:r>
          </a:p>
        </p:txBody>
      </p:sp>
    </p:spTree>
    <p:extLst>
      <p:ext uri="{BB962C8B-B14F-4D97-AF65-F5344CB8AC3E}">
        <p14:creationId xmlns:p14="http://schemas.microsoft.com/office/powerpoint/2010/main" val="416832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A4586-F23C-480D-8EE2-F8EEAFC92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Važeći kolektivni ugovori i novi neoporezivi primici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0E6BD-C1D9-4943-891C-437F94427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60168"/>
          </a:xfrm>
        </p:spPr>
        <p:txBody>
          <a:bodyPr/>
          <a:lstStyle/>
          <a:p>
            <a:r>
              <a:rPr lang="hr-HR" dirty="0"/>
              <a:t>Važeći kolektivni ugovori su sklapani tijekom 2017. i 2018. godine – </a:t>
            </a:r>
            <a:r>
              <a:rPr lang="hr-HR" b="1" dirty="0"/>
              <a:t>ne sadrže niti jedno novo ugovoreno pravo </a:t>
            </a:r>
            <a:r>
              <a:rPr lang="hr-HR" dirty="0"/>
              <a:t>(osim povećanja dnevnice)</a:t>
            </a:r>
          </a:p>
          <a:p>
            <a:r>
              <a:rPr lang="hr-HR" dirty="0"/>
              <a:t>Kolektivni ugovori su sklapani na rok od četiri godine – do 2021. odnosno do 2022. godine</a:t>
            </a:r>
          </a:p>
          <a:p>
            <a:r>
              <a:rPr lang="hr-HR" dirty="0"/>
              <a:t>Mogu li, unatoč tomu, ustanove socijalne skrbi isplaćivati nove neoporezive primitke?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6936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6C793-E309-4C24-B898-F5968E8FB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128" y="188640"/>
            <a:ext cx="8229600" cy="748395"/>
          </a:xfrm>
        </p:spPr>
        <p:txBody>
          <a:bodyPr>
            <a:normAutofit/>
          </a:bodyPr>
          <a:lstStyle/>
          <a:p>
            <a:pPr algn="ctr"/>
            <a:r>
              <a:rPr lang="hr-HR" sz="2800" dirty="0"/>
              <a:t>REKAPITULACIJA: NOVI NEOPOREZIVI PRIMICI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9355645-1B62-4110-8123-F780A798E82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5261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2592">
                  <a:extLst>
                    <a:ext uri="{9D8B030D-6E8A-4147-A177-3AD203B41FA5}">
                      <a16:colId xmlns:a16="http://schemas.microsoft.com/office/drawing/2014/main" val="2446073924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54944169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853105818"/>
                    </a:ext>
                  </a:extLst>
                </a:gridCol>
                <a:gridCol w="1738536">
                  <a:extLst>
                    <a:ext uri="{9D8B030D-6E8A-4147-A177-3AD203B41FA5}">
                      <a16:colId xmlns:a16="http://schemas.microsoft.com/office/drawing/2014/main" val="3276327847"/>
                    </a:ext>
                  </a:extLst>
                </a:gridCol>
              </a:tblGrid>
              <a:tr h="4947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Vrsta primitka</a:t>
                      </a:r>
                      <a:endParaRPr lang="hr-H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Neoporezivi iznos</a:t>
                      </a:r>
                      <a:endParaRPr lang="hr-H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Način isplate</a:t>
                      </a:r>
                      <a:endParaRPr lang="hr-H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Primjena</a:t>
                      </a:r>
                      <a:endParaRPr lang="hr-H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2528123"/>
                  </a:ext>
                </a:extLst>
              </a:tr>
              <a:tr h="7887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Novčana nagrada za rezultate rada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5.000,00 kn </a:t>
                      </a:r>
                      <a:r>
                        <a:rPr lang="hr-HR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 radniku godišnje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tekući račun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1. 12. 2018.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6306891"/>
                  </a:ext>
                </a:extLst>
              </a:tr>
              <a:tr h="6782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Paušalna novčana naknada za prehranu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5.000,00 kn </a:t>
                      </a:r>
                      <a:r>
                        <a:rPr lang="hr-HR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 radniku godišnje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tekući račun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1. 9. 2019.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1671065"/>
                  </a:ext>
                </a:extLst>
              </a:tr>
              <a:tr h="84405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Prehrana radnika na temelju vjerodostojnih isprava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12.000,00 kn </a:t>
                      </a:r>
                      <a:r>
                        <a:rPr lang="hr-HR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 radniku godišnje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naravi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1. 9. 2019.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6366463"/>
                  </a:ext>
                </a:extLst>
              </a:tr>
              <a:tr h="6973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Smještaj radnika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visine </a:t>
                      </a:r>
                      <a:r>
                        <a:rPr lang="hr-HR" sz="1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najamnine</a:t>
                      </a:r>
                      <a:r>
                        <a:rPr lang="hr-HR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ili u objektima poslodavca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novcu ili u naravi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1. 9. 2019.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5294652"/>
                  </a:ext>
                </a:extLst>
              </a:tr>
              <a:tr h="84405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Naknada troškova za skrb o djeci predškolskog uzrasta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visine cijene koja se odnosi na redovnu skrb o djeci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tekući račun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1. 9. 2019.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3164768"/>
                  </a:ext>
                </a:extLst>
              </a:tr>
              <a:tr h="84405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Naknada za plaćanje turističkih usluga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2.500,00 kn </a:t>
                      </a:r>
                      <a:r>
                        <a:rPr lang="hr-HR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 radniku godišnje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uplatom izdavatelju Cro kartice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nakon donošenja posebnog propisa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4536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94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F127A-E171-4D2D-9E9D-FCAC2CE1F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UMJESTO ZAKLJUČKA: </a:t>
            </a:r>
            <a:br>
              <a:rPr lang="hr-HR" dirty="0"/>
            </a:br>
            <a:r>
              <a:rPr lang="hr-HR" sz="3600" dirty="0"/>
              <a:t>PREDVIDIVE I OČEKIVANE POSLJEDICE I UČINCI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F9349-5955-4225-84C0-03D07FCC2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 fontScale="85000" lnSpcReduction="20000"/>
          </a:bodyPr>
          <a:lstStyle/>
          <a:p>
            <a:r>
              <a:rPr lang="hr-HR" dirty="0"/>
              <a:t>Sa stajališta </a:t>
            </a:r>
            <a:r>
              <a:rPr lang="hr-HR" u="sng" dirty="0"/>
              <a:t>poslodavca</a:t>
            </a:r>
            <a:r>
              <a:rPr lang="hr-HR" dirty="0"/>
              <a:t>:</a:t>
            </a:r>
          </a:p>
          <a:p>
            <a:pPr marL="539750" indent="-269875">
              <a:buFont typeface="Wingdings" panose="05000000000000000000" pitchFamily="2" charset="2"/>
              <a:buChar char="ü"/>
            </a:pPr>
            <a:r>
              <a:rPr lang="hr-HR" dirty="0"/>
              <a:t>prostor za povećanje ukupnih primitaka radnika</a:t>
            </a:r>
          </a:p>
          <a:p>
            <a:pPr marL="539750" indent="-269875">
              <a:buFont typeface="Wingdings" panose="05000000000000000000" pitchFamily="2" charset="2"/>
              <a:buChar char="ü"/>
            </a:pPr>
            <a:r>
              <a:rPr lang="hr-HR" dirty="0"/>
              <a:t>mogućnost snižavanja ukupnih troškova rada</a:t>
            </a:r>
          </a:p>
          <a:p>
            <a:r>
              <a:rPr lang="hr-HR" dirty="0"/>
              <a:t>Sa stajališta </a:t>
            </a:r>
            <a:r>
              <a:rPr lang="hr-HR" u="sng" dirty="0"/>
              <a:t>radnika:</a:t>
            </a:r>
          </a:p>
          <a:p>
            <a:pPr marL="269875" indent="269875">
              <a:buFont typeface="Wingdings" panose="05000000000000000000" pitchFamily="2" charset="2"/>
              <a:buChar char="ü"/>
            </a:pPr>
            <a:r>
              <a:rPr lang="hr-HR" dirty="0"/>
              <a:t>povećanje primitaka namijenjenih osobnoj potrošnji </a:t>
            </a:r>
          </a:p>
          <a:p>
            <a:pPr marL="269875" indent="269875">
              <a:buFont typeface="Wingdings" panose="05000000000000000000" pitchFamily="2" charset="2"/>
              <a:buChar char="ü"/>
            </a:pPr>
            <a:r>
              <a:rPr lang="hr-HR" dirty="0"/>
              <a:t>sporiji rast ili čak smanjivanje dosadašnje bruto plaće</a:t>
            </a:r>
          </a:p>
          <a:p>
            <a:pPr marL="539750" indent="-269875">
              <a:buFont typeface="Wingdings" panose="05000000000000000000" pitchFamily="2" charset="2"/>
              <a:buChar char="ü"/>
            </a:pPr>
            <a:r>
              <a:rPr lang="hr-HR" dirty="0"/>
              <a:t>ako se plaće smanje ili stagniraju, niža razina socijalnih prava koja se određuju u odnosu na plaću (niža naknada za bolovanje, niža osnovica za mirovinu)</a:t>
            </a:r>
          </a:p>
          <a:p>
            <a:r>
              <a:rPr lang="hr-HR" u="sng" dirty="0"/>
              <a:t>Makroekonomski</a:t>
            </a:r>
            <a:r>
              <a:rPr lang="hr-HR" dirty="0"/>
              <a:t> učinci:</a:t>
            </a:r>
          </a:p>
          <a:p>
            <a:pPr marL="539750" indent="-269875">
              <a:buFont typeface="Wingdings" panose="05000000000000000000" pitchFamily="2" charset="2"/>
              <a:buChar char="ü"/>
            </a:pPr>
            <a:r>
              <a:rPr lang="hr-HR" dirty="0"/>
              <a:t>smanjenje javnih prihoda po osnovi doprinosa i poreza na dohodak</a:t>
            </a:r>
          </a:p>
          <a:p>
            <a:pPr marL="269875" indent="269875">
              <a:buFont typeface="Wingdings" panose="05000000000000000000" pitchFamily="2" charset="2"/>
              <a:buChar char="ü"/>
            </a:pPr>
            <a:r>
              <a:rPr lang="hr-HR" dirty="0"/>
              <a:t>povećanje osobne potrošnje i rast prihoda od PDV-a</a:t>
            </a:r>
          </a:p>
          <a:p>
            <a:pPr marL="269875" indent="269875">
              <a:buFont typeface="Wingdings" panose="05000000000000000000" pitchFamily="2" charset="2"/>
              <a:buChar char="ü"/>
            </a:pPr>
            <a:r>
              <a:rPr lang="hr-HR" dirty="0"/>
              <a:t>statističko usporavanje bruto i neto plaća</a:t>
            </a:r>
          </a:p>
          <a:p>
            <a:pPr marL="539750" indent="-269875">
              <a:buFont typeface="Wingdings" panose="05000000000000000000" pitchFamily="2" charset="2"/>
              <a:buChar char="ü"/>
            </a:pPr>
            <a:r>
              <a:rPr lang="hr-HR" dirty="0"/>
              <a:t>sporiji rast mirovina koje se usklađuju na temelju pokazatelja o rastu bruto  plaća</a:t>
            </a:r>
          </a:p>
        </p:txBody>
      </p:sp>
    </p:spTree>
    <p:extLst>
      <p:ext uri="{BB962C8B-B14F-4D97-AF65-F5344CB8AC3E}">
        <p14:creationId xmlns:p14="http://schemas.microsoft.com/office/powerpoint/2010/main" val="393712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71235-D067-40E5-BE1C-143A5DCC2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Najava za 2020. – nove informacije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D6260-CB67-450A-AD83-C67743899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Vlada RH i tri Sindikata državnih službenika i namještenika postigli su dogovor o sklapanju Dodatka II. Kolektivnom ugovoru za države službenike i namještenike kojim bi se od 1.1.2020. povećala sljedeća materijalna prava: </a:t>
            </a:r>
          </a:p>
          <a:p>
            <a:pPr marL="457200" indent="346075">
              <a:buFont typeface="Wingdings" panose="05000000000000000000" pitchFamily="2" charset="2"/>
              <a:buChar char="Ø"/>
            </a:pPr>
            <a:r>
              <a:rPr lang="hr-HR" dirty="0"/>
              <a:t>Regres za godišnji odmor za 2020.  – 1.500,00 kn</a:t>
            </a:r>
          </a:p>
          <a:p>
            <a:pPr marL="457200" indent="346075">
              <a:buFont typeface="Wingdings" panose="05000000000000000000" pitchFamily="2" charset="2"/>
              <a:buChar char="Ø"/>
            </a:pPr>
            <a:r>
              <a:rPr lang="hr-HR" dirty="0"/>
              <a:t>Božićnica za 2020. godinu – 1.500,00 kn</a:t>
            </a:r>
          </a:p>
          <a:p>
            <a:pPr marL="457200" indent="346075">
              <a:buFont typeface="Wingdings" panose="05000000000000000000" pitchFamily="2" charset="2"/>
              <a:buChar char="Ø"/>
            </a:pPr>
            <a:r>
              <a:rPr lang="hr-HR" dirty="0"/>
              <a:t>Dar za dijete za 2020. godinu – 600,00 kn po djetetu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43782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8A00B-BE92-41E8-AA45-EF320C0C6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Pripadnost poreza na dohodak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B461B-8217-481A-ADB4-503B29699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OSNOVNA PRAVILA:</a:t>
            </a:r>
          </a:p>
          <a:p>
            <a:r>
              <a:rPr lang="hr-HR" dirty="0"/>
              <a:t>prema prebivalištu/uobičajenom boravištu poreznog obveznika</a:t>
            </a:r>
          </a:p>
          <a:p>
            <a:r>
              <a:rPr lang="hr-HR" dirty="0"/>
              <a:t>ako porezni obveznik u RH nema prebivalište niti uobičajeno boravište -  pripadnost se određuje prema sjedištu isplatitelja</a:t>
            </a:r>
          </a:p>
          <a:p>
            <a:pPr marL="0" indent="0">
              <a:buNone/>
            </a:pPr>
            <a:r>
              <a:rPr lang="hr-HR" dirty="0"/>
              <a:t>IZNIMKA:</a:t>
            </a:r>
          </a:p>
          <a:p>
            <a:r>
              <a:rPr lang="hr-HR" dirty="0"/>
              <a:t>porez na dohodak po osnovi </a:t>
            </a:r>
            <a:r>
              <a:rPr lang="hr-HR" b="1" dirty="0"/>
              <a:t>iznajmljivanja nekretnina u turističke svrhe</a:t>
            </a:r>
            <a:r>
              <a:rPr lang="hr-HR" dirty="0"/>
              <a:t>, koji se plaća u paušalnom godišnjem iznosu -  prema mjestu gdje se nekretnina odnosno smještajna jedinica nalaze</a:t>
            </a:r>
          </a:p>
          <a:p>
            <a:r>
              <a:rPr lang="hr-HR" dirty="0"/>
              <a:t>poreznom obvezniku će se na taj izvor dohotka i  prirez porezu na dohodak obračunavati prema  općini/gradu u kojem se nalazi nekretnina koju koristi za iznajmljivanje u turističke svrhe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1800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EE5D1-D9D0-4FF1-9F2F-47848D0E6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/>
              <a:t>Povećanje osnovnog osobnog odbitka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4A7C1-9E31-4614-99EA-AF536C4CF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60168"/>
          </a:xfrm>
        </p:spPr>
        <p:txBody>
          <a:bodyPr>
            <a:normAutofit/>
          </a:bodyPr>
          <a:lstStyle/>
          <a:p>
            <a:r>
              <a:rPr lang="hr-HR" dirty="0"/>
              <a:t>Osnovni osobni odbitak – neoporezivi dio dohotka:</a:t>
            </a:r>
          </a:p>
          <a:p>
            <a:pPr marL="568325" indent="-568325">
              <a:buFont typeface="Wingdings" panose="05000000000000000000" pitchFamily="2" charset="2"/>
              <a:buChar char="Ø"/>
            </a:pPr>
            <a:r>
              <a:rPr lang="hr-HR" dirty="0"/>
              <a:t>povećanje sa sadašnjih 3.800,00 kn na </a:t>
            </a:r>
            <a:r>
              <a:rPr lang="hr-HR" b="1" dirty="0"/>
              <a:t>4.000,00 </a:t>
            </a:r>
            <a:r>
              <a:rPr lang="hr-HR" dirty="0"/>
              <a:t>kn mjesečno</a:t>
            </a:r>
          </a:p>
          <a:p>
            <a:pPr marL="568325" indent="-568325">
              <a:buFont typeface="Wingdings" panose="05000000000000000000" pitchFamily="2" charset="2"/>
              <a:buChar char="Ø"/>
            </a:pPr>
            <a:r>
              <a:rPr lang="hr-HR" dirty="0"/>
              <a:t>ne predlažu se promjene u visini osobnih odbitaka za uzdržavane članove obitelji i uzdržavanu djecu</a:t>
            </a:r>
          </a:p>
          <a:p>
            <a:pPr marL="568325" indent="-568325">
              <a:buFont typeface="Wingdings" panose="05000000000000000000" pitchFamily="2" charset="2"/>
              <a:buChar char="Ø"/>
            </a:pPr>
            <a:r>
              <a:rPr lang="hr-HR" dirty="0"/>
              <a:t>primjena od 1. siječnja 2020. g.</a:t>
            </a:r>
          </a:p>
        </p:txBody>
      </p:sp>
    </p:spTree>
    <p:extLst>
      <p:ext uri="{BB962C8B-B14F-4D97-AF65-F5344CB8AC3E}">
        <p14:creationId xmlns:p14="http://schemas.microsoft.com/office/powerpoint/2010/main" val="261429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5C5CA-BBD9-465F-ABFD-BAAE2B55E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Utjecaj povećanja osnovnog osobnog odbitka na visinu neto plaće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43AE8-DEB3-4882-8D0F-9532DF4F1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i="1" u="sng" dirty="0"/>
              <a:t>Primjeri:</a:t>
            </a:r>
          </a:p>
          <a:p>
            <a:pPr>
              <a:buFontTx/>
              <a:buChar char="-"/>
            </a:pPr>
            <a:r>
              <a:rPr lang="hr-HR" dirty="0"/>
              <a:t>za radnika s prebivalištem u Zagrebu (prirez 18%) čija plaća se oporezuje stopom poreza na dohodak od 24%,  neto plaća veća za </a:t>
            </a:r>
            <a:r>
              <a:rPr lang="hr-HR" b="1" dirty="0"/>
              <a:t>56,64 kn</a:t>
            </a:r>
          </a:p>
          <a:p>
            <a:pPr>
              <a:buFontTx/>
              <a:buChar char="-"/>
            </a:pPr>
            <a:r>
              <a:rPr lang="hr-HR" dirty="0"/>
              <a:t>za radnika s prebivalištem u Zagrebu (prirez 18%) čija plaća se oporezuje stopom poreza na dohodak od 36%,  neto plaća veća za </a:t>
            </a:r>
            <a:r>
              <a:rPr lang="hr-HR" b="1" dirty="0"/>
              <a:t>84,96 kn</a:t>
            </a:r>
          </a:p>
          <a:p>
            <a:pPr>
              <a:buFontTx/>
              <a:buChar char="-"/>
            </a:pPr>
            <a:r>
              <a:rPr lang="hr-HR" dirty="0"/>
              <a:t>za radnika s prebivalištem u općini/gradu koji nema prireza, čija plaća se oporezuje stopom poreza na dohodak od 24%,  neto plaća veća za </a:t>
            </a:r>
            <a:r>
              <a:rPr lang="hr-HR" b="1" dirty="0"/>
              <a:t>48,00 kn</a:t>
            </a:r>
            <a:r>
              <a:rPr lang="hr-HR" dirty="0"/>
              <a:t> mjesečno</a:t>
            </a:r>
          </a:p>
          <a:p>
            <a:pPr>
              <a:buFontTx/>
              <a:buChar char="-"/>
            </a:pPr>
            <a:r>
              <a:rPr lang="hr-HR" dirty="0"/>
              <a:t>za radnika s prebivalištem u općini/gradu koji nema prireza, čija plaća se oporezuje stopom poreza na dohodak od 36%,  neto plaća veća za </a:t>
            </a:r>
            <a:r>
              <a:rPr lang="hr-HR" b="1" dirty="0"/>
              <a:t>72,00 kn</a:t>
            </a:r>
            <a:r>
              <a:rPr lang="hr-HR" dirty="0"/>
              <a:t> mjesečno</a:t>
            </a:r>
          </a:p>
          <a:p>
            <a:pPr>
              <a:buFontTx/>
              <a:buChar char="-"/>
            </a:pPr>
            <a:r>
              <a:rPr lang="hr-HR" dirty="0"/>
              <a:t>za radnika s minimalnom plaćom – </a:t>
            </a:r>
            <a:r>
              <a:rPr lang="hr-HR" b="1" dirty="0"/>
              <a:t>0</a:t>
            </a:r>
            <a:r>
              <a:rPr lang="hr-HR" dirty="0"/>
              <a:t>, nema utjecaja</a:t>
            </a:r>
          </a:p>
          <a:p>
            <a:pPr>
              <a:buFontTx/>
              <a:buChar char="-"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43272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AE6A3-AA8F-42CD-A9B9-7812DB9AE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74474"/>
            <a:ext cx="8856984" cy="1122278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Ne mijenjaju se iznosi osobnog odbitka za uzdržavane članove obitelji i za invalidnost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B4D1BF4-5D94-4924-A5BD-3582B6F677A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12777"/>
          <a:ext cx="8229600" cy="50405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02832">
                  <a:extLst>
                    <a:ext uri="{9D8B030D-6E8A-4147-A177-3AD203B41FA5}">
                      <a16:colId xmlns:a16="http://schemas.microsoft.com/office/drawing/2014/main" val="38200717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3650709140"/>
                    </a:ext>
                  </a:extLst>
                </a:gridCol>
                <a:gridCol w="1810544">
                  <a:extLst>
                    <a:ext uri="{9D8B030D-6E8A-4147-A177-3AD203B41FA5}">
                      <a16:colId xmlns:a16="http://schemas.microsoft.com/office/drawing/2014/main" val="648538962"/>
                    </a:ext>
                  </a:extLst>
                </a:gridCol>
              </a:tblGrid>
              <a:tr h="3936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OSNOVICA </a:t>
                      </a:r>
                    </a:p>
                  </a:txBody>
                  <a:tcPr marL="51435" marR="51435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2.500,00</a:t>
                      </a: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728885"/>
                  </a:ext>
                </a:extLst>
              </a:tr>
              <a:tr h="3936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OPIS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Faktor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Iznos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4114469644"/>
                  </a:ext>
                </a:extLst>
              </a:tr>
              <a:tr h="393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Uzdržavani član – </a:t>
                      </a:r>
                      <a:r>
                        <a:rPr lang="hr-H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U,S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1.750,00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781093781"/>
                  </a:ext>
                </a:extLst>
              </a:tr>
              <a:tr h="393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Prvo dijete – </a:t>
                      </a:r>
                      <a:r>
                        <a:rPr lang="hr-H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1.750,00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619746523"/>
                  </a:ext>
                </a:extLst>
              </a:tr>
              <a:tr h="393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Drugo dijete – </a:t>
                      </a:r>
                      <a:r>
                        <a:rPr lang="hr-H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2.500,00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015989136"/>
                  </a:ext>
                </a:extLst>
              </a:tr>
              <a:tr h="393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Treće dijete – </a:t>
                      </a:r>
                      <a:r>
                        <a:rPr lang="hr-H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3.500,00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67813196"/>
                  </a:ext>
                </a:extLst>
              </a:tr>
              <a:tr h="439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Četvrto dijete</a:t>
                      </a:r>
                      <a:r>
                        <a:rPr lang="hr-HR" sz="200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hr-HR" sz="2000" b="1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D4</a:t>
                      </a:r>
                      <a:endParaRPr lang="hr-HR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4.750,00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34559740"/>
                  </a:ext>
                </a:extLst>
              </a:tr>
              <a:tr h="39364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itd</a:t>
                      </a:r>
                      <a:r>
                        <a:rPr lang="hr-H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…. – povećanje za svako sljedeće dijete</a:t>
                      </a: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176015882"/>
                  </a:ext>
                </a:extLst>
              </a:tr>
              <a:tr h="393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Osobe s invaliditetom - </a:t>
                      </a:r>
                      <a:r>
                        <a:rPr lang="hr-H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0,4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1.000,00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716486631"/>
                  </a:ext>
                </a:extLst>
              </a:tr>
              <a:tr h="1452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Osobe s invaliditetom po jednoj osnovi 100% i/ili koje imaju pravo na doplatak za pomoć i njegu i/ili su korisnici osobne invalidnine – </a:t>
                      </a:r>
                      <a:r>
                        <a:rPr lang="hr-H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I*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3.750,00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401235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67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f-mod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Rif-model</Template>
  <TotalTime>3731</TotalTime>
  <Words>4067</Words>
  <Application>Microsoft Office PowerPoint</Application>
  <PresentationFormat>On-screen Show (4:3)</PresentationFormat>
  <Paragraphs>411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Calibri</vt:lpstr>
      <vt:lpstr>Wingdings</vt:lpstr>
      <vt:lpstr>Rif-model</vt:lpstr>
      <vt:lpstr>     Najavljene izmjene u sustavu poreza na dohodak od 1. siječnja 2020. godine       </vt:lpstr>
      <vt:lpstr>Reforma hrvatskog poreznog sustava u mandatu sadašnje Vlade RH </vt:lpstr>
      <vt:lpstr>Četvrti krug porezne reforme</vt:lpstr>
      <vt:lpstr>Ciljevi četvrtog kruga porezne reforme</vt:lpstr>
      <vt:lpstr>PowerPoint Presentation</vt:lpstr>
      <vt:lpstr>Pripadnost poreza na dohodak</vt:lpstr>
      <vt:lpstr>Povećanje osnovnog osobnog odbitka</vt:lpstr>
      <vt:lpstr>Utjecaj povećanja osnovnog osobnog odbitka na visinu neto plaće</vt:lpstr>
      <vt:lpstr>Ne mijenjaju se iznosi osobnog odbitka za uzdržavane članove obitelji i za invalidnost</vt:lpstr>
      <vt:lpstr>Mogućnost korištenja osobnog odbitka nakon prestanka radnog odnosa </vt:lpstr>
      <vt:lpstr>Porezni poticaji za radnike mlađe od 30 godina</vt:lpstr>
      <vt:lpstr>Neoporeziva premija zdravstvenog osiguranja koju poslodavac plaća za radnika</vt:lpstr>
      <vt:lpstr>Proširenje neoporezivih primitaka učenika koji se školuju za strukovna zanimanja</vt:lpstr>
      <vt:lpstr>Proširenje kruga primitaka koji se ne uključuju u primitke iz čl. 17. Zakona</vt:lpstr>
      <vt:lpstr>Neoporezive donacije u korist osjetljivih skupina</vt:lpstr>
      <vt:lpstr>Poslodavcima se omogućava uvid u podatke o neoporezivim primicima radnika</vt:lpstr>
      <vt:lpstr>Propisati će se obilježja nesamostalnog rada za potrebe oporezivanja </vt:lpstr>
      <vt:lpstr>Predložene izmjene Zakona o porezu na dobit (1)</vt:lpstr>
      <vt:lpstr>Predložene izmjene Zakona o porezu na dobit (2)</vt:lpstr>
      <vt:lpstr>Predložene izmjene Zakona o porezu na dobit (3)</vt:lpstr>
      <vt:lpstr>Predložene izmjene Zakona o PDV-u</vt:lpstr>
      <vt:lpstr>Izmjene propisa o trošarinama i posebnom porezu</vt:lpstr>
      <vt:lpstr>PowerPoint Presentation</vt:lpstr>
      <vt:lpstr>Tri zadnje izmjene Pravilnika o porezu na dohodak – čl. 7. Pravilnika</vt:lpstr>
      <vt:lpstr>Što od 1. rujna 2019. donosi izmijenjeni čl. 7. Pravilnika o porezu na dohodak?</vt:lpstr>
      <vt:lpstr>Neoporezive tuzemne dnevnice</vt:lpstr>
      <vt:lpstr>Uvjeti za isplatu neoporezive dnevnice</vt:lpstr>
      <vt:lpstr>Porezni uvjeti za isplatu neoporezive dnevnice</vt:lpstr>
      <vt:lpstr>Neoporeziva dnevnica ako je osigurana prehrana</vt:lpstr>
      <vt:lpstr>Utjecaj izmijenjenog Pravilnika o porezu na dohodak na prava radnika</vt:lpstr>
      <vt:lpstr>Povoljnije pravo na dnevnicu </vt:lpstr>
      <vt:lpstr>PowerPoint Presentation</vt:lpstr>
      <vt:lpstr>Neoporezivi primitak namijenjen za prehranu radnika – 2 vrste primitaka koji se međusobno isključuju po radniku</vt:lpstr>
      <vt:lpstr>Paušalna novčana naknada za podmirivanje troškova prehrane radnika</vt:lpstr>
      <vt:lpstr>Prehrana radnika na temelju vjerodostojne dokumentacije</vt:lpstr>
      <vt:lpstr>Prehrana radnika na temelju vjerodostojne dokumentacije</vt:lpstr>
      <vt:lpstr>Nije dozvoljena kombinacija dvaju neoporezivih primitaka za prehranu</vt:lpstr>
      <vt:lpstr>Iskazivanje primitaka po osnovi prehrane radnika u obrascu JOPPD</vt:lpstr>
      <vt:lpstr>PowerPoint Presentation</vt:lpstr>
      <vt:lpstr>Naknada troškova smještaja radnika </vt:lpstr>
      <vt:lpstr>Naknada troškova smještaja radnika </vt:lpstr>
      <vt:lpstr>Iskazivanje u obrascu JOPPD primitaka po osnovi smještaja  radnika</vt:lpstr>
      <vt:lpstr>PowerPoint Presentation</vt:lpstr>
      <vt:lpstr>Naknada za troškove redovne skrbi djece radnika predškolske dobi</vt:lpstr>
      <vt:lpstr>Naknada za troškove redovne skrbi djece radnika predškolske dobi</vt:lpstr>
      <vt:lpstr>Naknada za podmirivanje troškova odmora radnika – Cro kartica</vt:lpstr>
      <vt:lpstr>Cro kartica i regres za godišnji odmor</vt:lpstr>
      <vt:lpstr>PowerPoint Presentation</vt:lpstr>
      <vt:lpstr>Novčana nagrada za radne rezultate – porezna obilježja</vt:lpstr>
      <vt:lpstr>PowerPoint Presentation</vt:lpstr>
      <vt:lpstr>Važeći kolektivni ugovori i novi neoporezivi primici</vt:lpstr>
      <vt:lpstr>REKAPITULACIJA: NOVI NEOPOREZIVI PRIMICI</vt:lpstr>
      <vt:lpstr>UMJESTO ZAKLJUČKA:  PREDVIDIVE I OČEKIVANE POSLJEDICE I UČINCI </vt:lpstr>
      <vt:lpstr>Najava za 2020. – nove informacije</vt:lpstr>
    </vt:vector>
  </TitlesOfParts>
  <Company>RIF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xxx</dc:creator>
  <cp:lastModifiedBy>Marija</cp:lastModifiedBy>
  <cp:revision>365</cp:revision>
  <dcterms:created xsi:type="dcterms:W3CDTF">2012-09-19T13:04:13Z</dcterms:created>
  <dcterms:modified xsi:type="dcterms:W3CDTF">2019-11-21T21:39:10Z</dcterms:modified>
</cp:coreProperties>
</file>