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9"/>
  </p:handout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74" r:id="rId15"/>
    <p:sldId id="277" r:id="rId16"/>
    <p:sldId id="273" r:id="rId17"/>
    <p:sldId id="269" r:id="rId18"/>
  </p:sldIdLst>
  <p:sldSz cx="12192000" cy="6858000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320F4-9DE7-4552-BE91-0DC0060B3F29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B617F-F154-4E32-9224-0BE1153B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85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50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8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95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B3F4-B536-46A4-8DD5-6A7728007E0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729E-DD4B-48B0-9DCF-07831EE2F9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030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8BDF-B328-4163-82A9-DAFF87E7F7A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0E72-3A4A-4CCB-AF3C-1DE2DDF99EB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16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E27D-D133-45A2-8B79-12021EF2A1D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A445-F556-4F03-A0F3-FA4A9B81C4D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6291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64EE-7AE6-47E6-880E-9C41D4B8A1A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DF77-F18F-45A8-91AA-71B3DD81B5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3490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8FE2-8A8C-48A3-BDBA-846AC1F0EE6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E19F-7132-42D7-9431-DE877B1387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1982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8220-0BE4-45A4-A4B0-590F887F855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7E8E-36DF-41D1-9EE7-E55004A9D24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938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7169-CA0B-451C-98C8-78AD12E413A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98F3-D561-4780-B2BA-D7C116D148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881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69B5-8221-407F-975C-51F92B87EA1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89B7-445E-40A8-A166-8C14969FD5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3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20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7494-C586-4090-9DE0-FB26EA4B6D5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6001-A0B8-4CDA-A08F-E019EF7E7AB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702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0407-BFAB-40E8-A0A5-C585F13BACD5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AE54-8AED-4E75-91F1-5309B48C8F6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243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C7A0-020A-4240-8D70-B6E8BBF37DF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C5AE-A028-414D-ACC2-98BD9213D83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37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35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21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77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3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5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7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DFBD-E0D3-4983-BFDD-E428B1112770}" type="datetimeFigureOut">
              <a:rPr lang="hr-HR" smtClean="0"/>
              <a:t>13.11.2018.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07DD-D428-4081-BC8D-9FD6B1EF8C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20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4AC2FA-EE43-416E-8016-3D1D68E726F2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8ACCE-88A3-49D8-8A50-EE7ACD6E353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967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4"/>
          <p:cNvSpPr>
            <a:spLocks noGrp="1"/>
          </p:cNvSpPr>
          <p:nvPr>
            <p:ph type="subTitle" idx="1"/>
          </p:nvPr>
        </p:nvSpPr>
        <p:spPr>
          <a:xfrm>
            <a:off x="1014335" y="2522747"/>
            <a:ext cx="9144000" cy="1539588"/>
          </a:xfrm>
        </p:spPr>
        <p:txBody>
          <a:bodyPr/>
          <a:lstStyle/>
          <a:p>
            <a:pPr eaLnBrk="1" hangingPunct="1"/>
            <a:r>
              <a:rPr lang="hr-HR" sz="5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Knjiženja u GK po datumu nastanka obveze</a:t>
            </a:r>
            <a:r>
              <a:rPr lang="hr-HR" sz="5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hr-HR" sz="5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hr-HR" sz="5400" b="1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Faktura - Zahtjev - GK</a:t>
            </a:r>
          </a:p>
          <a:p>
            <a:pPr algn="r" eaLnBrk="1" hangingPunct="1"/>
            <a:endParaRPr lang="hr-HR" sz="3200" dirty="0"/>
          </a:p>
          <a:p>
            <a:pPr algn="r" eaLnBrk="1" hangingPunct="1"/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Sanja Parčina</a:t>
            </a:r>
          </a:p>
          <a:p>
            <a:pPr algn="r" eaLnBrk="1" hangingPunct="1"/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Enel-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Split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d.o.o. </a:t>
            </a:r>
            <a:endParaRPr lang="hr-HR" altLang="sr-Latn-RS" sz="2800" b="1" dirty="0">
              <a:solidFill>
                <a:prstClr val="black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557713" y="6488113"/>
            <a:ext cx="3398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sr-Latn-RS" sz="1400" smtClean="0">
                <a:solidFill>
                  <a:prstClr val="black"/>
                </a:solidFill>
              </a:rPr>
              <a:t>Savjetovanje Biograd na Moru, 2018</a:t>
            </a:r>
            <a:r>
              <a:rPr lang="hr-HR" altLang="sr-Latn-RS" sz="180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7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377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300" dirty="0">
                <a:latin typeface="+mn-lt"/>
              </a:rPr>
              <a:t>Nakon što MDOMSP pošalje obavijest o obavljenim </a:t>
            </a:r>
            <a:r>
              <a:rPr lang="hr-HR" sz="3300" dirty="0" smtClean="0">
                <a:latin typeface="+mn-lt"/>
              </a:rPr>
              <a:t>plaćanjima, </a:t>
            </a:r>
            <a:r>
              <a:rPr lang="hr-HR" sz="3300" dirty="0">
                <a:latin typeface="+mn-lt"/>
              </a:rPr>
              <a:t>pristupamo zatvaranju obveza.</a:t>
            </a:r>
            <a:br>
              <a:rPr lang="hr-HR" sz="3300" dirty="0">
                <a:latin typeface="+mn-lt"/>
              </a:rPr>
            </a:br>
            <a:r>
              <a:rPr lang="hr-HR" sz="3300" dirty="0">
                <a:latin typeface="+mn-lt"/>
              </a:rPr>
              <a:t>Za to </a:t>
            </a:r>
            <a:r>
              <a:rPr lang="hr-HR" sz="3300" dirty="0" smtClean="0">
                <a:latin typeface="+mn-lt"/>
              </a:rPr>
              <a:t>je </a:t>
            </a:r>
            <a:r>
              <a:rPr lang="hr-HR" sz="3300" dirty="0">
                <a:latin typeface="+mn-lt"/>
              </a:rPr>
              <a:t>potrebno izvršiti još jedan </a:t>
            </a:r>
            <a:r>
              <a:rPr lang="hr-HR" sz="3300" dirty="0" smtClean="0">
                <a:latin typeface="+mn-lt"/>
              </a:rPr>
              <a:t>prijenos, a to je </a:t>
            </a:r>
            <a:r>
              <a:rPr lang="hr-HR" sz="3300" b="1" dirty="0" smtClean="0">
                <a:latin typeface="+mn-lt"/>
              </a:rPr>
              <a:t>Financijsko knjiženje obveza po plaćanju zahtjeva iz PPIA</a:t>
            </a:r>
            <a:endParaRPr lang="hr-HR" sz="33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3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20" y="2170398"/>
            <a:ext cx="7050476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1142">
            <a:off x="7884901" y="5744014"/>
            <a:ext cx="1052412" cy="5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1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3700" dirty="0">
                <a:latin typeface="+mn-lt"/>
              </a:rPr>
              <a:t>Bitan element u ovom procesu je upis u polje </a:t>
            </a:r>
            <a:r>
              <a:rPr lang="hr-HR" sz="3700" b="1" dirty="0">
                <a:latin typeface="+mn-lt"/>
              </a:rPr>
              <a:t>Datum </a:t>
            </a:r>
            <a:r>
              <a:rPr lang="hr-HR" sz="3700" b="1" dirty="0" smtClean="0">
                <a:latin typeface="+mn-lt"/>
              </a:rPr>
              <a:t>izvoda</a:t>
            </a:r>
            <a:r>
              <a:rPr lang="hr-HR" sz="3700" dirty="0" smtClean="0">
                <a:latin typeface="+mn-lt"/>
              </a:rPr>
              <a:t>, jer </a:t>
            </a:r>
            <a:r>
              <a:rPr lang="hr-HR" sz="3700" dirty="0">
                <a:latin typeface="+mn-lt"/>
              </a:rPr>
              <a:t>će se na svim dokumentima ( </a:t>
            </a:r>
            <a:r>
              <a:rPr lang="hr-HR" sz="3700" dirty="0" smtClean="0">
                <a:latin typeface="+mn-lt"/>
              </a:rPr>
              <a:t>Fakturi, </a:t>
            </a:r>
            <a:r>
              <a:rPr lang="hr-HR" sz="3700" dirty="0">
                <a:latin typeface="+mn-lt"/>
              </a:rPr>
              <a:t>Isplati, Zahtjevu i Odobrenju ) taj datum pojaviti kao </a:t>
            </a:r>
            <a:r>
              <a:rPr lang="hr-HR" sz="3700" b="1" dirty="0">
                <a:latin typeface="+mn-lt"/>
              </a:rPr>
              <a:t>datum plaćanja</a:t>
            </a:r>
            <a:r>
              <a:rPr lang="hr-HR" sz="3700" dirty="0" smtClean="0">
                <a:latin typeface="+mn-lt"/>
              </a:rPr>
              <a:t>.</a:t>
            </a:r>
            <a:r>
              <a:rPr lang="hr-HR" sz="4000" dirty="0"/>
              <a:t/>
            </a:r>
            <a:br>
              <a:rPr lang="hr-HR" sz="4000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-1" r="49537" b="42273"/>
          <a:stretch/>
        </p:blipFill>
        <p:spPr bwMode="auto">
          <a:xfrm>
            <a:off x="2173574" y="1963711"/>
            <a:ext cx="6587486" cy="4633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34" y="2703972"/>
            <a:ext cx="969348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6539">
            <a:off x="2463510" y="6282990"/>
            <a:ext cx="740849" cy="413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4886">
            <a:off x="7049073" y="3173573"/>
            <a:ext cx="819048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92" b="22073"/>
          <a:stretch/>
        </p:blipFill>
        <p:spPr>
          <a:xfrm>
            <a:off x="1927263" y="3687580"/>
            <a:ext cx="9121278" cy="253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50" y="5951095"/>
            <a:ext cx="933164" cy="269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421">
            <a:off x="2918772" y="6185701"/>
            <a:ext cx="810100" cy="51741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98253" y="365125"/>
            <a:ext cx="4795494" cy="2108252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hr-HR" sz="2200" dirty="0" smtClean="0"/>
              <a:t>Kao </a:t>
            </a:r>
            <a:r>
              <a:rPr lang="hr-HR" sz="2200" dirty="0"/>
              <a:t>datum poslovne promjene iskazan je datum koji smo upisali kao datum izvoda</a:t>
            </a:r>
            <a:r>
              <a:rPr lang="hr-HR" sz="2200" dirty="0" smtClean="0"/>
              <a:t>. 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200" dirty="0"/>
              <a:t>Nakon što izvršite ovaj prijenos, Vaša temeljnica izgleda kao na slici ispod</a:t>
            </a:r>
            <a:r>
              <a:rPr lang="hr-HR" sz="2200" dirty="0" smtClean="0"/>
              <a:t>.  </a:t>
            </a:r>
            <a:endParaRPr kumimoji="0" lang="hr-HR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73908" y="2702243"/>
            <a:ext cx="1244184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47" y="314793"/>
            <a:ext cx="10515600" cy="1798820"/>
          </a:xfrm>
        </p:spPr>
        <p:txBody>
          <a:bodyPr>
            <a:noAutofit/>
          </a:bodyPr>
          <a:lstStyle/>
          <a:p>
            <a:r>
              <a:rPr lang="hr-HR" sz="3550" dirty="0">
                <a:latin typeface="+mn-lt"/>
              </a:rPr>
              <a:t>Izmjene po datumu </a:t>
            </a:r>
            <a:r>
              <a:rPr lang="hr-HR" sz="3550" dirty="0" smtClean="0">
                <a:latin typeface="+mn-lt"/>
              </a:rPr>
              <a:t>nastanka </a:t>
            </a:r>
            <a:r>
              <a:rPr lang="hr-HR" sz="3550" dirty="0">
                <a:latin typeface="+mn-lt"/>
              </a:rPr>
              <a:t>obveze s</a:t>
            </a:r>
            <a:r>
              <a:rPr lang="hr-HR" sz="3550" dirty="0" smtClean="0">
                <a:latin typeface="+mn-lt"/>
              </a:rPr>
              <a:t>a zahtjeva koje korisnik </a:t>
            </a:r>
            <a:r>
              <a:rPr lang="hr-HR" sz="3550" dirty="0">
                <a:latin typeface="+mn-lt"/>
              </a:rPr>
              <a:t>izrađuje direktno u PPIA </a:t>
            </a:r>
            <a:r>
              <a:rPr lang="hr-HR" sz="3550" dirty="0" smtClean="0">
                <a:latin typeface="+mn-lt"/>
              </a:rPr>
              <a:t>svode se na </a:t>
            </a:r>
            <a:r>
              <a:rPr lang="hr-HR" sz="3550" dirty="0">
                <a:latin typeface="+mn-lt"/>
              </a:rPr>
              <a:t>ispravan upis datuma u </a:t>
            </a:r>
            <a:r>
              <a:rPr lang="hr-HR" sz="3550" dirty="0" smtClean="0">
                <a:latin typeface="+mn-lt"/>
              </a:rPr>
              <a:t>polje </a:t>
            </a:r>
            <a:r>
              <a:rPr lang="hr-HR" sz="3550" b="1" dirty="0" smtClean="0">
                <a:latin typeface="+mn-lt"/>
              </a:rPr>
              <a:t>Datum </a:t>
            </a:r>
            <a:r>
              <a:rPr lang="hr-HR" sz="3550" b="1" dirty="0">
                <a:latin typeface="+mn-lt"/>
              </a:rPr>
              <a:t>nastanka obveze</a:t>
            </a:r>
            <a:r>
              <a:rPr lang="hr-HR" sz="3550" dirty="0">
                <a:latin typeface="+mn-lt"/>
              </a:rPr>
              <a:t> u dokumentu </a:t>
            </a:r>
            <a:r>
              <a:rPr lang="hr-HR" sz="3550" i="1" dirty="0" smtClean="0">
                <a:latin typeface="+mn-lt"/>
              </a:rPr>
              <a:t>Odobrenja</a:t>
            </a:r>
            <a:r>
              <a:rPr lang="hr-HR" sz="3550" dirty="0">
                <a:latin typeface="+mn-lt"/>
              </a:rPr>
              <a:t/>
            </a:r>
            <a:br>
              <a:rPr lang="hr-HR" sz="3550" dirty="0">
                <a:latin typeface="+mn-lt"/>
              </a:rPr>
            </a:br>
            <a:endParaRPr lang="hr-HR" sz="355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39"/>
          <a:stretch/>
        </p:blipFill>
        <p:spPr>
          <a:xfrm>
            <a:off x="718278" y="2113612"/>
            <a:ext cx="7211518" cy="4736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51" y="4272196"/>
            <a:ext cx="521392" cy="19812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94689" y="3495615"/>
            <a:ext cx="4037351" cy="2167145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Nakon što zahtjev dospije u MDOMSP i kontrolor izvrši potrebne </a:t>
            </a:r>
            <a:r>
              <a:rPr lang="hr-H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provjere, formira se popis 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odobrenih zahtjeva za svaku od ustanova. </a:t>
            </a:r>
            <a:endParaRPr kumimoji="0" lang="hr-HR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314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1198"/>
            <a:ext cx="10515600" cy="1325563"/>
          </a:xfrm>
        </p:spPr>
        <p:txBody>
          <a:bodyPr>
            <a:noAutofit/>
          </a:bodyPr>
          <a:lstStyle/>
          <a:p>
            <a:r>
              <a:rPr lang="hr-HR" sz="3600" dirty="0">
                <a:latin typeface="+mn-lt"/>
              </a:rPr>
              <a:t>U izvješće Rekapitulacija odobrenih </a:t>
            </a:r>
            <a:r>
              <a:rPr lang="hr-HR" sz="3600" dirty="0" smtClean="0">
                <a:latin typeface="+mn-lt"/>
              </a:rPr>
              <a:t>zahtjeva </a:t>
            </a:r>
            <a:r>
              <a:rPr lang="hr-HR" sz="3600" dirty="0">
                <a:latin typeface="+mn-lt"/>
              </a:rPr>
              <a:t>koje kontrolori šalju ustanovama kao popis odobrenih zahtjeva, </a:t>
            </a:r>
            <a:r>
              <a:rPr lang="hr-HR" sz="3600" dirty="0" smtClean="0">
                <a:latin typeface="+mn-lt"/>
              </a:rPr>
              <a:t>dodana je kolona </a:t>
            </a:r>
            <a:r>
              <a:rPr lang="hr-HR" sz="3600" b="1" dirty="0">
                <a:latin typeface="+mn-lt"/>
              </a:rPr>
              <a:t>Datum </a:t>
            </a:r>
            <a:r>
              <a:rPr lang="hr-HR" sz="3600" b="1" dirty="0" smtClean="0">
                <a:latin typeface="+mn-lt"/>
              </a:rPr>
              <a:t>(nastanka) </a:t>
            </a:r>
            <a:r>
              <a:rPr lang="hr-HR" sz="3600" b="1" dirty="0">
                <a:latin typeface="+mn-lt"/>
              </a:rPr>
              <a:t>obveze</a:t>
            </a:r>
            <a:r>
              <a:rPr lang="hr-HR" sz="3600" dirty="0">
                <a:latin typeface="+mn-lt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8584"/>
            <a:ext cx="10326521" cy="4062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891" y="3507698"/>
            <a:ext cx="1013574" cy="142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91493">
            <a:off x="8243267" y="2064328"/>
            <a:ext cx="1477110" cy="10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1" y="107286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0" dirty="0" smtClean="0">
                <a:latin typeface="+mn-lt"/>
              </a:rPr>
              <a:t>Datum </a:t>
            </a:r>
            <a:r>
              <a:rPr lang="hr-HR" sz="4000" dirty="0">
                <a:latin typeface="+mn-lt"/>
              </a:rPr>
              <a:t>upisan </a:t>
            </a:r>
            <a:r>
              <a:rPr lang="hr-HR" sz="4000" dirty="0" smtClean="0">
                <a:latin typeface="+mn-lt"/>
              </a:rPr>
              <a:t>u polje Datum obveze, </a:t>
            </a:r>
            <a:r>
              <a:rPr lang="hr-HR" sz="4000" dirty="0">
                <a:latin typeface="+mn-lt"/>
              </a:rPr>
              <a:t>za svaki pojedini zahtjev, treba upisati u polje </a:t>
            </a:r>
            <a:r>
              <a:rPr lang="hr-HR" sz="4000" b="1" dirty="0">
                <a:latin typeface="+mn-lt"/>
              </a:rPr>
              <a:t>Datum nastanka obveze </a:t>
            </a:r>
            <a:r>
              <a:rPr lang="hr-HR" sz="4000" dirty="0" smtClean="0">
                <a:latin typeface="+mn-lt"/>
              </a:rPr>
              <a:t>kod </a:t>
            </a:r>
            <a:r>
              <a:rPr lang="hr-HR" sz="4000" dirty="0">
                <a:latin typeface="+mn-lt"/>
              </a:rPr>
              <a:t>popunjavanja dokumenta </a:t>
            </a:r>
            <a:r>
              <a:rPr lang="hr-HR" sz="4000" i="1" dirty="0">
                <a:latin typeface="+mn-lt"/>
              </a:rPr>
              <a:t>Odobrenje.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112" y="2398427"/>
            <a:ext cx="8526160" cy="3926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55" y="4437917"/>
            <a:ext cx="1022610" cy="380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3794">
            <a:off x="7709462" y="4855634"/>
            <a:ext cx="819048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4675"/>
            <a:ext cx="10515600" cy="5531371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latin typeface="+mn-lt"/>
              </a:rPr>
              <a:t>HVALA NA PAŽNJI ! </a:t>
            </a:r>
            <a:endParaRPr lang="hr-HR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3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0" y="554636"/>
            <a:ext cx="10178322" cy="764498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Rad </a:t>
            </a:r>
            <a:r>
              <a:rPr lang="hr-HR" sz="3600" dirty="0">
                <a:latin typeface="+mn-lt"/>
              </a:rPr>
              <a:t>s ulaznim fakturama unutar ProFi-ja se odvija kroz </a:t>
            </a:r>
            <a:r>
              <a:rPr lang="hr-HR" sz="3600" dirty="0" smtClean="0">
                <a:latin typeface="+mn-lt"/>
              </a:rPr>
              <a:t>modul </a:t>
            </a:r>
            <a:r>
              <a:rPr lang="hr-HR" sz="3600" b="1" dirty="0">
                <a:latin typeface="+mn-lt"/>
              </a:rPr>
              <a:t>Knjiga ulaznih faktura </a:t>
            </a:r>
            <a:r>
              <a:rPr lang="hr-HR" sz="3600" dirty="0" smtClean="0">
                <a:latin typeface="+mn-lt"/>
              </a:rPr>
              <a:t>koja </a:t>
            </a:r>
            <a:r>
              <a:rPr lang="hr-HR" sz="3600" dirty="0">
                <a:latin typeface="+mn-lt"/>
              </a:rPr>
              <a:t>se nalazi u </a:t>
            </a:r>
            <a:r>
              <a:rPr lang="hr-HR" sz="3600" dirty="0" smtClean="0">
                <a:latin typeface="+mn-lt"/>
              </a:rPr>
              <a:t>aplikaciji </a:t>
            </a:r>
            <a:r>
              <a:rPr lang="hr-HR" sz="3600" b="1" dirty="0">
                <a:latin typeface="+mn-lt"/>
              </a:rPr>
              <a:t>Ulazni računi i </a:t>
            </a:r>
            <a:r>
              <a:rPr lang="hr-HR" sz="3600" b="1" dirty="0" smtClean="0">
                <a:latin typeface="+mn-lt"/>
              </a:rPr>
              <a:t>obveze </a:t>
            </a:r>
            <a:endParaRPr lang="hr-HR" sz="3600" b="1" dirty="0">
              <a:latin typeface="+mn-lt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7" y="1918741"/>
            <a:ext cx="7511674" cy="493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0611">
            <a:off x="4920246" y="3973427"/>
            <a:ext cx="845493" cy="469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1864">
            <a:off x="3026810" y="4309915"/>
            <a:ext cx="799036" cy="4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96" y="-57801"/>
            <a:ext cx="10515600" cy="13019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n-lt"/>
              </a:rPr>
              <a:t>Izgled kreirane fakture</a:t>
            </a:r>
            <a:endParaRPr lang="hr-HR" sz="36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2" y="1244184"/>
            <a:ext cx="7348678" cy="54918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14166" y="2938071"/>
            <a:ext cx="3387778" cy="2353456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hr-HR" dirty="0" smtClean="0"/>
          </a:p>
          <a:p>
            <a:pPr lvl="0" algn="ctr">
              <a:spcBef>
                <a:spcPct val="0"/>
              </a:spcBef>
              <a:defRPr/>
            </a:pPr>
            <a:r>
              <a:rPr lang="hr-HR" sz="2000" b="1" dirty="0" smtClean="0"/>
              <a:t>Datum izdavanja fakture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000" b="1" dirty="0" smtClean="0"/>
              <a:t>= </a:t>
            </a:r>
          </a:p>
          <a:p>
            <a:pPr lvl="0" algn="ctr">
              <a:spcBef>
                <a:spcPct val="0"/>
              </a:spcBef>
              <a:defRPr/>
            </a:pPr>
            <a:r>
              <a:rPr lang="hr-HR" sz="2000" b="1" dirty="0" smtClean="0"/>
              <a:t>Datum nastanka obveze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4302"/>
            <a:ext cx="10515600" cy="1292854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+mn-lt"/>
              </a:rPr>
              <a:t>Kako bi se proces nastavio faktura mora imati kreiranu </a:t>
            </a:r>
            <a:r>
              <a:rPr lang="hr-HR" sz="4000" b="1" dirty="0" smtClean="0">
                <a:latin typeface="+mn-lt"/>
              </a:rPr>
              <a:t>Isplatu</a:t>
            </a:r>
            <a:r>
              <a:rPr lang="hr-HR" sz="4000" dirty="0" smtClean="0">
                <a:latin typeface="+mn-lt"/>
              </a:rPr>
              <a:t> </a:t>
            </a:r>
            <a:r>
              <a:rPr lang="hr-HR" sz="4000" dirty="0">
                <a:latin typeface="+mn-lt"/>
              </a:rPr>
              <a:t>sa </a:t>
            </a:r>
            <a:r>
              <a:rPr lang="hr-HR" sz="4000" b="1" dirty="0">
                <a:latin typeface="+mn-lt"/>
              </a:rPr>
              <a:t>Načinom plaćanja Preko </a:t>
            </a:r>
            <a:r>
              <a:rPr lang="hr-HR" sz="4000" b="1" dirty="0" smtClean="0">
                <a:latin typeface="+mn-lt"/>
              </a:rPr>
              <a:t>riznice </a:t>
            </a:r>
            <a:r>
              <a:rPr lang="hr-HR" sz="4000" dirty="0" smtClean="0">
                <a:latin typeface="+mn-lt"/>
              </a:rPr>
              <a:t>i tek tada je moguće fakturu prenijeti u </a:t>
            </a:r>
            <a:r>
              <a:rPr lang="hr-HR" sz="4000" dirty="0">
                <a:latin typeface="+mn-lt"/>
              </a:rPr>
              <a:t>PPIA.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690" y="1866272"/>
            <a:ext cx="7098064" cy="4991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50" y="5014238"/>
            <a:ext cx="953387" cy="5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873"/>
            <a:ext cx="10515600" cy="149581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500" dirty="0" smtClean="0">
                <a:latin typeface="+mn-lt"/>
              </a:rPr>
              <a:t>Da bi se faktura prenijela u PPIA, najprije treba ući u modul </a:t>
            </a:r>
            <a:r>
              <a:rPr lang="hr-HR" sz="3500" b="1" dirty="0" smtClean="0">
                <a:latin typeface="+mn-lt"/>
              </a:rPr>
              <a:t>Praćenje izvršenja </a:t>
            </a:r>
            <a:r>
              <a:rPr lang="hr-HR" sz="3500" dirty="0" smtClean="0">
                <a:latin typeface="+mn-lt"/>
              </a:rPr>
              <a:t>koji se nalazi unutar aplikacije </a:t>
            </a:r>
            <a:r>
              <a:rPr lang="hr-HR" sz="3500" b="1" dirty="0" smtClean="0">
                <a:latin typeface="+mn-lt"/>
              </a:rPr>
              <a:t>Planiranje, izvršenje i plaćanje</a:t>
            </a:r>
            <a:endParaRPr lang="hr-HR" sz="35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618" y="1873769"/>
            <a:ext cx="6340839" cy="4758793"/>
          </a:xfrm>
          <a:prstGeom prst="rect">
            <a:avLst/>
          </a:prstGeom>
        </p:spPr>
      </p:pic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57" y="1873769"/>
            <a:ext cx="4824234" cy="47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308" y="3650995"/>
            <a:ext cx="810838" cy="603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680" y="3783251"/>
            <a:ext cx="8108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35" y="201295"/>
            <a:ext cx="10273887" cy="989035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dirty="0">
                <a:latin typeface="+mn-lt"/>
              </a:rPr>
              <a:t>Po ulasku u </a:t>
            </a:r>
            <a:r>
              <a:rPr lang="hr-HR" sz="3400" dirty="0" smtClean="0">
                <a:latin typeface="+mn-lt"/>
              </a:rPr>
              <a:t>modul Prijenos </a:t>
            </a:r>
            <a:r>
              <a:rPr lang="hr-HR" sz="3400" dirty="0">
                <a:latin typeface="+mn-lt"/>
              </a:rPr>
              <a:t>faktura iz KUF-a </a:t>
            </a:r>
            <a:r>
              <a:rPr lang="hr-HR" sz="3400" dirty="0" smtClean="0">
                <a:latin typeface="+mn-lt"/>
              </a:rPr>
              <a:t>učitavamo fakture</a:t>
            </a:r>
            <a:r>
              <a:rPr lang="hr-HR" sz="3400" dirty="0">
                <a:latin typeface="+mn-lt"/>
              </a:rPr>
              <a:t>, </a:t>
            </a:r>
            <a:r>
              <a:rPr lang="hr-HR" sz="3400" dirty="0" smtClean="0">
                <a:latin typeface="+mn-lt"/>
              </a:rPr>
              <a:t>te nalazimo željenu fakturu i označavamo ju. </a:t>
            </a:r>
            <a:endParaRPr lang="hr-HR" sz="3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9" y="1768839"/>
            <a:ext cx="10515600" cy="421325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3" y="1243397"/>
            <a:ext cx="4889865" cy="31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58" y="1788310"/>
            <a:ext cx="5732176" cy="257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3" y="4413737"/>
            <a:ext cx="7249255" cy="23734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38169" y="4740114"/>
            <a:ext cx="3943034" cy="184217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hr-HR" sz="2000" dirty="0"/>
              <a:t>Proces se nastavlja </a:t>
            </a:r>
            <a:r>
              <a:rPr lang="hr-HR" sz="2000" dirty="0" smtClean="0"/>
              <a:t>kroz modul </a:t>
            </a:r>
            <a:r>
              <a:rPr lang="hr-HR" sz="2000" b="1" i="1" dirty="0" smtClean="0"/>
              <a:t>Zahtjev</a:t>
            </a:r>
            <a:r>
              <a:rPr lang="hr-HR" sz="2000" dirty="0" smtClean="0"/>
              <a:t>, nakon čega se vrši učitavanje </a:t>
            </a:r>
            <a:r>
              <a:rPr lang="hr-HR" sz="2000" dirty="0"/>
              <a:t>zahtjeva </a:t>
            </a:r>
            <a:r>
              <a:rPr lang="hr-HR" sz="2000" b="1" i="1" dirty="0"/>
              <a:t>Iz drugih aplikacija </a:t>
            </a:r>
            <a:r>
              <a:rPr lang="hr-HR" sz="2000" dirty="0"/>
              <a:t>koji su </a:t>
            </a:r>
            <a:r>
              <a:rPr lang="hr-HR" sz="2000" i="1" dirty="0"/>
              <a:t>Neautorizirani</a:t>
            </a:r>
            <a:r>
              <a:rPr lang="hr-HR" sz="2000" dirty="0"/>
              <a:t> 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4745">
            <a:off x="5786012" y="5401409"/>
            <a:ext cx="903756" cy="672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2200">
            <a:off x="7245510" y="4900267"/>
            <a:ext cx="953100" cy="7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441759"/>
            <a:ext cx="10515600" cy="1450845"/>
          </a:xfrm>
        </p:spPr>
        <p:txBody>
          <a:bodyPr>
            <a:noAutofit/>
          </a:bodyPr>
          <a:lstStyle/>
          <a:p>
            <a:r>
              <a:rPr lang="hr-HR" sz="3400" dirty="0" smtClean="0">
                <a:latin typeface="+mn-lt"/>
              </a:rPr>
              <a:t>Proces </a:t>
            </a:r>
            <a:r>
              <a:rPr lang="hr-HR" sz="3400" dirty="0">
                <a:latin typeface="+mn-lt"/>
              </a:rPr>
              <a:t>rada sa zahtjevom je isti kao i do </a:t>
            </a:r>
            <a:r>
              <a:rPr lang="hr-HR" sz="3400" dirty="0" smtClean="0">
                <a:latin typeface="+mn-lt"/>
              </a:rPr>
              <a:t>sad, </a:t>
            </a:r>
            <a:r>
              <a:rPr lang="hr-HR" sz="3400" dirty="0">
                <a:latin typeface="+mn-lt"/>
              </a:rPr>
              <a:t>potrebno je zahtjev odobriti te generirati </a:t>
            </a:r>
            <a:r>
              <a:rPr lang="hr-HR" sz="3400" b="1" dirty="0">
                <a:latin typeface="+mn-lt"/>
              </a:rPr>
              <a:t>Odobrenje</a:t>
            </a:r>
            <a:r>
              <a:rPr lang="hr-HR" sz="3400" dirty="0">
                <a:latin typeface="+mn-lt"/>
              </a:rPr>
              <a:t> klikom na gumb </a:t>
            </a:r>
            <a:r>
              <a:rPr lang="hr-HR" sz="3400" b="1" i="1" dirty="0">
                <a:latin typeface="+mn-lt"/>
              </a:rPr>
              <a:t>Odobrenje</a:t>
            </a:r>
            <a:r>
              <a:rPr lang="hr-HR" sz="3400" dirty="0">
                <a:latin typeface="+mn-lt"/>
              </a:rPr>
              <a:t>.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22" y="1555802"/>
            <a:ext cx="11019020" cy="5032375"/>
          </a:xfrm>
        </p:spPr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773820"/>
            <a:ext cx="6432033" cy="50360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16820" y="2896638"/>
            <a:ext cx="4493810" cy="2909181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hr-HR" dirty="0" smtClean="0"/>
          </a:p>
          <a:p>
            <a:pPr lvl="0" algn="ctr">
              <a:spcBef>
                <a:spcPct val="0"/>
              </a:spcBef>
              <a:defRPr/>
            </a:pPr>
            <a:r>
              <a:rPr lang="hr-HR" sz="2200" dirty="0" smtClean="0"/>
              <a:t>Prikazan </a:t>
            </a:r>
            <a:r>
              <a:rPr lang="hr-HR" sz="2200" dirty="0"/>
              <a:t>je izgled Dokumenta za plaćanje za zahtjev napravljen na temelju fakture. Važno je primjetiti da je na Dokument za plaćanje </a:t>
            </a:r>
            <a:r>
              <a:rPr lang="hr-HR" sz="2200" b="1" dirty="0"/>
              <a:t>prenesen datum nastanka obveze </a:t>
            </a:r>
            <a:r>
              <a:rPr lang="hr-HR" sz="2200" dirty="0"/>
              <a:t>tj. datum izdavanja fakture</a:t>
            </a:r>
            <a:r>
              <a:rPr lang="hr-HR" sz="2200" dirty="0" smtClean="0"/>
              <a:t>.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 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1381">
            <a:off x="3322144" y="5815338"/>
            <a:ext cx="794664" cy="4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05" y="5497238"/>
            <a:ext cx="939236" cy="3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11" y="824460"/>
            <a:ext cx="7199872" cy="56630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19540" y="1810853"/>
            <a:ext cx="3747541" cy="341775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hr-HR" dirty="0" smtClean="0"/>
          </a:p>
          <a:p>
            <a:pPr lvl="0" algn="ctr">
              <a:spcBef>
                <a:spcPct val="0"/>
              </a:spcBef>
              <a:defRPr/>
            </a:pPr>
            <a:r>
              <a:rPr lang="hr-HR" sz="2200" dirty="0"/>
              <a:t>Na ovoj slici vidimo kako se izgled dokumenta </a:t>
            </a:r>
            <a:r>
              <a:rPr lang="hr-HR" sz="2200" b="1" dirty="0"/>
              <a:t>Odobrenje</a:t>
            </a:r>
            <a:r>
              <a:rPr lang="hr-HR" sz="2200" dirty="0"/>
              <a:t> promjenio. U dokument je stavljeno polje </a:t>
            </a:r>
            <a:r>
              <a:rPr lang="hr-HR" sz="2200" b="1" dirty="0"/>
              <a:t>Datum nastanka obveze</a:t>
            </a:r>
            <a:r>
              <a:rPr lang="hr-HR" sz="2200" dirty="0"/>
              <a:t>. </a:t>
            </a:r>
            <a:r>
              <a:rPr lang="hr-HR" sz="2200" dirty="0" smtClean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7507271" y="3067504"/>
            <a:ext cx="720080" cy="90445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2985">
            <a:off x="6468389" y="2528398"/>
            <a:ext cx="888973" cy="4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261"/>
            <a:ext cx="10515600" cy="1159569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+mn-lt"/>
              </a:rPr>
              <a:t>Proces se nastavlja prijenosom fakture, odnosno zahtjeva, u </a:t>
            </a:r>
            <a:r>
              <a:rPr lang="hr-HR" sz="3600" b="1" dirty="0">
                <a:latin typeface="+mn-lt"/>
              </a:rPr>
              <a:t>Temeljnicu</a:t>
            </a:r>
            <a:r>
              <a:rPr lang="hr-HR" sz="3600" dirty="0">
                <a:latin typeface="+mn-lt"/>
              </a:rPr>
              <a:t>. Nakon što kreirate temeljnicu, najprije izvršavate prijenos kroz </a:t>
            </a:r>
            <a:r>
              <a:rPr lang="hr-HR" sz="3600" b="1" dirty="0">
                <a:latin typeface="+mn-lt"/>
              </a:rPr>
              <a:t>Financijsko knjiženje troškova i obveza iz PPIA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830"/>
            <a:ext cx="10989039" cy="480002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54284"/>
          <a:stretch/>
        </p:blipFill>
        <p:spPr bwMode="auto">
          <a:xfrm>
            <a:off x="693295" y="1899881"/>
            <a:ext cx="5760720" cy="1957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802962" y="6320136"/>
            <a:ext cx="3541385" cy="537864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hr-HR" b="1" dirty="0"/>
              <a:t>Na temeljnicu je prenesen stvarni datum nastanka obaveze</a:t>
            </a:r>
            <a:endParaRPr lang="hr-HR" dirty="0"/>
          </a:p>
        </p:txBody>
      </p:sp>
      <p:sp>
        <p:nvSpPr>
          <p:cNvPr id="13" name="Rounded Rectangle 12"/>
          <p:cNvSpPr/>
          <p:nvPr/>
        </p:nvSpPr>
        <p:spPr>
          <a:xfrm>
            <a:off x="8005611" y="4683045"/>
            <a:ext cx="3710451" cy="537406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hr-HR" sz="2000" b="1" dirty="0" smtClean="0"/>
              <a:t>IZGLED TEMELJNICE </a:t>
            </a:r>
            <a:endParaRPr lang="hr-HR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836">
            <a:off x="7020724" y="4677934"/>
            <a:ext cx="966684" cy="53954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t="7285" r="6637" b="21791"/>
          <a:stretch/>
        </p:blipFill>
        <p:spPr bwMode="auto">
          <a:xfrm>
            <a:off x="693295" y="4005775"/>
            <a:ext cx="6382062" cy="2314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94" y="5740544"/>
            <a:ext cx="853439" cy="42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37" y="6155529"/>
            <a:ext cx="722594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424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Rad s ulaznim fakturama unutar ProFi-ja se odvija kroz modul Knjiga ulaznih faktura koja se nalazi u aplikaciji Ulazni računi i obveze </vt:lpstr>
      <vt:lpstr>Izgled kreirane fakture</vt:lpstr>
      <vt:lpstr>Kako bi se proces nastavio faktura mora imati kreiranu Isplatu sa Načinom plaćanja Preko riznice i tek tada je moguće fakturu prenijeti u PPIA.      </vt:lpstr>
      <vt:lpstr>Da bi se faktura prenijela u PPIA, najprije treba ući u modul Praćenje izvršenja koji se nalazi unutar aplikacije Planiranje, izvršenje i plaćanje</vt:lpstr>
      <vt:lpstr>Po ulasku u modul Prijenos faktura iz KUF-a učitavamo fakture, te nalazimo željenu fakturu i označavamo ju. </vt:lpstr>
      <vt:lpstr>Proces rada sa zahtjevom je isti kao i do sad, potrebno je zahtjev odobriti te generirati Odobrenje klikom na gumb Odobrenje.  </vt:lpstr>
      <vt:lpstr>PowerPoint Presentation</vt:lpstr>
      <vt:lpstr>Proces se nastavlja prijenosom fakture, odnosno zahtjeva, u Temeljnicu. Nakon što kreirate temeljnicu, najprije izvršavate prijenos kroz Financijsko knjiženje troškova i obveza iz PPIA </vt:lpstr>
      <vt:lpstr>Nakon što MDOMSP pošalje obavijest o obavljenim plaćanjima, pristupamo zatvaranju obveza. Za to je potrebno izvršiti još jedan prijenos, a to je Financijsko knjiženje obveza po plaćanju zahtjeva iz PPIA</vt:lpstr>
      <vt:lpstr>Bitan element u ovom procesu je upis u polje Datum izvoda, jer će se na svim dokumentima ( Fakturi, Isplati, Zahtjevu i Odobrenju ) taj datum pojaviti kao datum plaćanja. </vt:lpstr>
      <vt:lpstr>   </vt:lpstr>
      <vt:lpstr>Izmjene po datumu nastanka obveze sa zahtjeva koje korisnik izrađuje direktno u PPIA svode se na ispravan upis datuma u polje Datum nastanka obveze u dokumentu Odobrenja </vt:lpstr>
      <vt:lpstr>U izvješće Rekapitulacija odobrenih zahtjeva koje kontrolori šalju ustanovama kao popis odobrenih zahtjeva, dodana je kolona Datum (nastanka) obveze.</vt:lpstr>
      <vt:lpstr>Datum upisan u polje Datum obveze, za svaki pojedini zahtjev, treba upisati u polje Datum nastanka obveze kod popunjavanja dokumenta Odobrenje.   </vt:lpstr>
      <vt:lpstr>HVALA NA PAŽNJI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Knjiženja u GK po datumu nastanka obveze Faktura-Zahtjev-GK</dc:title>
  <dc:creator>Sanja Parčina</dc:creator>
  <cp:lastModifiedBy>Sanja Parčina</cp:lastModifiedBy>
  <cp:revision>81</cp:revision>
  <cp:lastPrinted>2018-10-31T08:50:44Z</cp:lastPrinted>
  <dcterms:created xsi:type="dcterms:W3CDTF">2018-10-18T10:39:57Z</dcterms:created>
  <dcterms:modified xsi:type="dcterms:W3CDTF">2018-11-13T13:41:41Z</dcterms:modified>
</cp:coreProperties>
</file>