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378" r:id="rId2"/>
    <p:sldId id="381" r:id="rId3"/>
    <p:sldId id="390" r:id="rId4"/>
    <p:sldId id="557" r:id="rId5"/>
    <p:sldId id="561" r:id="rId6"/>
    <p:sldId id="560" r:id="rId7"/>
    <p:sldId id="555" r:id="rId8"/>
    <p:sldId id="556" r:id="rId9"/>
    <p:sldId id="558" r:id="rId10"/>
    <p:sldId id="559" r:id="rId11"/>
    <p:sldId id="570" r:id="rId12"/>
    <p:sldId id="562" r:id="rId13"/>
    <p:sldId id="563" r:id="rId14"/>
    <p:sldId id="423" r:id="rId15"/>
    <p:sldId id="566" r:id="rId16"/>
    <p:sldId id="567" r:id="rId17"/>
    <p:sldId id="568" r:id="rId18"/>
    <p:sldId id="569" r:id="rId19"/>
    <p:sldId id="564" r:id="rId20"/>
    <p:sldId id="565" r:id="rId21"/>
    <p:sldId id="540" r:id="rId22"/>
    <p:sldId id="424" r:id="rId23"/>
    <p:sldId id="421" r:id="rId24"/>
    <p:sldId id="541" r:id="rId25"/>
    <p:sldId id="426" r:id="rId26"/>
    <p:sldId id="542" r:id="rId27"/>
    <p:sldId id="427" r:id="rId28"/>
    <p:sldId id="379" r:id="rId29"/>
    <p:sldId id="529" r:id="rId30"/>
    <p:sldId id="538" r:id="rId31"/>
    <p:sldId id="530" r:id="rId32"/>
    <p:sldId id="571" r:id="rId33"/>
    <p:sldId id="572" r:id="rId34"/>
    <p:sldId id="573" r:id="rId35"/>
    <p:sldId id="574" r:id="rId36"/>
    <p:sldId id="535" r:id="rId37"/>
    <p:sldId id="575" r:id="rId38"/>
    <p:sldId id="576" r:id="rId39"/>
    <p:sldId id="577" r:id="rId40"/>
    <p:sldId id="578" r:id="rId41"/>
    <p:sldId id="579" r:id="rId42"/>
    <p:sldId id="580" r:id="rId43"/>
    <p:sldId id="581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3F"/>
    <a:srgbClr val="00BCF2"/>
    <a:srgbClr val="0B203D"/>
    <a:srgbClr val="F7D547"/>
    <a:srgbClr val="E0A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910" autoAdjust="0"/>
  </p:normalViewPr>
  <p:slideViewPr>
    <p:cSldViewPr>
      <p:cViewPr varScale="1">
        <p:scale>
          <a:sx n="129" d="100"/>
          <a:sy n="129" d="100"/>
        </p:scale>
        <p:origin x="63" y="9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14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373FD-8215-4B0C-81F9-1E097F1B976F}" type="datetimeFigureOut">
              <a:rPr lang="hr-HR" smtClean="0"/>
              <a:pPr/>
              <a:t>21.11.2018.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5D87-3C2E-4E6E-9817-1BCE5FAFE6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64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D87-3C2E-4E6E-9817-1BCE5FAFE6E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33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D87-3C2E-4E6E-9817-1BCE5FAFE6E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16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D87-3C2E-4E6E-9817-1BCE5FAFE6E2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66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D87-3C2E-4E6E-9817-1BCE5FAFE6E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47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5D87-3C2E-4E6E-9817-1BCE5FAFE6E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73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00BC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9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bg>
      <p:bgPr>
        <a:solidFill>
          <a:srgbClr val="0B2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5"/>
          <p:cNvSpPr>
            <a:spLocks/>
          </p:cNvSpPr>
          <p:nvPr userDrawn="1"/>
        </p:nvSpPr>
        <p:spPr bwMode="black">
          <a:xfrm>
            <a:off x="2969201" y="1464294"/>
            <a:ext cx="2831523" cy="2296901"/>
          </a:xfrm>
          <a:custGeom>
            <a:avLst/>
            <a:gdLst>
              <a:gd name="T0" fmla="*/ 59 w 67"/>
              <a:gd name="T1" fmla="*/ 0 h 67"/>
              <a:gd name="T2" fmla="*/ 9 w 67"/>
              <a:gd name="T3" fmla="*/ 0 h 67"/>
              <a:gd name="T4" fmla="*/ 0 w 67"/>
              <a:gd name="T5" fmla="*/ 9 h 67"/>
              <a:gd name="T6" fmla="*/ 0 w 67"/>
              <a:gd name="T7" fmla="*/ 41 h 67"/>
              <a:gd name="T8" fmla="*/ 9 w 67"/>
              <a:gd name="T9" fmla="*/ 50 h 67"/>
              <a:gd name="T10" fmla="*/ 21 w 67"/>
              <a:gd name="T11" fmla="*/ 50 h 67"/>
              <a:gd name="T12" fmla="*/ 47 w 67"/>
              <a:gd name="T13" fmla="*/ 67 h 67"/>
              <a:gd name="T14" fmla="*/ 41 w 67"/>
              <a:gd name="T15" fmla="*/ 50 h 67"/>
              <a:gd name="T16" fmla="*/ 59 w 67"/>
              <a:gd name="T17" fmla="*/ 50 h 67"/>
              <a:gd name="T18" fmla="*/ 67 w 67"/>
              <a:gd name="T19" fmla="*/ 41 h 67"/>
              <a:gd name="T20" fmla="*/ 67 w 67"/>
              <a:gd name="T21" fmla="*/ 9 h 67"/>
              <a:gd name="T22" fmla="*/ 59 w 67"/>
              <a:gd name="T2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67">
                <a:moveTo>
                  <a:pt x="5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47" y="67"/>
                  <a:pt x="47" y="67"/>
                  <a:pt x="47" y="67"/>
                </a:cubicBezTo>
                <a:cubicBezTo>
                  <a:pt x="41" y="50"/>
                  <a:pt x="41" y="50"/>
                  <a:pt x="41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63" y="50"/>
                  <a:pt x="67" y="46"/>
                  <a:pt x="67" y="4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4"/>
                  <a:pt x="63" y="0"/>
                  <a:pt x="59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00BC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2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yright">
    <p:bg>
      <p:bgPr>
        <a:solidFill>
          <a:srgbClr val="0B2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0B2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1929" y="1947002"/>
            <a:ext cx="8740142" cy="1344828"/>
          </a:xfrm>
        </p:spPr>
        <p:txBody>
          <a:bodyPr>
            <a:noAutofit/>
          </a:bodyPr>
          <a:lstStyle>
            <a:lvl1pPr algn="l" defTabSz="6857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5400" b="0" i="0" u="none" strike="noStrike" kern="1200" cap="none" spc="-74" normalizeH="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Segoe UI" pitchFamily="34" charset="0"/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  <a:latin typeface="Segoe UI Light" pitchFamily="34" charset="0"/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960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itchFamily="34" charset="0"/>
                <a:cs typeface="Andalus" pitchFamily="18" charset="-78"/>
              </a:defRPr>
            </a:lvl1pPr>
            <a:lvl2pPr>
              <a:defRPr>
                <a:latin typeface="Segoe UI Light" pitchFamily="34" charset="0"/>
                <a:cs typeface="Andalus" pitchFamily="18" charset="-78"/>
              </a:defRPr>
            </a:lvl2pPr>
            <a:lvl3pPr>
              <a:defRPr>
                <a:latin typeface="Segoe UI Light" pitchFamily="34" charset="0"/>
                <a:cs typeface="Andalus" pitchFamily="18" charset="-78"/>
              </a:defRPr>
            </a:lvl3pPr>
            <a:lvl4pPr>
              <a:defRPr>
                <a:latin typeface="Segoe UI Light" pitchFamily="34" charset="0"/>
                <a:cs typeface="Andalus" pitchFamily="18" charset="-78"/>
              </a:defRPr>
            </a:lvl4pPr>
            <a:lvl5pPr>
              <a:defRPr>
                <a:latin typeface="Segoe UI Light" pitchFamily="34" charset="0"/>
                <a:cs typeface="Andalus" pitchFamily="18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BCF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>
                <a:solidFill>
                  <a:srgbClr val="00BC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0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C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9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C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5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C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3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3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obile">
    <p:bg>
      <p:bgPr>
        <a:solidFill>
          <a:srgbClr val="0B2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 descr="icon-mo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414645" y="1415459"/>
            <a:ext cx="2314710" cy="23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C8D4-BE04-423F-A78B-E78FE20D38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9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68" r:id="rId10"/>
    <p:sldLayoutId id="2147483657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BCF2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Segoe U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Segoe U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Segoe U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58452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800" b="1" dirty="0">
                <a:solidFill>
                  <a:srgbClr val="F3C03F"/>
                </a:solidFill>
                <a:latin typeface="Segoe UI Light" pitchFamily="34" charset="0"/>
              </a:rPr>
              <a:t>CURENJE PODATAKA</a:t>
            </a:r>
            <a:br>
              <a:rPr lang="hr-HR" sz="4800" b="1" dirty="0">
                <a:solidFill>
                  <a:srgbClr val="F3C03F"/>
                </a:solidFill>
                <a:latin typeface="Segoe UI Light" pitchFamily="34" charset="0"/>
              </a:rPr>
            </a:br>
            <a:br>
              <a:rPr lang="hr-HR" sz="1000" dirty="0">
                <a:solidFill>
                  <a:schemeClr val="bg1"/>
                </a:solidFill>
                <a:latin typeface="Segoe UI Light" pitchFamily="34" charset="0"/>
              </a:rPr>
            </a:br>
            <a:r>
              <a:rPr lang="hr-HR" sz="3200" i="1" dirty="0">
                <a:solidFill>
                  <a:srgbClr val="F3C03F"/>
                </a:solidFill>
                <a:latin typeface="Segoe UI Light" pitchFamily="34" charset="0"/>
              </a:rPr>
              <a:t>I KRPANJE RUPA (ZA POČETNIKE)</a:t>
            </a:r>
            <a:br>
              <a:rPr lang="hr-HR" sz="3200" i="1" dirty="0">
                <a:solidFill>
                  <a:srgbClr val="F3C03F"/>
                </a:solidFill>
                <a:latin typeface="Segoe UI Light" pitchFamily="34" charset="0"/>
              </a:rPr>
            </a:br>
            <a:br>
              <a:rPr lang="hr-HR" sz="500" b="1" dirty="0">
                <a:solidFill>
                  <a:schemeClr val="bg1"/>
                </a:solidFill>
                <a:latin typeface="Segoe UI Light" pitchFamily="34" charset="0"/>
              </a:rPr>
            </a:br>
            <a:r>
              <a:rPr lang="hr-HR" sz="2400" b="1" dirty="0">
                <a:solidFill>
                  <a:srgbClr val="00B0F0"/>
                </a:solidFill>
                <a:latin typeface="Segoe UI Light" pitchFamily="34" charset="0"/>
              </a:rPr>
              <a:t>mr. </a:t>
            </a:r>
            <a:r>
              <a:rPr lang="hr-HR" sz="2400" b="1" dirty="0" err="1">
                <a:solidFill>
                  <a:srgbClr val="00B0F0"/>
                </a:solidFill>
                <a:latin typeface="Segoe UI Light" pitchFamily="34" charset="0"/>
              </a:rPr>
              <a:t>sc</a:t>
            </a:r>
            <a:r>
              <a:rPr lang="hr-HR" sz="2400" b="1" dirty="0">
                <a:solidFill>
                  <a:srgbClr val="00B0F0"/>
                </a:solidFill>
                <a:latin typeface="Segoe UI Light" pitchFamily="34" charset="0"/>
              </a:rPr>
              <a:t>. </a:t>
            </a:r>
            <a:r>
              <a:rPr lang="hr-HR" sz="2400" b="1" dirty="0">
                <a:solidFill>
                  <a:srgbClr val="00BCF2"/>
                </a:solidFill>
                <a:latin typeface="Segoe UI Light" pitchFamily="34" charset="0"/>
              </a:rPr>
              <a:t>Rafael Pejčinović</a:t>
            </a:r>
            <a:endParaRPr lang="en-CA" sz="2800" b="1" dirty="0">
              <a:solidFill>
                <a:srgbClr val="00BCF2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Jednog dana u vašem sandučiću</a:t>
            </a:r>
            <a:endParaRPr lang="hr-HR" sz="3600" b="1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00151"/>
            <a:ext cx="7484888" cy="335559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28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03598"/>
            <a:ext cx="4320480" cy="371326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Šetate šumom kad odjednom...</a:t>
            </a:r>
          </a:p>
        </p:txBody>
      </p:sp>
    </p:spTree>
    <p:extLst>
      <p:ext uri="{BB962C8B-B14F-4D97-AF65-F5344CB8AC3E}">
        <p14:creationId xmlns:p14="http://schemas.microsoft.com/office/powerpoint/2010/main" val="41282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Najčešće je dovoljno obrisati mail – nikako ne odgovarati na njega ili otvarati priložene datoteke ili odabirati priložene poveznice</a:t>
            </a:r>
          </a:p>
          <a:p>
            <a:r>
              <a:rPr lang="hr-HR" sz="2400" dirty="0"/>
              <a:t>U slučajevima kada postoji sumnja da je račun stvarno </a:t>
            </a:r>
            <a:r>
              <a:rPr lang="hr-HR" sz="2400" dirty="0" err="1"/>
              <a:t>hakiran</a:t>
            </a:r>
            <a:r>
              <a:rPr lang="hr-HR" sz="2400" dirty="0"/>
              <a:t> ili da je postavljen softver koji prati što se upisuje na računalu bit će potrebno napraviti reinstalaciju računala</a:t>
            </a:r>
          </a:p>
          <a:p>
            <a:r>
              <a:rPr lang="hr-HR" sz="2400" dirty="0"/>
              <a:t>Najučinkovitija zaštita je pažnja svakoga od nas kako brzopletošću ili nepažnjom na računalo i u sustav ne pustimo maliciozan softver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Što napraviti?</a:t>
            </a:r>
          </a:p>
        </p:txBody>
      </p:sp>
    </p:spTree>
    <p:extLst>
      <p:ext uri="{BB962C8B-B14F-4D97-AF65-F5344CB8AC3E}">
        <p14:creationId xmlns:p14="http://schemas.microsoft.com/office/powerpoint/2010/main" val="39694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1929" y="987574"/>
            <a:ext cx="8740142" cy="1344828"/>
          </a:xfrm>
        </p:spPr>
        <p:txBody>
          <a:bodyPr/>
          <a:lstStyle/>
          <a:p>
            <a:r>
              <a:rPr lang="hr-HR" sz="3000" b="1" dirty="0">
                <a:latin typeface="Segoe UI" panose="020B0502040204020203" pitchFamily="34" charset="0"/>
              </a:rPr>
              <a:t>ŠTO RADI MINISTARSTVO DA BI NAS ZAŠTITILO?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CDD535-39B5-4793-9223-84DCC58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52319">
            <a:off x="541874" y="1937109"/>
            <a:ext cx="2668140" cy="1589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CDD535-39B5-4793-9223-84DCC58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81184">
            <a:off x="5869761" y="1920267"/>
            <a:ext cx="2385640" cy="1589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Upoznavanje zaposlenika s problemom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Edukacija je vrlo važna i mi s vremena na vrijeme šaljemo informativne i edukativne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mailove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svim zaposlenicima, koristimo svaku priliku na različitim seminarima i aktivima</a:t>
            </a:r>
          </a:p>
          <a:p>
            <a:r>
              <a:rPr lang="hr-HR" dirty="0"/>
              <a:t>Nažalost značajan broj ne obraća pažnju na </a:t>
            </a:r>
            <a:r>
              <a:rPr lang="hr-HR" dirty="0" err="1"/>
              <a:t>mailove</a:t>
            </a:r>
            <a:r>
              <a:rPr lang="hr-HR" dirty="0"/>
              <a:t> koje im šaljemo</a:t>
            </a:r>
          </a:p>
          <a:p>
            <a:r>
              <a:rPr lang="hr-HR" dirty="0"/>
              <a:t>Razmatramo mogućnosti edukacija za sve zaposlenike</a:t>
            </a:r>
          </a:p>
          <a:p>
            <a:r>
              <a:rPr lang="hr-HR" dirty="0"/>
              <a:t>Zadovoljni smo prepoznavanjem problema od strane vas koji ste prošli neke od radionica i edukacija</a:t>
            </a:r>
          </a:p>
        </p:txBody>
      </p:sp>
    </p:spTree>
    <p:extLst>
      <p:ext uri="{BB962C8B-B14F-4D97-AF65-F5344CB8AC3E}">
        <p14:creationId xmlns:p14="http://schemas.microsoft.com/office/powerpoint/2010/main" val="5263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sz="4000" dirty="0"/>
              <a:t>Nabava alata za zaštitu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Instalirani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BitDefender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i Windows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Defender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/>
              <a:t>Nabavljena je licenca za alat koji je vjerojatno najbolji na području zaštite od zloćudnih </a:t>
            </a:r>
            <a:r>
              <a:rPr lang="hr-HR" dirty="0" err="1"/>
              <a:t>mailova</a:t>
            </a:r>
            <a:r>
              <a:rPr lang="hr-HR" dirty="0"/>
              <a:t> ali on radi samo na Office 365 zato nam je prvi zadatak čim prije sve zaposlenike prebaciti na Office 365 – ali to nije nešto što se može preko noći i bez vašeg udjela</a:t>
            </a:r>
          </a:p>
          <a:p>
            <a:r>
              <a:rPr lang="hr-HR" dirty="0"/>
              <a:t>Drago bi nam bilo kada bi se javilo nekoliko ustanova koje bi to željele napraviti među prvima</a:t>
            </a:r>
          </a:p>
        </p:txBody>
      </p:sp>
    </p:spTree>
    <p:extLst>
      <p:ext uri="{BB962C8B-B14F-4D97-AF65-F5344CB8AC3E}">
        <p14:creationId xmlns:p14="http://schemas.microsoft.com/office/powerpoint/2010/main" val="32167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sz="4000" dirty="0"/>
              <a:t>Office 3-6-5 (...je dana prošlo)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Osim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Advance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Treat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Protection, alata koji radi s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mailovima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u Office 365, ova verzija Officea ima još mnogo korisnih aplikacija i alata bez kojih ja više nikako ne mogu</a:t>
            </a:r>
          </a:p>
          <a:p>
            <a:pPr lvl="1"/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OneDrive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Prevoditelj</a:t>
            </a:r>
          </a:p>
          <a:p>
            <a:pPr lvl="1"/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Forms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Teams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Upravljanje što tko može napraviti s mailom i prilogom u njemu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Zemljopisne karte ugrađene u Excel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09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sz="4000" dirty="0"/>
              <a:t>Windows 10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16.01.2020. – za 14 mjeseci – prestaje održavanje operativnog sustava Windows 7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Kako bi izbjegli situaciju kakva je bila 2015. s Windows XP već smo krenuli u organiziranje zamjene operativnih sustava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Procjena je da se trenutno u svim našim ustanovama nalazi oko 2.400 računala s Windows 7 i 1.400 računala s Windows 10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Ovdje će svaka ustanova morati uložiti svoje resurse (ljudske i financijske) kako bi se sve napravilo na vrijeme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Zato organiziramo aktiv ravnatelja i predstojnika 04. (Lipik), 05. (Zagreb) i 07.12.2018. (Split)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81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sz="4000" dirty="0"/>
              <a:t>Windows 10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363272" cy="3531394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Ako vas kao računovodstvene radnike zanima procjena troškova, onda bi trebali očekivati cijenu između 300 i 500 kuna po računalu, no moglo bi biti i jeftinije – ovisno od situacije u svakoj ustanovi (broj istih računala, potrebna dodatna podešavanja, starost računala, postojanje ugovora...)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Ako postoji interes sa strane ustanova i lokalnih informatičara moguće je organizirati radne sastanke Službe za informatičku podršku s lokalnim informatičarima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Veselimo se mogućnosti kriptiranja mapa i datoteka čime ćete zaštititi vaše osjetljive dokumente (i zadovoljiti GDPR)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93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1929" y="987574"/>
            <a:ext cx="8740142" cy="1344828"/>
          </a:xfrm>
        </p:spPr>
        <p:txBody>
          <a:bodyPr/>
          <a:lstStyle/>
          <a:p>
            <a:r>
              <a:rPr lang="hr-HR" sz="3000" b="1" dirty="0">
                <a:latin typeface="Segoe UI" panose="020B0502040204020203" pitchFamily="34" charset="0"/>
              </a:rPr>
              <a:t>KAKO SE ZAŠTITITI OD ZLOĆUDNIH PROGRAMA?</a:t>
            </a:r>
          </a:p>
        </p:txBody>
      </p:sp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88CDD535-39B5-4793-9223-84DCC58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632">
            <a:off x="4781254" y="1892613"/>
            <a:ext cx="2668140" cy="2063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</p:spPr>
        <p:txBody>
          <a:bodyPr>
            <a:normAutofit/>
          </a:bodyPr>
          <a:lstStyle/>
          <a:p>
            <a:r>
              <a:rPr lang="hr-HR" sz="4000" dirty="0"/>
              <a:t>Danas u ordinaciji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8075240" cy="3463032"/>
          </a:xfrm>
        </p:spPr>
        <p:txBody>
          <a:bodyPr>
            <a:normAutofit/>
          </a:bodyPr>
          <a:lstStyle/>
          <a:p>
            <a:r>
              <a:rPr lang="hr-HR" dirty="0"/>
              <a:t>Nove e-mail poruke u opticaju (bili ste „zločesti” i sada platite za to)</a:t>
            </a:r>
          </a:p>
          <a:p>
            <a:r>
              <a:rPr lang="hr-HR" dirty="0"/>
              <a:t>Je li vam računalo zaista </a:t>
            </a:r>
            <a:r>
              <a:rPr lang="hr-HR" dirty="0" err="1"/>
              <a:t>hakirano</a:t>
            </a:r>
            <a:r>
              <a:rPr lang="hr-HR" dirty="0"/>
              <a:t>? Što učiniti?</a:t>
            </a:r>
          </a:p>
          <a:p>
            <a:r>
              <a:rPr lang="hr-HR" dirty="0"/>
              <a:t>Poduzima li Ministarstvo štogod kako bi vas zaštitilo?</a:t>
            </a:r>
          </a:p>
          <a:p>
            <a:r>
              <a:rPr lang="hr-HR" dirty="0"/>
              <a:t>Akcije koje će sve ustanove morati poduzeti</a:t>
            </a:r>
          </a:p>
          <a:p>
            <a:r>
              <a:rPr lang="hr-HR" dirty="0"/>
              <a:t>Plaši nas GDPR ali i Protokol o pristupu informacijskom sustavima – kako poslati mailom podatke o osobama a da ih ipak zaštitimo?</a:t>
            </a:r>
          </a:p>
        </p:txBody>
      </p:sp>
    </p:spTree>
    <p:extLst>
      <p:ext uri="{BB962C8B-B14F-4D97-AF65-F5344CB8AC3E}">
        <p14:creationId xmlns:p14="http://schemas.microsoft.com/office/powerpoint/2010/main" val="28979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sz="4000" dirty="0"/>
              <a:t>Zaštitite svoj posao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Isto kao što će svaki dobar kuhar zaštititi svoje jelo da mu ne zagori, ili da se meso ne osuši ili da mlijeko ne iskipi, tako i mi moramo znati zaštititi svoj posao, svoje podatke i datoteke</a:t>
            </a:r>
          </a:p>
          <a:p>
            <a:r>
              <a:rPr lang="hr-HR" dirty="0"/>
              <a:t>Kako sam najavio alat za zaštitu naših poštanskih sandučića, podsjetio bih i na antivirusne programe </a:t>
            </a:r>
            <a:r>
              <a:rPr lang="hr-HR" dirty="0" err="1"/>
              <a:t>BitDefender</a:t>
            </a:r>
            <a:r>
              <a:rPr lang="hr-HR" dirty="0"/>
              <a:t> i Windows </a:t>
            </a:r>
            <a:r>
              <a:rPr lang="hr-HR" dirty="0" err="1"/>
              <a:t>Defender</a:t>
            </a:r>
            <a:r>
              <a:rPr lang="hr-HR" dirty="0"/>
              <a:t>. Osim što dežuraju da vam ne naiđe neki virus i napravi štetu, možete ih koristiti i da sami provjerite stanje vaših datoteka, diskova, USB stikova...</a:t>
            </a:r>
          </a:p>
        </p:txBody>
      </p:sp>
    </p:spTree>
    <p:extLst>
      <p:ext uri="{BB962C8B-B14F-4D97-AF65-F5344CB8AC3E}">
        <p14:creationId xmlns:p14="http://schemas.microsoft.com/office/powerpoint/2010/main" val="27599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dirty="0"/>
              <a:t>Zaštitite svoj posao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BitDefender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je instaliran na računalima koja imaju Windows 7 operativni sustav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Sva nova računala isporučujemo s operativnim sustavom Windows 10 i antivirusnim alatom Windows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Defender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96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568952" cy="857250"/>
          </a:xfrm>
        </p:spPr>
        <p:txBody>
          <a:bodyPr>
            <a:noAutofit/>
          </a:bodyPr>
          <a:lstStyle/>
          <a:p>
            <a:r>
              <a:rPr lang="hr-HR" sz="3200" dirty="0"/>
              <a:t>Kako da znam da mi je instaliran </a:t>
            </a:r>
            <a:r>
              <a:rPr lang="hr-HR" sz="3200" dirty="0" err="1"/>
              <a:t>BitDefender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53139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Pogledajte u donji desni kut vašeg monitora i trebali bi vidjeti nešto kao ovo: 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/>
              <a:t>Ovo je ikona koja potvrđuje da je </a:t>
            </a:r>
            <a:r>
              <a:rPr lang="hr-HR" sz="2000" dirty="0" err="1"/>
              <a:t>BitDefender</a:t>
            </a:r>
            <a:r>
              <a:rPr lang="hr-HR" sz="2000" dirty="0"/>
              <a:t> „u akciji”</a:t>
            </a:r>
          </a:p>
          <a:p>
            <a:r>
              <a:rPr lang="hr-HR" dirty="0"/>
              <a:t>Ili ako na nekoj mapi ili disku pritisnete desnu tipku miša i u izborniku se pojavi: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815" y="1563638"/>
            <a:ext cx="4352925" cy="576064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 flipV="1">
            <a:off x="1115616" y="1920478"/>
            <a:ext cx="2952328" cy="48557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579862"/>
            <a:ext cx="43529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Testirajmo USB stik, disk, mape ili datoteke…</a:t>
            </a:r>
            <a:br>
              <a:rPr lang="hr-HR" sz="3600" dirty="0"/>
            </a:br>
            <a:r>
              <a:rPr lang="hr-HR" sz="3100" dirty="0"/>
              <a:t>(koristeći </a:t>
            </a:r>
            <a:r>
              <a:rPr lang="hr-HR" sz="3100" dirty="0" err="1"/>
              <a:t>BitDefender</a:t>
            </a:r>
            <a:r>
              <a:rPr lang="hr-HR" sz="3100" dirty="0"/>
              <a:t>)</a:t>
            </a:r>
            <a:endParaRPr lang="en-CA" sz="4000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75606"/>
            <a:ext cx="4300012" cy="339407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1296321"/>
            <a:ext cx="4104456" cy="33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Testirajmo USB stik, disk, mape ili datoteke…</a:t>
            </a:r>
            <a:br>
              <a:rPr lang="hr-HR" sz="3600" dirty="0"/>
            </a:br>
            <a:r>
              <a:rPr lang="hr-HR" sz="3100" dirty="0"/>
              <a:t>(koristeći Windows </a:t>
            </a:r>
            <a:r>
              <a:rPr lang="hr-HR" sz="3100" dirty="0" err="1"/>
              <a:t>Defender</a:t>
            </a:r>
            <a:r>
              <a:rPr lang="hr-HR" sz="3100" dirty="0"/>
              <a:t>)</a:t>
            </a:r>
            <a:endParaRPr lang="en-CA" sz="31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31A54F3-0EA1-4A31-871D-28C4AFF0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52548"/>
            <a:ext cx="4104456" cy="2425548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26C8C81A-397A-4D22-A7AA-521B367993F2}"/>
              </a:ext>
            </a:extLst>
          </p:cNvPr>
          <p:cNvCxnSpPr/>
          <p:nvPr/>
        </p:nvCxnSpPr>
        <p:spPr>
          <a:xfrm flipH="1">
            <a:off x="3131840" y="1468943"/>
            <a:ext cx="1224136" cy="12127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FCE609E5-E2DB-4BEA-9D82-D639173CE8D4}"/>
              </a:ext>
            </a:extLst>
          </p:cNvPr>
          <p:cNvCxnSpPr/>
          <p:nvPr/>
        </p:nvCxnSpPr>
        <p:spPr>
          <a:xfrm flipH="1">
            <a:off x="3563888" y="1295403"/>
            <a:ext cx="28803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8264000D-C0F4-45B9-AF1F-F974908E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51791"/>
            <a:ext cx="4032448" cy="315598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9765A30C-30CA-45A1-A468-7E71F1FE3B91}"/>
              </a:ext>
            </a:extLst>
          </p:cNvPr>
          <p:cNvCxnSpPr/>
          <p:nvPr/>
        </p:nvCxnSpPr>
        <p:spPr>
          <a:xfrm flipH="1">
            <a:off x="7668344" y="1295403"/>
            <a:ext cx="28803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FEDCA9B5-6E10-4C98-9FDF-4FD3E9CE9740}"/>
              </a:ext>
            </a:extLst>
          </p:cNvPr>
          <p:cNvCxnSpPr/>
          <p:nvPr/>
        </p:nvCxnSpPr>
        <p:spPr>
          <a:xfrm flipH="1">
            <a:off x="6876256" y="987574"/>
            <a:ext cx="936104" cy="17479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Testirajmo USB stik, disk, mape ili datoteke…</a:t>
            </a:r>
            <a:br>
              <a:rPr lang="hr-HR" sz="3600" dirty="0"/>
            </a:br>
            <a:r>
              <a:rPr lang="hr-HR" sz="3100" dirty="0"/>
              <a:t>(koristeći </a:t>
            </a:r>
            <a:r>
              <a:rPr lang="hr-HR" sz="3100" dirty="0" err="1"/>
              <a:t>BitDefender</a:t>
            </a:r>
            <a:r>
              <a:rPr lang="hr-HR" sz="3100" dirty="0"/>
              <a:t>)</a:t>
            </a:r>
            <a:endParaRPr lang="en-CA" sz="3100" dirty="0"/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451541"/>
            <a:ext cx="4104456" cy="306442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984" y="1464037"/>
            <a:ext cx="4402832" cy="30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Testirajmo USB stik, disk, mape ili datoteke…</a:t>
            </a:r>
            <a:br>
              <a:rPr lang="hr-HR" sz="3600" dirty="0"/>
            </a:br>
            <a:r>
              <a:rPr lang="hr-HR" sz="3100" dirty="0"/>
              <a:t>(koristeći Windows </a:t>
            </a:r>
            <a:r>
              <a:rPr lang="hr-HR" sz="3100" dirty="0" err="1"/>
              <a:t>Defender</a:t>
            </a:r>
            <a:r>
              <a:rPr lang="hr-HR" sz="3100" dirty="0"/>
              <a:t>)</a:t>
            </a:r>
            <a:endParaRPr lang="en-CA" sz="31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A9D783-11C5-46E7-AB1D-2954FCF3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7614"/>
            <a:ext cx="6131242" cy="283149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DC62504-F820-4872-AB3D-ED6B57A0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35646"/>
            <a:ext cx="3672408" cy="330082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13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857250"/>
          </a:xfrm>
        </p:spPr>
        <p:txBody>
          <a:bodyPr>
            <a:normAutofit/>
          </a:bodyPr>
          <a:lstStyle/>
          <a:p>
            <a:r>
              <a:rPr lang="hr-HR" sz="4000" dirty="0"/>
              <a:t>Zaštitite svoj posao</a:t>
            </a:r>
            <a:endParaRPr lang="en-C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063228"/>
            <a:ext cx="8291264" cy="3668762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Isplati li se riskirati kada je testiranje/provjera tako brzo i jednostavno?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A što sa privatnim računalom na kojem nema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BitDefendera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ili Windows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Defendera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Instalirajte neki od besplatnih alata. Evo nekih prijedloga (po abecednom redu): AVAST Free Antivirus, AVG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AntiVirus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Free,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BitDefender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Antivirus Free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Edition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CheckPoint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Zone Alarm Free Antivirus, Panda Free Antivirus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Imajte na umu da niti jedan antivirusni program ne može vas 100% zaštititi – ipak ste vi najbolji antivirusni program</a:t>
            </a:r>
          </a:p>
        </p:txBody>
      </p:sp>
    </p:spTree>
    <p:extLst>
      <p:ext uri="{BB962C8B-B14F-4D97-AF65-F5344CB8AC3E}">
        <p14:creationId xmlns:p14="http://schemas.microsoft.com/office/powerpoint/2010/main" val="10247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1929" y="1131590"/>
            <a:ext cx="8740142" cy="1344828"/>
          </a:xfrm>
        </p:spPr>
        <p:txBody>
          <a:bodyPr/>
          <a:lstStyle/>
          <a:p>
            <a:r>
              <a:rPr lang="pl-PL" sz="3200" b="1" dirty="0"/>
              <a:t>KAKO DA POŠALJEM PODATKE O MOJIM KORISNICIMA A DA SE NE OGRIJEŠIM O GDPR?</a:t>
            </a:r>
          </a:p>
          <a:p>
            <a:endParaRPr lang="pl-PL" sz="3600" b="1" dirty="0"/>
          </a:p>
        </p:txBody>
      </p:sp>
      <p:pic>
        <p:nvPicPr>
          <p:cNvPr id="1026" name="Picture 2" descr="https://m.cdm.me/wp-content/uploads/2018/08/multimedia_foto_2016_10_03_golub.jpg">
            <a:extLst>
              <a:ext uri="{FF2B5EF4-FFF2-40B4-BE49-F238E27FC236}">
                <a16:creationId xmlns:a16="http://schemas.microsoft.com/office/drawing/2014/main" id="{51814A8B-DA8B-43B9-BA90-B3F2A1C4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029">
            <a:off x="5472409" y="2424746"/>
            <a:ext cx="294293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857250"/>
          </a:xfrm>
        </p:spPr>
        <p:txBody>
          <a:bodyPr>
            <a:noAutofit/>
          </a:bodyPr>
          <a:lstStyle/>
          <a:p>
            <a:pPr algn="l"/>
            <a:r>
              <a:rPr lang="hr-HR" sz="3600" dirty="0"/>
              <a:t>Najjednostavnija zaštita dokumenata</a:t>
            </a:r>
            <a:endParaRPr lang="it-IT" sz="36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3489203-F1A6-4344-A3F9-28B0776E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203598"/>
            <a:ext cx="8208912" cy="3672408"/>
          </a:xfrm>
        </p:spPr>
        <p:txBody>
          <a:bodyPr>
            <a:normAutofit/>
          </a:bodyPr>
          <a:lstStyle/>
          <a:p>
            <a:r>
              <a:rPr lang="hr-HR" dirty="0" err="1"/>
              <a:t>GDPR</a:t>
            </a:r>
            <a:r>
              <a:rPr lang="hr-HR" dirty="0"/>
              <a:t> je donio mnoge novine koje od sviju nas traže da se drugačije ponašamo prema podacima s kojima svakodnevno radimo</a:t>
            </a:r>
          </a:p>
          <a:p>
            <a:r>
              <a:rPr lang="hr-HR" dirty="0"/>
              <a:t>Traži se od vas da zaštitite podatke o osobama kojima isplaćujete novčane naknade</a:t>
            </a:r>
          </a:p>
          <a:p>
            <a:r>
              <a:rPr lang="hr-HR" dirty="0"/>
              <a:t>Smijete li vi slati podatke o osobama kojima se npr. isplaćuje novčana naknada putem e-maila ili tražite smještaj u ustanovu?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74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1929" y="915566"/>
            <a:ext cx="8740142" cy="1344828"/>
          </a:xfrm>
        </p:spPr>
        <p:txBody>
          <a:bodyPr/>
          <a:lstStyle/>
          <a:p>
            <a:r>
              <a:rPr lang="hr-HR" sz="3000" b="1" dirty="0">
                <a:latin typeface="Segoe UI" panose="020B0502040204020203" pitchFamily="34" charset="0"/>
              </a:rPr>
              <a:t>I TAKO, OTVORIM JA JEDNOG DANA SVOJ POŠTANSKI SANDUČIĆ KAD TAMO...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CDD535-39B5-4793-9223-84DCC58B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92632">
            <a:off x="5712742" y="1964963"/>
            <a:ext cx="2668140" cy="2001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857250"/>
          </a:xfrm>
        </p:spPr>
        <p:txBody>
          <a:bodyPr>
            <a:noAutofit/>
          </a:bodyPr>
          <a:lstStyle/>
          <a:p>
            <a:r>
              <a:rPr lang="en-US" sz="3600" dirty="0" err="1"/>
              <a:t>Pokrenite</a:t>
            </a:r>
            <a:r>
              <a:rPr lang="en-US" sz="3600" dirty="0"/>
              <a:t> program </a:t>
            </a:r>
            <a:r>
              <a:rPr lang="hr-HR" sz="3600" dirty="0"/>
              <a:t>Z</a:t>
            </a:r>
            <a:r>
              <a:rPr lang="en-US" sz="3600" dirty="0" err="1"/>
              <a:t>ip</a:t>
            </a:r>
            <a:r>
              <a:rPr lang="hr-HR" sz="3600" dirty="0" err="1"/>
              <a:t>Ware</a:t>
            </a:r>
            <a:endParaRPr lang="it-IT" sz="36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3489203-F1A6-4344-A3F9-28B0776E1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24" y="1355576"/>
            <a:ext cx="7008528" cy="3239046"/>
          </a:xfrm>
          <a:prstGeom prst="rect">
            <a:avLst/>
          </a:prstGeom>
        </p:spPr>
      </p:pic>
      <p:cxnSp>
        <p:nvCxnSpPr>
          <p:cNvPr id="3" name="Ravni poveznik sa strelicom 2">
            <a:extLst>
              <a:ext uri="{FF2B5EF4-FFF2-40B4-BE49-F238E27FC236}">
                <a16:creationId xmlns:a16="http://schemas.microsoft.com/office/drawing/2014/main" id="{1D8D0647-4BF6-4776-B4CC-C91C1AB08BB4}"/>
              </a:ext>
            </a:extLst>
          </p:cNvPr>
          <p:cNvCxnSpPr/>
          <p:nvPr/>
        </p:nvCxnSpPr>
        <p:spPr>
          <a:xfrm flipH="1">
            <a:off x="2627784" y="987574"/>
            <a:ext cx="1224136" cy="21253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857250"/>
          </a:xfrm>
        </p:spPr>
        <p:txBody>
          <a:bodyPr>
            <a:noAutofit/>
          </a:bodyPr>
          <a:lstStyle/>
          <a:p>
            <a:r>
              <a:rPr lang="hr-HR" sz="3600" dirty="0"/>
              <a:t>Odaberite kreiranje nove arhive</a:t>
            </a:r>
            <a:endParaRPr lang="it-IT" sz="36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3489203-F1A6-4344-A3F9-28B0776E1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0" y="1063228"/>
            <a:ext cx="5369176" cy="38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Odaberite mjesto gdje će se spremiti</a:t>
            </a:r>
            <a:endParaRPr lang="it-IT" sz="3600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3688" y="843558"/>
            <a:ext cx="5760640" cy="41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Upišite lozinku</a:t>
            </a:r>
            <a:endParaRPr lang="it-IT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3795" y="915988"/>
            <a:ext cx="5682784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Dodavanje datoteka i mapa</a:t>
            </a:r>
            <a:endParaRPr lang="it-IT" sz="3600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533" y="1275606"/>
            <a:ext cx="8362950" cy="25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Dodavanje datoteka i mapa</a:t>
            </a:r>
            <a:endParaRPr lang="it-IT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020" y="987574"/>
            <a:ext cx="8435975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857250"/>
          </a:xfrm>
        </p:spPr>
        <p:txBody>
          <a:bodyPr>
            <a:noAutofit/>
          </a:bodyPr>
          <a:lstStyle/>
          <a:p>
            <a:pPr algn="l"/>
            <a:r>
              <a:rPr lang="hr-HR" sz="3600" dirty="0"/>
              <a:t>Pošaljite datoteku</a:t>
            </a:r>
            <a:endParaRPr lang="it-IT" sz="3600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3489203-F1A6-4344-A3F9-28B0776E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75606"/>
            <a:ext cx="8147248" cy="3319016"/>
          </a:xfrm>
        </p:spPr>
        <p:txBody>
          <a:bodyPr/>
          <a:lstStyle/>
          <a:p>
            <a:r>
              <a:rPr lang="hr-HR" dirty="0"/>
              <a:t>Sada je arhivska datoteka kreirana i spremna je na slanje</a:t>
            </a:r>
          </a:p>
          <a:p>
            <a:r>
              <a:rPr lang="hr-HR" dirty="0"/>
              <a:t>Nemojte nikada u istom mailu ili na istom mediju slati i arhiviranu datoteku i lozinku</a:t>
            </a:r>
          </a:p>
          <a:p>
            <a:r>
              <a:rPr lang="hr-HR" dirty="0"/>
              <a:t>Lozinku možete poslati u prethodnom ili kasnijem mailu, </a:t>
            </a:r>
            <a:r>
              <a:rPr lang="hr-HR" dirty="0" err="1"/>
              <a:t>SMS</a:t>
            </a:r>
            <a:r>
              <a:rPr lang="hr-HR" dirty="0"/>
              <a:t> poruci, priopćiti je usmeno ...</a:t>
            </a:r>
          </a:p>
        </p:txBody>
      </p:sp>
    </p:spTree>
    <p:extLst>
      <p:ext uri="{BB962C8B-B14F-4D97-AF65-F5344CB8AC3E}">
        <p14:creationId xmlns:p14="http://schemas.microsoft.com/office/powerpoint/2010/main" val="7392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Otvaranje arhivske datoteke</a:t>
            </a:r>
            <a:endParaRPr lang="it-IT" sz="3600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1107" y="874241"/>
            <a:ext cx="5739365" cy="410286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11560" y="113159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dugme Open</a:t>
            </a:r>
          </a:p>
          <a:p>
            <a:pPr marL="285750" indent="-285750">
              <a:buFontTx/>
              <a:buChar char="-"/>
            </a:pPr>
            <a:r>
              <a:rPr lang="hr-HR" dirty="0"/>
              <a:t>dvostruki klik na arhivsku datoteku</a:t>
            </a:r>
          </a:p>
          <a:p>
            <a:pPr marL="285750" indent="-285750">
              <a:buFontTx/>
              <a:buChar char="-"/>
            </a:pPr>
            <a:r>
              <a:rPr lang="hr-HR" dirty="0"/>
              <a:t>desni klik mišem</a:t>
            </a:r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2339752" y="1275606"/>
            <a:ext cx="136815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Otvaranje arhivske datoteke</a:t>
            </a:r>
            <a:endParaRPr lang="it-IT" sz="3600" dirty="0"/>
          </a:p>
        </p:txBody>
      </p:sp>
      <p:pic>
        <p:nvPicPr>
          <p:cNvPr id="6" name="Rezervirano mjesto sadržaja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1347614"/>
            <a:ext cx="8507413" cy="2847725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28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Otvaranje arhivske datoteke</a:t>
            </a:r>
            <a:endParaRPr lang="it-IT" sz="3600" dirty="0"/>
          </a:p>
        </p:txBody>
      </p:sp>
      <p:pic>
        <p:nvPicPr>
          <p:cNvPr id="5" name="Rezervirano mjesto sadržaja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074867"/>
            <a:ext cx="8147050" cy="3712903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98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Jednog dana u vašem sandučiću</a:t>
            </a:r>
            <a:endParaRPr lang="hr-HR" sz="36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662237"/>
            <a:ext cx="6235844" cy="213364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10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Otvaranje arhivske datoteke</a:t>
            </a:r>
            <a:endParaRPr lang="it-IT" sz="3600" dirty="0"/>
          </a:p>
        </p:txBody>
      </p:sp>
      <p:pic>
        <p:nvPicPr>
          <p:cNvPr id="6" name="Rezervirano mjesto sadržaja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142463"/>
            <a:ext cx="8291513" cy="3506274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5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Otvaranje arhivske datoteke</a:t>
            </a:r>
            <a:endParaRPr lang="it-IT" sz="3600" dirty="0"/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03598"/>
            <a:ext cx="8406080" cy="3240360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457200" y="1059582"/>
            <a:ext cx="8291264" cy="374441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97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Raspakiravanje arhivske datoteke</a:t>
            </a:r>
            <a:endParaRPr lang="it-IT" sz="3600" dirty="0"/>
          </a:p>
        </p:txBody>
      </p:sp>
      <p:pic>
        <p:nvPicPr>
          <p:cNvPr id="6" name="Rezervirano mjesto sadržaja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3042" y="1058863"/>
            <a:ext cx="6499829" cy="3744912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  <p:cxnSp>
        <p:nvCxnSpPr>
          <p:cNvPr id="7" name="Ravni poveznik sa strelicom 6"/>
          <p:cNvCxnSpPr/>
          <p:nvPr/>
        </p:nvCxnSpPr>
        <p:spPr>
          <a:xfrm>
            <a:off x="3203848" y="1563638"/>
            <a:ext cx="288032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637580"/>
          </a:xfrm>
        </p:spPr>
        <p:txBody>
          <a:bodyPr>
            <a:noAutofit/>
          </a:bodyPr>
          <a:lstStyle/>
          <a:p>
            <a:r>
              <a:rPr lang="hr-HR" sz="3600" dirty="0"/>
              <a:t>Raspakiravanje arhivske datoteke</a:t>
            </a:r>
            <a:endParaRPr lang="it-IT" sz="3600" dirty="0"/>
          </a:p>
        </p:txBody>
      </p:sp>
      <p:pic>
        <p:nvPicPr>
          <p:cNvPr id="6" name="Rezervirano mjesto sadržaja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3042" y="1058863"/>
            <a:ext cx="6499829" cy="3744912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  <p:cxnSp>
        <p:nvCxnSpPr>
          <p:cNvPr id="7" name="Ravni poveznik sa strelicom 6"/>
          <p:cNvCxnSpPr/>
          <p:nvPr/>
        </p:nvCxnSpPr>
        <p:spPr>
          <a:xfrm>
            <a:off x="3203848" y="1563638"/>
            <a:ext cx="288032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/>
              <a:t>JEDNOG DANA U NAŠEM SANDUČIĆU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339502"/>
            <a:ext cx="848677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11510"/>
            <a:ext cx="8229600" cy="446449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7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8947"/>
            <a:ext cx="8229600" cy="245648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/>
              <a:t>Jednog dana u vašem sandučiću</a:t>
            </a:r>
          </a:p>
        </p:txBody>
      </p:sp>
    </p:spTree>
    <p:extLst>
      <p:ext uri="{BB962C8B-B14F-4D97-AF65-F5344CB8AC3E}">
        <p14:creationId xmlns:p14="http://schemas.microsoft.com/office/powerpoint/2010/main" val="718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Jednog dana u vašem sandučiću</a:t>
            </a:r>
            <a:endParaRPr lang="hr-HR" sz="3600" b="1" dirty="0"/>
          </a:p>
        </p:txBody>
      </p:sp>
      <p:pic>
        <p:nvPicPr>
          <p:cNvPr id="17" name="Rezervirano mjesto sadržaja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21" y="1635646"/>
            <a:ext cx="8281243" cy="259228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40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Jednog dana u vašem sandučiću</a:t>
            </a:r>
            <a:endParaRPr lang="hr-HR" sz="36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05" y="987574"/>
            <a:ext cx="6359355" cy="388843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61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SPM_pptTEMPLATE">
  <a:themeElements>
    <a:clrScheme name="WinDays16 Technology">
      <a:dk1>
        <a:srgbClr val="3F3F3F"/>
      </a:dk1>
      <a:lt1>
        <a:sysClr val="window" lastClr="FFFFFF"/>
      </a:lt1>
      <a:dk2>
        <a:srgbClr val="00B0F0"/>
      </a:dk2>
      <a:lt2>
        <a:srgbClr val="EEECE1"/>
      </a:lt2>
      <a:accent1>
        <a:srgbClr val="2F75FF"/>
      </a:accent1>
      <a:accent2>
        <a:srgbClr val="D5E3FF"/>
      </a:accent2>
      <a:accent3>
        <a:srgbClr val="00BCF2"/>
      </a:accent3>
      <a:accent4>
        <a:srgbClr val="A2C2EE"/>
      </a:accent4>
      <a:accent5>
        <a:srgbClr val="7FCAFF"/>
      </a:accent5>
      <a:accent6>
        <a:srgbClr val="D8D8D8"/>
      </a:accent6>
      <a:hlink>
        <a:srgbClr val="FFC000"/>
      </a:hlink>
      <a:folHlink>
        <a:srgbClr val="2F2F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7C8565-C0D2-4403-9A62-EDE7CE8D4DF9}" vid="{AEEDA8EA-349C-41F4-820F-3C9E84D954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Prikaz na zaslonu (16:9)</PresentationFormat>
  <Paragraphs>98</Paragraphs>
  <Slides>43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49" baseType="lpstr">
      <vt:lpstr>Andalus</vt:lpstr>
      <vt:lpstr>Arial</vt:lpstr>
      <vt:lpstr>Calibri</vt:lpstr>
      <vt:lpstr>Segoe UI</vt:lpstr>
      <vt:lpstr>Segoe UI Light</vt:lpstr>
      <vt:lpstr>MSPM_pptTEMPLATE</vt:lpstr>
      <vt:lpstr>PowerPoint prezentacija</vt:lpstr>
      <vt:lpstr>Danas u ordinaciji</vt:lpstr>
      <vt:lpstr>PowerPoint prezentacija</vt:lpstr>
      <vt:lpstr>Jednog dana u vašem sandučiću</vt:lpstr>
      <vt:lpstr>JEDNOG DANA U NAŠEM SANDUČIĆU</vt:lpstr>
      <vt:lpstr>PowerPoint prezentacija</vt:lpstr>
      <vt:lpstr>Jednog dana u vašem sandučiću</vt:lpstr>
      <vt:lpstr>Jednog dana u vašem sandučiću</vt:lpstr>
      <vt:lpstr>Jednog dana u vašem sandučiću</vt:lpstr>
      <vt:lpstr>Jednog dana u vašem sandučiću</vt:lpstr>
      <vt:lpstr>Šetate šumom kad odjednom...</vt:lpstr>
      <vt:lpstr>Što napraviti?</vt:lpstr>
      <vt:lpstr>PowerPoint prezentacija</vt:lpstr>
      <vt:lpstr>Upoznavanje zaposlenika s problemom</vt:lpstr>
      <vt:lpstr>Nabava alata za zaštitu</vt:lpstr>
      <vt:lpstr>Office 3-6-5 (...je dana prošlo)</vt:lpstr>
      <vt:lpstr>Windows 10</vt:lpstr>
      <vt:lpstr>Windows 10</vt:lpstr>
      <vt:lpstr>PowerPoint prezentacija</vt:lpstr>
      <vt:lpstr>Zaštitite svoj posao</vt:lpstr>
      <vt:lpstr>Zaštitite svoj posao</vt:lpstr>
      <vt:lpstr>Kako da znam da mi je instaliran BitDefender</vt:lpstr>
      <vt:lpstr>Testirajmo USB stik, disk, mape ili datoteke… (koristeći BitDefender)</vt:lpstr>
      <vt:lpstr>Testirajmo USB stik, disk, mape ili datoteke… (koristeći Windows Defender)</vt:lpstr>
      <vt:lpstr>Testirajmo USB stik, disk, mape ili datoteke… (koristeći BitDefender)</vt:lpstr>
      <vt:lpstr>Testirajmo USB stik, disk, mape ili datoteke… (koristeći Windows Defender)</vt:lpstr>
      <vt:lpstr>Zaštitite svoj posao</vt:lpstr>
      <vt:lpstr>PowerPoint prezentacija</vt:lpstr>
      <vt:lpstr>Najjednostavnija zaštita dokumenata</vt:lpstr>
      <vt:lpstr>Pokrenite program ZipWare</vt:lpstr>
      <vt:lpstr>Odaberite kreiranje nove arhive</vt:lpstr>
      <vt:lpstr>Odaberite mjesto gdje će se spremiti</vt:lpstr>
      <vt:lpstr>Upišite lozinku</vt:lpstr>
      <vt:lpstr>Dodavanje datoteka i mapa</vt:lpstr>
      <vt:lpstr>Dodavanje datoteka i mapa</vt:lpstr>
      <vt:lpstr>Pošaljite datoteku</vt:lpstr>
      <vt:lpstr>Otvaranje arhivske datoteke</vt:lpstr>
      <vt:lpstr>Otvaranje arhivske datoteke</vt:lpstr>
      <vt:lpstr>Otvaranje arhivske datoteke</vt:lpstr>
      <vt:lpstr>Otvaranje arhivske datoteke</vt:lpstr>
      <vt:lpstr>Otvaranje arhivske datoteke</vt:lpstr>
      <vt:lpstr>Raspakiravanje arhivske datoteke</vt:lpstr>
      <vt:lpstr>Raspakiravanje arhivske datoteke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2016-05-11T23:57:03Z</dcterms:created>
  <dcterms:modified xsi:type="dcterms:W3CDTF">2018-11-21T22:50:50Z</dcterms:modified>
</cp:coreProperties>
</file>