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40"/>
  </p:notesMasterIdLst>
  <p:sldIdLst>
    <p:sldId id="323" r:id="rId2"/>
    <p:sldId id="324" r:id="rId3"/>
    <p:sldId id="431" r:id="rId4"/>
    <p:sldId id="326" r:id="rId5"/>
    <p:sldId id="327" r:id="rId6"/>
    <p:sldId id="328" r:id="rId7"/>
    <p:sldId id="329" r:id="rId8"/>
    <p:sldId id="330" r:id="rId9"/>
    <p:sldId id="432" r:id="rId10"/>
    <p:sldId id="331" r:id="rId11"/>
    <p:sldId id="434" r:id="rId12"/>
    <p:sldId id="333" r:id="rId13"/>
    <p:sldId id="335" r:id="rId14"/>
    <p:sldId id="337" r:id="rId15"/>
    <p:sldId id="336" r:id="rId16"/>
    <p:sldId id="363" r:id="rId17"/>
    <p:sldId id="428" r:id="rId18"/>
    <p:sldId id="430" r:id="rId19"/>
    <p:sldId id="338" r:id="rId20"/>
    <p:sldId id="339" r:id="rId21"/>
    <p:sldId id="346" r:id="rId22"/>
    <p:sldId id="349" r:id="rId23"/>
    <p:sldId id="347" r:id="rId24"/>
    <p:sldId id="435" r:id="rId25"/>
    <p:sldId id="436" r:id="rId26"/>
    <p:sldId id="342" r:id="rId27"/>
    <p:sldId id="343" r:id="rId28"/>
    <p:sldId id="348" r:id="rId29"/>
    <p:sldId id="350" r:id="rId30"/>
    <p:sldId id="357" r:id="rId31"/>
    <p:sldId id="354" r:id="rId32"/>
    <p:sldId id="355" r:id="rId33"/>
    <p:sldId id="356" r:id="rId34"/>
    <p:sldId id="358" r:id="rId35"/>
    <p:sldId id="360" r:id="rId36"/>
    <p:sldId id="361" r:id="rId37"/>
    <p:sldId id="362" r:id="rId38"/>
    <p:sldId id="433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99" autoAdjust="0"/>
    <p:restoredTop sz="94660"/>
  </p:normalViewPr>
  <p:slideViewPr>
    <p:cSldViewPr>
      <p:cViewPr varScale="1">
        <p:scale>
          <a:sx n="64" d="100"/>
          <a:sy n="64" d="100"/>
        </p:scale>
        <p:origin x="1324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5C863-FD37-4BEF-9E46-45CF19D7BC67}" type="datetimeFigureOut">
              <a:rPr lang="hr-HR" smtClean="0"/>
              <a:pPr/>
              <a:t>22.11.2018.</a:t>
            </a:fld>
            <a:endParaRPr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1446C8-9D44-4A8A-977A-DBF996069F29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53318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848600" cy="2462113"/>
          </a:xfrm>
        </p:spPr>
        <p:txBody>
          <a:bodyPr anchor="ctr">
            <a:noAutofit/>
          </a:bodyPr>
          <a:lstStyle>
            <a:lvl1pPr algn="ctr">
              <a:defRPr sz="5400" cap="all" baseline="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6640" cy="2732112"/>
          </a:xfrm>
        </p:spPr>
        <p:txBody>
          <a:bodyPr/>
          <a:lstStyle>
            <a:lvl1pPr marL="0" indent="0" algn="l">
              <a:buNone/>
              <a:defRPr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4" name="Slika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0888" y="6521440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0800000">
            <a:off x="457200" y="1600200"/>
            <a:ext cx="8229600" cy="4636008"/>
          </a:xfrm>
        </p:spPr>
        <p:txBody>
          <a:bodyPr vert="eaVert"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10800000">
            <a:off x="445305" y="476672"/>
            <a:ext cx="2057400" cy="5759536"/>
          </a:xfrm>
        </p:spPr>
        <p:txBody>
          <a:bodyPr vert="eaVert" anchor="b"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0800000">
            <a:off x="2699792" y="476672"/>
            <a:ext cx="6019800" cy="5759536"/>
          </a:xfrm>
        </p:spPr>
        <p:txBody>
          <a:bodyPr vert="eaVert"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08721"/>
            <a:ext cx="7772400" cy="2448272"/>
          </a:xfrm>
        </p:spPr>
        <p:txBody>
          <a:bodyPr anchor="ctr">
            <a:normAutofit/>
          </a:bodyPr>
          <a:lstStyle>
            <a:lvl1pPr algn="ctr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573016"/>
            <a:ext cx="7772400" cy="2554035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 sz="2400">
                <a:solidFill>
                  <a:srgbClr val="002060"/>
                </a:solidFill>
              </a:defRPr>
            </a:lvl2pPr>
            <a:lvl3pPr>
              <a:defRPr sz="2000">
                <a:solidFill>
                  <a:srgbClr val="002060"/>
                </a:solidFill>
              </a:defRPr>
            </a:lvl3pPr>
            <a:lvl4pPr>
              <a:defRPr sz="1800">
                <a:solidFill>
                  <a:srgbClr val="002060"/>
                </a:solidFill>
              </a:defRPr>
            </a:lvl4pPr>
            <a:lvl5pPr>
              <a:defRPr sz="1800">
                <a:solidFill>
                  <a:srgbClr val="00206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 sz="2400">
                <a:solidFill>
                  <a:srgbClr val="002060"/>
                </a:solidFill>
              </a:defRPr>
            </a:lvl2pPr>
            <a:lvl3pPr>
              <a:defRPr sz="2000">
                <a:solidFill>
                  <a:srgbClr val="002060"/>
                </a:solidFill>
              </a:defRPr>
            </a:lvl3pPr>
            <a:lvl4pPr>
              <a:defRPr sz="1800">
                <a:solidFill>
                  <a:srgbClr val="002060"/>
                </a:solidFill>
              </a:defRPr>
            </a:lvl4pPr>
            <a:lvl5pPr>
              <a:defRPr sz="1800">
                <a:solidFill>
                  <a:srgbClr val="00206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10" name="Slik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11" name="Slika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4" name="Slika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>
                <a:solidFill>
                  <a:srgbClr val="002060"/>
                </a:solidFill>
              </a:defRPr>
            </a:lvl1pPr>
            <a:lvl2pPr>
              <a:defRPr sz="2800">
                <a:solidFill>
                  <a:srgbClr val="002060"/>
                </a:solidFill>
              </a:defRPr>
            </a:lvl2pPr>
            <a:lvl3pPr>
              <a:defRPr sz="2400">
                <a:solidFill>
                  <a:srgbClr val="002060"/>
                </a:solidFill>
              </a:defRPr>
            </a:lvl3pPr>
            <a:lvl4pPr>
              <a:defRPr sz="2000">
                <a:solidFill>
                  <a:srgbClr val="002060"/>
                </a:solidFill>
              </a:defRPr>
            </a:lvl4pPr>
            <a:lvl5pPr>
              <a:defRPr sz="2000">
                <a:solidFill>
                  <a:srgbClr val="00206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>
                <a:solidFill>
                  <a:srgbClr val="00206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>
                <a:solidFill>
                  <a:srgbClr val="00206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10" name="Slik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18288"/>
            <a:ext cx="7776864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6416" y="18288"/>
            <a:ext cx="72008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fld id="{D2E57653-3E58-4892-A7ED-712530ACC6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100392" y="6492875"/>
            <a:ext cx="10436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EE666-E7FC-4792-A216-299238F92772}" type="datetimeFigureOut">
              <a:rPr lang="hr-HR" smtClean="0"/>
              <a:pPr/>
              <a:t>22.11.2018.</a:t>
            </a:fld>
            <a:endParaRPr lang="hr-H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if.hr/seminari-i-edukacije/2475/obveza-uvodenja-eracuna-pripreme-za-sastavljanje-godisnjih-financijskih-izvjestaja-porezne-novosti-od-1-1-2019-i-druge-aktualnosti-za-proracunske-korisnike-i-jlpr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3163C-C754-410C-9786-40CA2AC200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848600" cy="3744416"/>
          </a:xfrm>
        </p:spPr>
        <p:txBody>
          <a:bodyPr/>
          <a:lstStyle/>
          <a:p>
            <a:br>
              <a:rPr lang="hr-HR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br>
              <a:rPr lang="hr-HR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hr-HR" dirty="0" err="1"/>
              <a:t>IzmjenE</a:t>
            </a:r>
            <a:r>
              <a:rPr lang="hr-HR" dirty="0"/>
              <a:t> I DOPUNE poreznih propisa od 1.1.2019. GODINE</a:t>
            </a:r>
            <a:br>
              <a:rPr lang="hr-HR" b="1" dirty="0"/>
            </a:br>
            <a:br>
              <a:rPr lang="hr-HR" dirty="0"/>
            </a:br>
            <a:endParaRPr lang="hr-H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A70566-E1A1-4E79-BF37-6CB67DE30C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4725144"/>
            <a:ext cx="7846640" cy="1512168"/>
          </a:xfrm>
        </p:spPr>
        <p:txBody>
          <a:bodyPr>
            <a:normAutofit fontScale="92500" lnSpcReduction="10000"/>
          </a:bodyPr>
          <a:lstStyle/>
          <a:p>
            <a:endParaRPr lang="hr-HR" dirty="0"/>
          </a:p>
          <a:p>
            <a:pPr algn="ctr"/>
            <a:r>
              <a:rPr lang="hr-HR" i="1" dirty="0">
                <a:solidFill>
                  <a:srgbClr val="404040"/>
                </a:solidFill>
              </a:rPr>
              <a:t>dr. sc. Marija Zuber</a:t>
            </a:r>
          </a:p>
          <a:p>
            <a:pPr algn="ctr"/>
            <a:r>
              <a:rPr lang="hr-HR" i="1" dirty="0">
                <a:solidFill>
                  <a:srgbClr val="404040"/>
                </a:solidFill>
              </a:rPr>
              <a:t>savjetnica-urednica, HZ RIF</a:t>
            </a:r>
          </a:p>
          <a:p>
            <a:pPr algn="ctr"/>
            <a:r>
              <a:rPr lang="hr-HR" i="1" dirty="0">
                <a:solidFill>
                  <a:srgbClr val="404040"/>
                </a:solidFill>
              </a:rPr>
              <a:t>23. studenoga 2018.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62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EF8A6-A9A1-4253-B99F-8AA60943F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 fontScale="90000"/>
          </a:bodyPr>
          <a:lstStyle/>
          <a:p>
            <a:r>
              <a:rPr lang="hr-HR" dirty="0"/>
              <a:t>Snižava se stopa drugog dohotka na zarade sezonskih radnika u poljoprivredi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1E974-33F8-4659-9888-F0DD151DC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 fontScale="92500" lnSpcReduction="10000"/>
          </a:bodyPr>
          <a:lstStyle/>
          <a:p>
            <a:r>
              <a:rPr lang="hr-HR" dirty="0"/>
              <a:t>Radnici zaposleni na temelju dnevnih ugovora o radu prema Zakonu o poticanju zapošljavanja</a:t>
            </a:r>
          </a:p>
          <a:p>
            <a:r>
              <a:rPr lang="hr-HR" dirty="0"/>
              <a:t>Za njih se doprinosi plaćaju kupnjom vrijednosnog kupona (jedan kupon – doprinos za jedan dan)</a:t>
            </a:r>
          </a:p>
          <a:p>
            <a:r>
              <a:rPr lang="hr-HR" dirty="0"/>
              <a:t>Mogu raditi najviše do 90 dana u kalendarskoj godini</a:t>
            </a:r>
          </a:p>
          <a:p>
            <a:pPr marL="0" indent="0">
              <a:buNone/>
            </a:pPr>
            <a:r>
              <a:rPr lang="hr-HR" dirty="0"/>
              <a:t>Do 31. 12. 2018.</a:t>
            </a:r>
          </a:p>
          <a:p>
            <a:r>
              <a:rPr lang="hr-HR" dirty="0"/>
              <a:t>porez na dohodak – drugi dohodak; stopa 24%</a:t>
            </a:r>
          </a:p>
          <a:p>
            <a:r>
              <a:rPr lang="hr-HR" dirty="0"/>
              <a:t>uključuje se u godišnji dohodak</a:t>
            </a:r>
          </a:p>
          <a:p>
            <a:pPr marL="0" indent="0">
              <a:buNone/>
            </a:pPr>
            <a:r>
              <a:rPr lang="hr-HR" b="1" dirty="0"/>
              <a:t>Od 1.1.2019.</a:t>
            </a:r>
          </a:p>
          <a:p>
            <a:r>
              <a:rPr lang="hr-HR" dirty="0"/>
              <a:t>porez na dohodak – drugi dohodak; stopa </a:t>
            </a:r>
            <a:r>
              <a:rPr lang="hr-HR" b="1" dirty="0"/>
              <a:t>12%</a:t>
            </a:r>
          </a:p>
          <a:p>
            <a:r>
              <a:rPr lang="hr-HR" dirty="0"/>
              <a:t>konačni dohodak, ne utječe na godišnju poreznu obvezu, nema mogućnosti korištenja osobnog odbitka u godišnjem obračunu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3264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7E146-75AF-4C45-922F-1DF25C8F6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Dohodak od imovine – iznajmljivači u turizmu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BBB74-A86A-4B8F-B301-F3672B51F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dirty="0"/>
              <a:t>DO 31.12.2018.:</a:t>
            </a:r>
          </a:p>
          <a:p>
            <a:r>
              <a:rPr lang="pl-PL" dirty="0"/>
              <a:t>Ako im prihod od iznajmljivanja ne prelazi 300.000,00 kn godišnje, plaćaju paušalni porez na dohodak koji je određen još 2004. godine</a:t>
            </a:r>
          </a:p>
          <a:p>
            <a:r>
              <a:rPr lang="pl-PL" dirty="0"/>
              <a:t>300,00 kn godišnje, korigirano koef. turističkog arzreda</a:t>
            </a:r>
          </a:p>
          <a:p>
            <a:pPr marL="0" indent="0">
              <a:buNone/>
            </a:pPr>
            <a:r>
              <a:rPr lang="pl-PL" b="1" dirty="0"/>
              <a:t>OD 1.1.2019.:</a:t>
            </a:r>
          </a:p>
          <a:p>
            <a:r>
              <a:rPr lang="hr-HR" dirty="0"/>
              <a:t>promjena u načinu oporezivanja iznajmljivača u turizmu</a:t>
            </a:r>
          </a:p>
          <a:p>
            <a:r>
              <a:rPr lang="hr-HR" dirty="0"/>
              <a:t> predstavnička tijela jedinica lokalne samouprave donosila bi odluke o visini toga poreza </a:t>
            </a:r>
          </a:p>
          <a:p>
            <a:r>
              <a:rPr lang="hr-HR" dirty="0"/>
              <a:t>propisan raspon od </a:t>
            </a:r>
            <a:r>
              <a:rPr lang="hr-HR" b="1" dirty="0"/>
              <a:t>150,00 kn do 1.500,00 kn </a:t>
            </a:r>
            <a:r>
              <a:rPr lang="hr-HR" dirty="0"/>
              <a:t>godišnje  po krevetu</a:t>
            </a:r>
          </a:p>
          <a:p>
            <a:r>
              <a:rPr lang="hr-HR" dirty="0"/>
              <a:t>odluka predstavničkog tijela jedinice lokalne samouprave može se mijenjati najkasnije do 15. prosinca tekuće godine, a primjenjuje se od 1. siječnja sljedeće godine</a:t>
            </a:r>
          </a:p>
          <a:p>
            <a:r>
              <a:rPr lang="hr-HR" dirty="0"/>
              <a:t>za 2019. – odluka se mora donijeti do 31. siječnja 2019.; ako se ne donese: porez iznosi </a:t>
            </a:r>
            <a:r>
              <a:rPr lang="hr-HR" b="1" dirty="0"/>
              <a:t>750,00 kn </a:t>
            </a:r>
            <a:r>
              <a:rPr lang="hr-HR" dirty="0"/>
              <a:t>po krevetu)</a:t>
            </a:r>
          </a:p>
        </p:txBody>
      </p:sp>
    </p:spTree>
    <p:extLst>
      <p:ext uri="{BB962C8B-B14F-4D97-AF65-F5344CB8AC3E}">
        <p14:creationId xmlns:p14="http://schemas.microsoft.com/office/powerpoint/2010/main" val="3233975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D9B2F-B4BB-4ED7-84E8-DD52ABE10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Autofit/>
          </a:bodyPr>
          <a:lstStyle/>
          <a:p>
            <a:r>
              <a:rPr lang="hr-HR" sz="3200" dirty="0"/>
              <a:t>Dohodak od kapitala</a:t>
            </a:r>
            <a:br>
              <a:rPr lang="hr-HR" sz="3200" dirty="0"/>
            </a:br>
            <a:r>
              <a:rPr lang="hr-HR" sz="3200" dirty="0"/>
              <a:t>Primici u naravi po osnovi isplate dobiti dodjelom ili opcijskom kupnjom dionica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0050C-FA8E-4ABB-8C94-3F86D9C09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16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Do 31. 12. 2018.</a:t>
            </a:r>
          </a:p>
          <a:p>
            <a:r>
              <a:rPr lang="hr-HR" dirty="0"/>
              <a:t>oporezuje se kao dohodak od kapitala samo članovima uprave koji nisu zaposleni u društvu u kojem koriste pravo na opcijsku kupnju dionica</a:t>
            </a:r>
          </a:p>
          <a:p>
            <a:r>
              <a:rPr lang="hr-HR" dirty="0"/>
              <a:t>stopa 24%; konačni dohodak</a:t>
            </a:r>
          </a:p>
          <a:p>
            <a:pPr marL="0" indent="0">
              <a:buNone/>
            </a:pPr>
            <a:r>
              <a:rPr lang="hr-HR" b="1" dirty="0"/>
              <a:t>Od 1.1.2019.:</a:t>
            </a:r>
          </a:p>
          <a:p>
            <a:r>
              <a:rPr lang="hr-HR" dirty="0"/>
              <a:t>dohodak od kapitala za  zaposlenike, članove uprave i druge s trgovačkim društvom povezane osobe </a:t>
            </a:r>
          </a:p>
          <a:p>
            <a:r>
              <a:rPr lang="hr-HR" dirty="0"/>
              <a:t>stopa 24%; konačni dohodak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90023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6F392-01E5-418F-9D6B-9E2D6E287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Drugi dohodak inozemnih umjetnika i športaša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6531F-6E92-488C-AB4C-206172A72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VEZA:</a:t>
            </a:r>
          </a:p>
          <a:p>
            <a:r>
              <a:rPr lang="hr-HR" dirty="0"/>
              <a:t>Izmjenama Zakona o porezu na dobit uvodi se obveza plaćanja poreza na dobit po odbitku na naknade za nastupe (usluge) inozemnih umjetnika i športaša u slučaju kada se naknada plaća prema ugovoru s inozemnom osobom koja nije fizička osoba</a:t>
            </a:r>
          </a:p>
          <a:p>
            <a:r>
              <a:rPr lang="hr-HR" dirty="0"/>
              <a:t>porez na dobit po odbitku – 15%, od 1.1.2019.</a:t>
            </a:r>
          </a:p>
          <a:p>
            <a:r>
              <a:rPr lang="hr-HR" dirty="0"/>
              <a:t>ako je na te naknade plaćen porez po odbitku u skladu s propisima kojima je uređeno oporezivanje dobiti,  ne nastaje obveza obračuna poreza na dohodak i doprinosa za fizičku osobu umjetnika i/ili športaša</a:t>
            </a:r>
          </a:p>
        </p:txBody>
      </p:sp>
    </p:spTree>
    <p:extLst>
      <p:ext uri="{BB962C8B-B14F-4D97-AF65-F5344CB8AC3E}">
        <p14:creationId xmlns:p14="http://schemas.microsoft.com/office/powerpoint/2010/main" val="2193355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6C2A4-1AC7-4A42-BCF9-3E0816DC7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Ukida se dohodak od osiguranja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BD47A-9730-4608-A0DA-1E91008EE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Od 1.1.2019. - ukida se dohodak od osiguranja kao zaseban izvor dohotka</a:t>
            </a:r>
          </a:p>
          <a:p>
            <a:r>
              <a:rPr lang="hr-HR" dirty="0"/>
              <a:t>Primici po osnovi dobrovoljnog mirovinskog osiguranja za koje je porezni obveznik u razdoblju štednje koristio pravo na umanjenje porezne osnovice ili mu je poslodavac uplaćivao premije za dobrovoljno mirovinsko kao neoporezivi  primitak (do 6.000,00 kn godišnje) – neće se oporezivati od 1.1.2019.</a:t>
            </a:r>
          </a:p>
          <a:p>
            <a:r>
              <a:rPr lang="hr-HR" dirty="0"/>
              <a:t>Primici po osnovi životnog osiguranja sa štednom komponentom za koje je u razdoblju plaćanja premije korištena porezna olakšica – neće se oporezivati od 1.1.2019.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7014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AD39C-12C4-4946-90E3-437211450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3352"/>
          </a:xfrm>
        </p:spPr>
        <p:txBody>
          <a:bodyPr>
            <a:normAutofit fontScale="90000"/>
          </a:bodyPr>
          <a:lstStyle/>
          <a:p>
            <a:r>
              <a:rPr lang="hr-HR" dirty="0"/>
              <a:t>Godišnja obveza poreza na dohodak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9DD51-803D-4A04-BCA7-AD00967D6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3623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r-HR" dirty="0"/>
              <a:t>Od 1.1.2019., primjena i u godišnjem obračunu za 2018.:</a:t>
            </a:r>
          </a:p>
          <a:p>
            <a:r>
              <a:rPr lang="hr-HR" dirty="0"/>
              <a:t>Za porezne obveznika koji ostvaruju pravo na umanjenje predujma poreza za 50%:</a:t>
            </a:r>
          </a:p>
          <a:p>
            <a:pPr marL="854075" indent="-336550">
              <a:buFont typeface="Wingdings" panose="05000000000000000000" pitchFamily="2" charset="2"/>
              <a:buChar char="ü"/>
            </a:pPr>
            <a:r>
              <a:rPr lang="hr-HR" dirty="0"/>
              <a:t>pri isplati mirovina</a:t>
            </a:r>
          </a:p>
          <a:p>
            <a:pPr marL="854075" indent="-336550">
              <a:buFont typeface="Wingdings" panose="05000000000000000000" pitchFamily="2" charset="2"/>
              <a:buChar char="ü"/>
            </a:pPr>
            <a:r>
              <a:rPr lang="hr-HR" dirty="0"/>
              <a:t>pri isplati plaća, ako imaju prebivalište na I. skupini i gradu Vukovaru</a:t>
            </a:r>
          </a:p>
          <a:p>
            <a:pPr marL="119063" indent="0">
              <a:buNone/>
            </a:pPr>
            <a:r>
              <a:rPr lang="hr-HR" dirty="0"/>
              <a:t>godišnji porez na dohodak utvrđuje se prema poreznoj osnovici koju čini suma godišnjih dohodaka, te se tako utvrđen godišnji porez umanjuje za 50% razmjernog dijela porezne obveze koja se odnosi na mirovinu ili za 50% razmjernog dijela porezne obveze koja se odnosi na ostali dohodak od nesamostalnog rada (I. skupina i Vukovar) </a:t>
            </a:r>
          </a:p>
          <a:p>
            <a:pPr marL="168275" indent="-168275"/>
            <a:r>
              <a:rPr lang="hr-HR" dirty="0"/>
              <a:t>Od utvrđenog i umanjenog godišnjeg poreza na dohodak odbijaju se iznosi plaćenog predujma poreza po svim iskazanim dohocima, te utvrđuje razlika za uplatu ili povrat poreza</a:t>
            </a:r>
          </a:p>
        </p:txBody>
      </p:sp>
    </p:spTree>
    <p:extLst>
      <p:ext uri="{BB962C8B-B14F-4D97-AF65-F5344CB8AC3E}">
        <p14:creationId xmlns:p14="http://schemas.microsoft.com/office/powerpoint/2010/main" val="232108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43F5-D134-459A-9363-14561B19C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r>
              <a:rPr lang="hr-HR" dirty="0"/>
              <a:t>Novi neoporezivi primici od 1.1.2019.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E5E97-FC1D-4142-B545-507A403CF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9221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r-HR" dirty="0"/>
              <a:t>PROŠIRENJE od 1.1.2019.:</a:t>
            </a:r>
          </a:p>
          <a:p>
            <a:r>
              <a:rPr lang="hr-HR" dirty="0"/>
              <a:t>darovanja u zdravstvene svrhe – širi se, tako da je neoporeziv primitak namijenjen  pokrivanju troškova prijevoza i smještaja u zdravstvene ustanove</a:t>
            </a:r>
          </a:p>
          <a:p>
            <a:pPr marL="0" indent="0">
              <a:buNone/>
            </a:pPr>
            <a:r>
              <a:rPr lang="hr-HR" dirty="0"/>
              <a:t>NOVI NEOPOREZIVI PRMICI od 1.1.2019.:</a:t>
            </a:r>
          </a:p>
          <a:p>
            <a:r>
              <a:rPr lang="hr-HR" dirty="0"/>
              <a:t>dodjela udžbenika, radnih bilježnica i bilježnica koje jedinice lokalne i regionalne samouprave daju učenicima odnosno novčane naknade koje se isplaćuju po toj osnovi </a:t>
            </a:r>
          </a:p>
          <a:p>
            <a:r>
              <a:rPr lang="hr-HR" dirty="0"/>
              <a:t>formalni i neformalni programi obrazovanja nezaposlenih osoba i drugih socijalno ugroženih skupina koje bez naplate organiziraju pravne i/ili fizičke osobe, a koji se financiraju iz državnog proračuna i/ili proračuna lokalne i područne (regionalne) samouprave i/ili iz fondova i programa Europske unije i drugih međunarodnih fondova </a:t>
            </a:r>
          </a:p>
        </p:txBody>
      </p:sp>
    </p:spTree>
    <p:extLst>
      <p:ext uri="{BB962C8B-B14F-4D97-AF65-F5344CB8AC3E}">
        <p14:creationId xmlns:p14="http://schemas.microsoft.com/office/powerpoint/2010/main" val="3689021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5DD7B-CB74-4D15-BBF9-85E92FAAB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/>
          <a:lstStyle/>
          <a:p>
            <a:r>
              <a:rPr lang="hr-HR" dirty="0"/>
              <a:t>Novi neoporezivi primici od 1.12.2018.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637C3-D744-4E78-80C6-41993D2E4D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340768"/>
            <a:ext cx="8424936" cy="5136232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NAJAVA:</a:t>
            </a:r>
          </a:p>
          <a:p>
            <a:r>
              <a:rPr lang="hr-HR" dirty="0"/>
              <a:t>Izmjene i dopune Pravilnika o porezu na dohodak – u postupku e-savjetovanja; najavljeno stupanje na snagu od 1. prosinca 2018.</a:t>
            </a:r>
          </a:p>
          <a:p>
            <a:r>
              <a:rPr lang="hr-HR" dirty="0"/>
              <a:t>U čl. 7. Pravilnika, uvodi se novi neoporezivi primitak u visini </a:t>
            </a:r>
            <a:r>
              <a:rPr lang="hr-HR" b="1" dirty="0"/>
              <a:t>5.000,00 kn </a:t>
            </a:r>
            <a:r>
              <a:rPr lang="hr-HR" dirty="0"/>
              <a:t>godišnje po radniku – </a:t>
            </a:r>
            <a:r>
              <a:rPr lang="hr-HR" i="1" dirty="0"/>
              <a:t>Nagrada za ostvarene rezultate rada</a:t>
            </a:r>
            <a:r>
              <a:rPr lang="hr-HR" dirty="0"/>
              <a:t> – nova šifra u obrascu JOPPD</a:t>
            </a:r>
          </a:p>
          <a:p>
            <a:r>
              <a:rPr lang="hr-HR" dirty="0"/>
              <a:t>Prigodna godišnja nagrada – neoporezivi iznos ostaje </a:t>
            </a:r>
            <a:r>
              <a:rPr lang="hr-HR" b="1" dirty="0"/>
              <a:t>2.500,00 kn </a:t>
            </a:r>
            <a:r>
              <a:rPr lang="hr-HR" dirty="0"/>
              <a:t>– šifra 22 u JOPPD obrascu</a:t>
            </a:r>
          </a:p>
          <a:p>
            <a:r>
              <a:rPr lang="hr-HR" dirty="0"/>
              <a:t>Time se, zajedno s prigodnom nagradom godišnji neoporezivi iznos povećava na 7.500,00 kn</a:t>
            </a:r>
          </a:p>
        </p:txBody>
      </p:sp>
    </p:spTree>
    <p:extLst>
      <p:ext uri="{BB962C8B-B14F-4D97-AF65-F5344CB8AC3E}">
        <p14:creationId xmlns:p14="http://schemas.microsoft.com/office/powerpoint/2010/main" val="4022581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A6AD1-5C96-41F7-B6E9-0A9E686B4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Neoporezive nagrade i darovi radnicima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1A3DE89-AF33-43A5-BB5E-63CB2A95BF5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088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66728">
                  <a:extLst>
                    <a:ext uri="{9D8B030D-6E8A-4147-A177-3AD203B41FA5}">
                      <a16:colId xmlns:a16="http://schemas.microsoft.com/office/drawing/2014/main" val="1194239199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3047253"/>
                    </a:ext>
                  </a:extLst>
                </a:gridCol>
                <a:gridCol w="1594520">
                  <a:extLst>
                    <a:ext uri="{9D8B030D-6E8A-4147-A177-3AD203B41FA5}">
                      <a16:colId xmlns:a16="http://schemas.microsoft.com/office/drawing/2014/main" val="2275169317"/>
                    </a:ext>
                  </a:extLst>
                </a:gridCol>
              </a:tblGrid>
              <a:tr h="898619">
                <a:tc>
                  <a:txBody>
                    <a:bodyPr/>
                    <a:lstStyle/>
                    <a:p>
                      <a:pPr algn="ctr"/>
                      <a:r>
                        <a:rPr lang="hr-HR" b="1" dirty="0"/>
                        <a:t>Primitak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/>
                        <a:t>Neoporezivi iznos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/>
                        <a:t>Šifra u obrascu JOPPD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923324"/>
                  </a:ext>
                </a:extLst>
              </a:tr>
              <a:tr h="898619">
                <a:tc>
                  <a:txBody>
                    <a:bodyPr/>
                    <a:lstStyle/>
                    <a:p>
                      <a:r>
                        <a:rPr lang="hr-HR" b="1" dirty="0"/>
                        <a:t>Božićnica</a:t>
                      </a:r>
                      <a:r>
                        <a:rPr lang="hr-HR" dirty="0"/>
                        <a:t> (kao dio godišnje neoporezive nagrade) – u novcu ili u naravi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2.500,00 kn ukupno za sve namjene u poreznoj godini, ukupno za poreznog obveznika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5754227"/>
                  </a:ext>
                </a:extLst>
              </a:tr>
              <a:tr h="898619">
                <a:tc>
                  <a:txBody>
                    <a:bodyPr/>
                    <a:lstStyle/>
                    <a:p>
                      <a:r>
                        <a:rPr lang="hr-HR" b="1" dirty="0"/>
                        <a:t>Dar u naravi </a:t>
                      </a:r>
                      <a:r>
                        <a:rPr lang="hr-HR" dirty="0"/>
                        <a:t>– isključivo u naravi (u dobrima i/ili uslugama)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600,00 kn godišnje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ne iskazuje 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521727"/>
                  </a:ext>
                </a:extLst>
              </a:tr>
              <a:tr h="898619">
                <a:tc>
                  <a:txBody>
                    <a:bodyPr/>
                    <a:lstStyle/>
                    <a:p>
                      <a:r>
                        <a:rPr lang="hr-HR" b="1" dirty="0"/>
                        <a:t>Dar djetetu </a:t>
                      </a:r>
                      <a:r>
                        <a:rPr lang="hr-HR" dirty="0"/>
                        <a:t>radnika – u novcu ili u naravi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600,00 kn po djetetu do 15 godina, godišnji iznos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81921"/>
                  </a:ext>
                </a:extLst>
              </a:tr>
              <a:tr h="898619">
                <a:tc>
                  <a:txBody>
                    <a:bodyPr/>
                    <a:lstStyle/>
                    <a:p>
                      <a:r>
                        <a:rPr lang="hr-HR" b="1" dirty="0"/>
                        <a:t>Nagrada</a:t>
                      </a:r>
                      <a:r>
                        <a:rPr lang="hr-HR" dirty="0"/>
                        <a:t> za ostvarene rezultate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5.000,00 kn – od 1. prosinca 2018.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nova šifra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53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19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31486-B007-417F-B7A4-FE089E521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6E661-BD05-4CC1-988D-254AB62D2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4400" dirty="0"/>
              <a:t>IZMJENE I DOPUNE </a:t>
            </a:r>
          </a:p>
          <a:p>
            <a:pPr marL="0" indent="0" algn="ctr">
              <a:buNone/>
            </a:pPr>
            <a:r>
              <a:rPr lang="hr-HR" sz="4400" dirty="0"/>
              <a:t>ZAKONA O DOPRINOSIMA</a:t>
            </a:r>
          </a:p>
        </p:txBody>
      </p:sp>
    </p:spTree>
    <p:extLst>
      <p:ext uri="{BB962C8B-B14F-4D97-AF65-F5344CB8AC3E}">
        <p14:creationId xmlns:p14="http://schemas.microsoft.com/office/powerpoint/2010/main" val="726864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7CBE3-66DF-4E9F-94DF-433D4ACF9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 fontScale="90000"/>
          </a:bodyPr>
          <a:lstStyle/>
          <a:p>
            <a:r>
              <a:rPr lang="hr-HR" dirty="0"/>
              <a:t>Treći krug porezne reforme započete 2017. g.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1C95C-1369-4A5A-B098-69172BCF8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5136232"/>
          </a:xfrm>
        </p:spPr>
        <p:txBody>
          <a:bodyPr>
            <a:normAutofit fontScale="92500" lnSpcReduction="10000"/>
          </a:bodyPr>
          <a:lstStyle/>
          <a:p>
            <a:r>
              <a:rPr lang="hr-HR" dirty="0"/>
              <a:t>Prvi krug - od 1.1.2017.</a:t>
            </a:r>
          </a:p>
          <a:p>
            <a:r>
              <a:rPr lang="hr-HR" dirty="0"/>
              <a:t>Drugi krug - od 1.1.2018.</a:t>
            </a:r>
          </a:p>
          <a:p>
            <a:r>
              <a:rPr lang="hr-HR" dirty="0"/>
              <a:t>Treći krug - od 1.1.2019.; a neke odredbe od 2020. i 2021.</a:t>
            </a:r>
          </a:p>
          <a:p>
            <a:pPr marL="0" indent="0">
              <a:buNone/>
            </a:pPr>
            <a:r>
              <a:rPr lang="hr-HR" b="1" dirty="0"/>
              <a:t>Propisi „trećeg kruga”</a:t>
            </a:r>
            <a:r>
              <a:rPr lang="hr-HR" dirty="0"/>
              <a:t> porezne reforme (ukupno 9 zakona; usvojeni na sjednici Sabora 21. 11. 2018.):</a:t>
            </a:r>
          </a:p>
          <a:p>
            <a:pPr marL="517525" indent="336550">
              <a:buAutoNum type="arabicPeriod"/>
            </a:pPr>
            <a:r>
              <a:rPr lang="hr-HR" dirty="0"/>
              <a:t>Izmjene Zakona o porezu na dohodak </a:t>
            </a:r>
          </a:p>
          <a:p>
            <a:pPr marL="517525" indent="336550">
              <a:buFont typeface="Arial" pitchFamily="34" charset="0"/>
              <a:buAutoNum type="arabicPeriod"/>
            </a:pPr>
            <a:r>
              <a:rPr lang="hr-HR" dirty="0"/>
              <a:t>Izmjene Zakona o doprinosima</a:t>
            </a:r>
          </a:p>
          <a:p>
            <a:pPr marL="517525" indent="336550">
              <a:buFont typeface="Arial" pitchFamily="34" charset="0"/>
              <a:buAutoNum type="arabicPeriod"/>
            </a:pPr>
            <a:r>
              <a:rPr lang="hr-HR" dirty="0"/>
              <a:t>Izmjene Zakona o porezu na dobit</a:t>
            </a:r>
          </a:p>
          <a:p>
            <a:pPr marL="517525" indent="336550">
              <a:buFont typeface="Arial" pitchFamily="34" charset="0"/>
              <a:buAutoNum type="arabicPeriod"/>
            </a:pPr>
            <a:r>
              <a:rPr lang="hr-HR" dirty="0"/>
              <a:t>Izmjene Zakona o porezu na promet nekretnina</a:t>
            </a:r>
          </a:p>
          <a:p>
            <a:pPr marL="517525" indent="336550">
              <a:buAutoNum type="arabicPeriod"/>
            </a:pPr>
            <a:r>
              <a:rPr lang="hr-HR" dirty="0"/>
              <a:t>Izmjene Zakona o PDV-u</a:t>
            </a:r>
          </a:p>
          <a:p>
            <a:pPr marL="517525" indent="336550">
              <a:buFont typeface="Arial" pitchFamily="34" charset="0"/>
              <a:buAutoNum type="arabicPeriod"/>
            </a:pPr>
            <a:r>
              <a:rPr lang="hr-HR" dirty="0"/>
              <a:t>Zakon o trošarinama</a:t>
            </a:r>
          </a:p>
          <a:p>
            <a:pPr marL="517525" indent="336550">
              <a:buAutoNum type="arabicPeriod"/>
            </a:pPr>
            <a:r>
              <a:rPr lang="hr-HR" dirty="0"/>
              <a:t>Izmjene Općeg poreznog zakona</a:t>
            </a:r>
          </a:p>
          <a:p>
            <a:pPr marL="517525" indent="336550">
              <a:buAutoNum type="arabicPeriod"/>
            </a:pPr>
            <a:r>
              <a:rPr lang="hr-HR" dirty="0"/>
              <a:t>Izmjene Zakona o </a:t>
            </a:r>
            <a:r>
              <a:rPr lang="hr-HR" dirty="0" err="1"/>
              <a:t>fiskalizaciji</a:t>
            </a:r>
            <a:r>
              <a:rPr lang="hr-HR" dirty="0"/>
              <a:t> </a:t>
            </a:r>
          </a:p>
          <a:p>
            <a:pPr marL="517525" indent="336550">
              <a:buAutoNum type="arabicPeriod"/>
            </a:pPr>
            <a:r>
              <a:rPr lang="hr-HR" dirty="0"/>
              <a:t>Izmjene Zakon o administrativnoj suradnji u području poreza </a:t>
            </a:r>
          </a:p>
        </p:txBody>
      </p:sp>
    </p:spTree>
    <p:extLst>
      <p:ext uri="{BB962C8B-B14F-4D97-AF65-F5344CB8AC3E}">
        <p14:creationId xmlns:p14="http://schemas.microsoft.com/office/powerpoint/2010/main" val="2884785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EB257-D083-4912-8E53-7189F2B92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Promjene u vrstama i stopama obveznih doprinosa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7C923-36B2-4E71-A3A0-621E37191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Od 1.1.2019.:</a:t>
            </a:r>
          </a:p>
          <a:p>
            <a:r>
              <a:rPr lang="hr-HR" dirty="0"/>
              <a:t>Za sve osigurane osobe upisane u matične evidencije osiguranika:</a:t>
            </a:r>
          </a:p>
          <a:p>
            <a:pPr marL="746125" indent="-228600">
              <a:buFont typeface="Wingdings" panose="05000000000000000000" pitchFamily="2" charset="2"/>
              <a:buChar char="ü"/>
            </a:pPr>
            <a:r>
              <a:rPr lang="hr-HR" dirty="0"/>
              <a:t> ukidaju se dva doprinosa na osnovicu i to doprinosa za obvezno osiguranje u slučaju nezaposlenosti od 1,7% i doprinosa za zaštitu zdravlja na radu od 0,5%</a:t>
            </a:r>
          </a:p>
          <a:p>
            <a:pPr marL="746125" indent="-228600">
              <a:buFont typeface="Wingdings" panose="05000000000000000000" pitchFamily="2" charset="2"/>
              <a:buChar char="ü"/>
            </a:pPr>
            <a:r>
              <a:rPr lang="hr-HR" dirty="0"/>
              <a:t> istovremeno će se povećati doprinos za zdravstveno osiguranje s 15% na 16,5%</a:t>
            </a:r>
          </a:p>
          <a:p>
            <a:r>
              <a:rPr lang="hr-HR" dirty="0"/>
              <a:t>Ukidanjem dva doprinosa ukupno opterećenje plaće/osnovice osiguranja obveznim doprinosima smanjuje se s 37,2% na 36,5%</a:t>
            </a:r>
          </a:p>
        </p:txBody>
      </p:sp>
    </p:spTree>
    <p:extLst>
      <p:ext uri="{BB962C8B-B14F-4D97-AF65-F5344CB8AC3E}">
        <p14:creationId xmlns:p14="http://schemas.microsoft.com/office/powerpoint/2010/main" val="108925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86981-89D7-498F-A644-6400D1E1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7448"/>
          </a:xfrm>
        </p:spPr>
        <p:txBody>
          <a:bodyPr>
            <a:normAutofit fontScale="90000"/>
          </a:bodyPr>
          <a:lstStyle/>
          <a:p>
            <a:r>
              <a:rPr lang="hr-HR" sz="3600" dirty="0"/>
              <a:t>Vrste i stope doprinosa za obvezna socijalna osiguranja u Hrvatskoj u 2018. i od 1.1.2019.  </a:t>
            </a:r>
            <a:br>
              <a:rPr lang="hr-HR" dirty="0"/>
            </a:br>
            <a:endParaRPr lang="hr-HR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67D4EB8-56D5-4B55-9777-114F2F13F9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2771607"/>
              </p:ext>
            </p:extLst>
          </p:nvPr>
        </p:nvGraphicFramePr>
        <p:xfrm>
          <a:off x="539552" y="1844825"/>
          <a:ext cx="8147248" cy="4177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2978786349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261693078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8543307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4075034301"/>
                    </a:ext>
                  </a:extLst>
                </a:gridCol>
                <a:gridCol w="1018456">
                  <a:extLst>
                    <a:ext uri="{9D8B030D-6E8A-4147-A177-3AD203B41FA5}">
                      <a16:colId xmlns:a16="http://schemas.microsoft.com/office/drawing/2014/main" val="4044627621"/>
                    </a:ext>
                  </a:extLst>
                </a:gridCol>
              </a:tblGrid>
              <a:tr h="34777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Vrsta doprinosa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2018.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2019.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9331084"/>
                  </a:ext>
                </a:extLst>
              </a:tr>
              <a:tr h="39414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Iz plaće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 plaću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Iz plaće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 plaću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7564655"/>
                  </a:ext>
                </a:extLst>
              </a:tr>
              <a:tr h="140490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Doprinos za mirovinsko osiguranje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za osiguranike osigurane samo u I. stupu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za osiguranike osigurane u II. stupu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20%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15% + 5%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20%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15% + 5%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8635407"/>
                  </a:ext>
                </a:extLst>
              </a:tr>
              <a:tr h="9128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Doprinosi za zdravstveno osiguranje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za zdravstveno osiguranje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za zaštitu zdravlja na radu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15%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16,5%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7396032"/>
                  </a:ext>
                </a:extLst>
              </a:tr>
              <a:tr h="41913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Doprinos za zapošljavanje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1,7%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-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704702"/>
                  </a:ext>
                </a:extLst>
              </a:tr>
              <a:tr h="64917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UKUPNO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17,2%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16,5%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0951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908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00314-2931-4C8D-B057-EB2361FA6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Primjena izmijenjenih vrsta i stopa doprinosa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D67AC-EDC0-41CB-B335-056A1CCC7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Izmijenjene vrste i stope obveznih doprinosa primjenjuju se počevši od plaće za siječanj 2019. godine </a:t>
            </a:r>
          </a:p>
          <a:p>
            <a:r>
              <a:rPr lang="hr-HR" dirty="0"/>
              <a:t>Plaća za prosinac 2018. koja se isplaćuje u siječnju, podliježe stopama doprinosa kako je to uređeno za 2018. godinu</a:t>
            </a:r>
          </a:p>
          <a:p>
            <a:r>
              <a:rPr lang="hr-HR" dirty="0"/>
              <a:t>Doprinosi se obračunavaju i plaćaju prema propisima važećima za razdoblje na koje se odnosi obveza doprinosa, neovisno o tome što se plaća isplaćuje nakon proteka toga razdoblja</a:t>
            </a:r>
          </a:p>
          <a:p>
            <a:r>
              <a:rPr lang="hr-HR" dirty="0"/>
              <a:t>Obrazac JOPPD: </a:t>
            </a:r>
          </a:p>
          <a:p>
            <a:pPr marL="625475" indent="-336550">
              <a:buFont typeface="Wingdings" panose="05000000000000000000" pitchFamily="2" charset="2"/>
              <a:buChar char="Ø"/>
            </a:pPr>
            <a:r>
              <a:rPr lang="hr-HR" sz="2200" dirty="0"/>
              <a:t>Ostaju polja predviđena za iskazivanje podataka o doprinosu za zaštitu zdravlja na radu i doprinosu za zapošljavanje</a:t>
            </a:r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37698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86981-89D7-498F-A644-6400D1E1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7448"/>
          </a:xfrm>
        </p:spPr>
        <p:txBody>
          <a:bodyPr>
            <a:normAutofit fontScale="90000"/>
          </a:bodyPr>
          <a:lstStyle/>
          <a:p>
            <a:r>
              <a:rPr lang="hr-HR" dirty="0"/>
              <a:t>Doprinosi na primitke od drugog dohotka –stope doprinosa se neće mijenjati</a:t>
            </a:r>
            <a:br>
              <a:rPr lang="hr-HR" dirty="0"/>
            </a:br>
            <a:endParaRPr lang="hr-HR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67D4EB8-56D5-4B55-9777-114F2F13F9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9153034"/>
              </p:ext>
            </p:extLst>
          </p:nvPr>
        </p:nvGraphicFramePr>
        <p:xfrm>
          <a:off x="539552" y="2060849"/>
          <a:ext cx="7416824" cy="33109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8607">
                  <a:extLst>
                    <a:ext uri="{9D8B030D-6E8A-4147-A177-3AD203B41FA5}">
                      <a16:colId xmlns:a16="http://schemas.microsoft.com/office/drawing/2014/main" val="2978786349"/>
                    </a:ext>
                  </a:extLst>
                </a:gridCol>
                <a:gridCol w="1608468">
                  <a:extLst>
                    <a:ext uri="{9D8B030D-6E8A-4147-A177-3AD203B41FA5}">
                      <a16:colId xmlns:a16="http://schemas.microsoft.com/office/drawing/2014/main" val="3261693078"/>
                    </a:ext>
                  </a:extLst>
                </a:gridCol>
                <a:gridCol w="1429749">
                  <a:extLst>
                    <a:ext uri="{9D8B030D-6E8A-4147-A177-3AD203B41FA5}">
                      <a16:colId xmlns:a16="http://schemas.microsoft.com/office/drawing/2014/main" val="2085433073"/>
                    </a:ext>
                  </a:extLst>
                </a:gridCol>
              </a:tblGrid>
              <a:tr h="36843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Vrsta doprinosa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2017., 2018., 2019.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9331084"/>
                  </a:ext>
                </a:extLst>
              </a:tr>
              <a:tr h="41756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Iz primitka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 primitak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7564655"/>
                  </a:ext>
                </a:extLst>
              </a:tr>
              <a:tr h="1197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Doprinos za mirovinsko osiguranje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za osiguranike osigurane samo u I. stupu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za osiguranike osigurane u II. stupu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7,5% + 2,5%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8635407"/>
                  </a:ext>
                </a:extLst>
              </a:tr>
              <a:tr h="5368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Doprinos za zdravstveno osiguranje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7,5%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7396032"/>
                  </a:ext>
                </a:extLst>
              </a:tr>
              <a:tr h="79062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UKUPNO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0951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0749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8849E-1CB3-4812-8420-97121DD73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Članovi uprave trgovačkih društava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9A25D-2980-4087-822B-4A7F6D585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r-HR" b="1" dirty="0"/>
              <a:t>OSTAJE:</a:t>
            </a:r>
          </a:p>
          <a:p>
            <a:pPr marL="0" indent="0">
              <a:buNone/>
            </a:pPr>
            <a:r>
              <a:rPr lang="hr-HR" dirty="0"/>
              <a:t>Ako su zaposleni u trgovačkom društvu u kojem su članovi uprave:</a:t>
            </a:r>
          </a:p>
          <a:p>
            <a:pPr marL="347663" indent="-347663">
              <a:buFont typeface="Wingdings" panose="05000000000000000000" pitchFamily="2" charset="2"/>
              <a:buChar char="Ø"/>
            </a:pPr>
            <a:r>
              <a:rPr lang="hr-HR" dirty="0"/>
              <a:t>s punim radnim vremenom – osnovica ne može biti manja od propisane koja se određuje faktorom 0,65 (za 2019.: 0,65 x 8.448,00 = </a:t>
            </a:r>
            <a:r>
              <a:rPr lang="hr-HR" b="1" dirty="0"/>
              <a:t>5.491,20 mjesečno</a:t>
            </a:r>
            <a:r>
              <a:rPr lang="hr-HR" dirty="0"/>
              <a:t>)</a:t>
            </a:r>
          </a:p>
          <a:p>
            <a:pPr marL="347663" indent="-347663">
              <a:buFont typeface="Wingdings" panose="05000000000000000000" pitchFamily="2" charset="2"/>
              <a:buChar char="Ø"/>
            </a:pPr>
            <a:r>
              <a:rPr lang="hr-HR" dirty="0"/>
              <a:t>s nepunim radnim vremenom - osnovica ne može biti manja od razmjernog dijela osnovice određene faktorom 0,65</a:t>
            </a:r>
          </a:p>
          <a:p>
            <a:pPr marL="0" indent="0">
              <a:buNone/>
            </a:pPr>
            <a:r>
              <a:rPr lang="hr-HR" b="1" dirty="0"/>
              <a:t>Od 1.1.2019.:</a:t>
            </a:r>
          </a:p>
          <a:p>
            <a:r>
              <a:rPr lang="hr-HR" dirty="0"/>
              <a:t>Uvodi se propisivanje minimalne godišnje osnovice za obračun doprinosa u iznosu umnoška prosječne plaće, koeficijenta 0,65 i brojke 12 razmjerno razdoblju u kojemu je osoba obnašana dužnost člana uprave trgovačkog društva i/ili izvršnog direktor trgovačkog društva i/ili upravitelja zadruge</a:t>
            </a:r>
          </a:p>
        </p:txBody>
      </p:sp>
    </p:spTree>
    <p:extLst>
      <p:ext uri="{BB962C8B-B14F-4D97-AF65-F5344CB8AC3E}">
        <p14:creationId xmlns:p14="http://schemas.microsoft.com/office/powerpoint/2010/main" val="255227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FBD7B-C9B8-4976-9297-6ECA4035C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 fontScale="90000"/>
          </a:bodyPr>
          <a:lstStyle/>
          <a:p>
            <a:r>
              <a:rPr lang="hr-HR" dirty="0"/>
              <a:t>Proširenje kruga obvezno osiguranih osoba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3F68AF-6961-4695-B7B8-1500CCB68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922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dirty="0"/>
              <a:t>Usklađivanje s prijedlogom Izmjena i dopuna Zakona o mirovinskom osiguranju:</a:t>
            </a:r>
          </a:p>
          <a:p>
            <a:r>
              <a:rPr lang="hr-HR" dirty="0"/>
              <a:t>Ako nisu osigurani po drugoj osnovi, </a:t>
            </a:r>
            <a:r>
              <a:rPr lang="hr-HR" b="1" dirty="0"/>
              <a:t>likvidatori </a:t>
            </a:r>
            <a:r>
              <a:rPr lang="hr-HR" dirty="0"/>
              <a:t>se obvezno osiguravaju</a:t>
            </a:r>
          </a:p>
          <a:p>
            <a:pPr marL="785812" indent="-342900">
              <a:buFont typeface="Wingdings" panose="05000000000000000000" pitchFamily="2" charset="2"/>
              <a:buChar char="ü"/>
            </a:pPr>
            <a:r>
              <a:rPr lang="hr-HR" dirty="0"/>
              <a:t>od 1.1.2019. uvodi se obveza plaćanja doprinosa za likvidatore, na jednaku osnovicu kao za članove uprave trgovačkih društava</a:t>
            </a:r>
          </a:p>
          <a:p>
            <a:r>
              <a:rPr lang="hr-HR" dirty="0"/>
              <a:t>Obvezno osiguranim osobama smatraju se </a:t>
            </a:r>
            <a:r>
              <a:rPr lang="hr-HR" b="1" dirty="0"/>
              <a:t>njegovatelj djeteta s teškoćama u razvoju</a:t>
            </a:r>
            <a:r>
              <a:rPr lang="hr-HR" dirty="0"/>
              <a:t> i </a:t>
            </a:r>
            <a:r>
              <a:rPr lang="hr-HR" b="1" dirty="0"/>
              <a:t>njegovatelj osobe s invaliditetom </a:t>
            </a:r>
            <a:r>
              <a:rPr lang="hr-HR" dirty="0"/>
              <a:t>(sada: samo roditelj njegovatelj)</a:t>
            </a:r>
          </a:p>
          <a:p>
            <a:r>
              <a:rPr lang="hr-HR" dirty="0"/>
              <a:t>Obvezno osigurane osobe su </a:t>
            </a:r>
            <a:r>
              <a:rPr lang="hr-HR" b="1" dirty="0"/>
              <a:t>udomitelji </a:t>
            </a:r>
            <a:r>
              <a:rPr lang="hr-HR" dirty="0"/>
              <a:t>(standardno i specijalizirano </a:t>
            </a:r>
            <a:r>
              <a:rPr lang="hr-HR" dirty="0" err="1"/>
              <a:t>udomiteljstvo</a:t>
            </a:r>
            <a:r>
              <a:rPr lang="hr-HR" dirty="0"/>
              <a:t>)</a:t>
            </a:r>
          </a:p>
          <a:p>
            <a:r>
              <a:rPr lang="hr-HR" dirty="0"/>
              <a:t>Promjena u osiguranju za </a:t>
            </a:r>
            <a:r>
              <a:rPr lang="hr-HR" b="1" dirty="0"/>
              <a:t>poljoprivrednike</a:t>
            </a:r>
            <a:r>
              <a:rPr lang="hr-HR" dirty="0"/>
              <a:t>: osobe upisane u Upisnik poljoprivrednika obvezno se osiguravaju na vlastiti zahtjev (sada: obvezno osigurani ako nisu osigurani po drugoj osnovi)</a:t>
            </a:r>
          </a:p>
          <a:p>
            <a:pPr marL="0" indent="0">
              <a:buNone/>
            </a:pPr>
            <a:r>
              <a:rPr lang="hr-H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23102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2BCB7-3974-489E-9B91-04A195C7A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Radnici zaposleni na povremenim i privremenim  poslovima u poljoprivredi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85CFC-0616-4D15-89A7-F2B5D262A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60168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Do 31. 12. 2018.:</a:t>
            </a:r>
          </a:p>
          <a:p>
            <a:r>
              <a:rPr lang="hr-HR" dirty="0"/>
              <a:t>Odredbe o osnovici i načinu plaćanja dnevnih doprinosa kupnjom vrijednosnih kupona – u Zakonu o poticanju zapošljavanja</a:t>
            </a:r>
          </a:p>
          <a:p>
            <a:pPr marL="0" indent="0">
              <a:buNone/>
            </a:pPr>
            <a:r>
              <a:rPr lang="hr-HR" b="1" dirty="0"/>
              <a:t>Od 1.1.2019.:</a:t>
            </a:r>
          </a:p>
          <a:p>
            <a:r>
              <a:rPr lang="hr-HR" dirty="0"/>
              <a:t>Ove se odredbe „premještaju” u Zakon o doprinosima</a:t>
            </a:r>
          </a:p>
          <a:p>
            <a:r>
              <a:rPr lang="hr-HR" dirty="0"/>
              <a:t>Razlog: mijenjati će se propisi koji uređuju tržište rada</a:t>
            </a:r>
          </a:p>
        </p:txBody>
      </p:sp>
    </p:spTree>
    <p:extLst>
      <p:ext uri="{BB962C8B-B14F-4D97-AF65-F5344CB8AC3E}">
        <p14:creationId xmlns:p14="http://schemas.microsoft.com/office/powerpoint/2010/main" val="2633812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ADB13-6A80-4B9A-BF28-1AC51376F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/>
              <a:t>Najviša godišnja osnovica za obračun doprinosa za mirovinsko osiguranje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5065B-01E1-4174-843D-0033ABC3D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041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/>
              <a:t>IZMJENA DEFINICIJE najviše godišnje osnovice:</a:t>
            </a:r>
          </a:p>
          <a:p>
            <a:r>
              <a:rPr lang="hr-HR" dirty="0"/>
              <a:t>najviša godišnja osnovica najviši je iznos do kojega je obveza uplatiti doprinos za mirovinsko osiguranje na temelju generacijske solidarnosti po stopi od 20% odnosno 15% i to prema svim osnovama za jednu godinu</a:t>
            </a:r>
          </a:p>
          <a:p>
            <a:pPr marL="0" indent="0">
              <a:buNone/>
            </a:pPr>
            <a:r>
              <a:rPr lang="hr-HR" dirty="0"/>
              <a:t>NAJVIŠA GODIŠNJA OSNOVICA I PRIMICI OD DRUGOG DOHOTKA:</a:t>
            </a:r>
          </a:p>
          <a:p>
            <a:r>
              <a:rPr lang="hr-HR" b="1" dirty="0"/>
              <a:t>neće se moći koristiti pri isplati drugog dohotka</a:t>
            </a:r>
            <a:r>
              <a:rPr lang="hr-HR" dirty="0"/>
              <a:t>, tj. isplatitelj drugog dohotka neće moći pri obračunu doprinosa za mirovinsko osiguranje generacijske solidarnosti primijeniti najvišu godišnju osnovicu</a:t>
            </a:r>
          </a:p>
          <a:p>
            <a:r>
              <a:rPr lang="hr-HR" dirty="0"/>
              <a:t>osiguranik će i nadalje moći od Porezne uprave zahtijevati godišnji obračun doprinosa za određenu kalendarsku godinu</a:t>
            </a:r>
          </a:p>
        </p:txBody>
      </p:sp>
    </p:spTree>
    <p:extLst>
      <p:ext uri="{BB962C8B-B14F-4D97-AF65-F5344CB8AC3E}">
        <p14:creationId xmlns:p14="http://schemas.microsoft.com/office/powerpoint/2010/main" val="1056688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3781A-F320-4760-9C5B-5D5E40A56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E97FA-AADB-4C79-83B9-3387671F5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4000" dirty="0"/>
              <a:t>OSTALE NOVINE U IZMIJENJENIM POREZNIM PROPISIMA</a:t>
            </a:r>
          </a:p>
        </p:txBody>
      </p:sp>
    </p:spTree>
    <p:extLst>
      <p:ext uri="{BB962C8B-B14F-4D97-AF65-F5344CB8AC3E}">
        <p14:creationId xmlns:p14="http://schemas.microsoft.com/office/powerpoint/2010/main" val="4181362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E3396-C6F8-47CE-919B-E9ED5249B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/>
          <a:lstStyle/>
          <a:p>
            <a:r>
              <a:rPr lang="hr-HR" dirty="0"/>
              <a:t>Izmjene stopa PDV-a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1C4A0-002C-4E61-BAFD-2F06B2C0D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7619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r-HR" u="sng" dirty="0"/>
              <a:t>Od 1. siječnja </a:t>
            </a:r>
            <a:r>
              <a:rPr lang="hr-HR" b="1" u="sng" dirty="0"/>
              <a:t>2020. </a:t>
            </a:r>
            <a:r>
              <a:rPr lang="hr-HR" u="sng" dirty="0"/>
              <a:t>godine:</a:t>
            </a:r>
          </a:p>
          <a:p>
            <a:r>
              <a:rPr lang="hr-HR" dirty="0"/>
              <a:t>Opća stopa poreza na dodanu vrijednost će se smanjiti s 25% na </a:t>
            </a:r>
            <a:r>
              <a:rPr lang="hr-HR" b="1" dirty="0"/>
              <a:t>24%</a:t>
            </a:r>
          </a:p>
          <a:p>
            <a:pPr marL="0" indent="0">
              <a:buNone/>
            </a:pPr>
            <a:endParaRPr lang="hr-HR" u="sng" dirty="0"/>
          </a:p>
          <a:p>
            <a:pPr marL="0" indent="0">
              <a:buNone/>
            </a:pPr>
            <a:r>
              <a:rPr lang="hr-HR" u="sng" dirty="0"/>
              <a:t>Od 1. siječnja </a:t>
            </a:r>
            <a:r>
              <a:rPr lang="hr-HR" b="1" u="sng" dirty="0"/>
              <a:t>2019. </a:t>
            </a:r>
            <a:r>
              <a:rPr lang="hr-HR" u="sng" dirty="0"/>
              <a:t>godine:</a:t>
            </a:r>
            <a:endParaRPr lang="hr-HR" dirty="0"/>
          </a:p>
          <a:p>
            <a:r>
              <a:rPr lang="hr-HR" dirty="0"/>
              <a:t>Snižena stopa od </a:t>
            </a:r>
            <a:r>
              <a:rPr lang="hr-HR" b="1" dirty="0"/>
              <a:t>5% </a:t>
            </a:r>
            <a:r>
              <a:rPr lang="hr-HR" dirty="0"/>
              <a:t>primjenjivati će se na </a:t>
            </a:r>
            <a:r>
              <a:rPr lang="hr-HR" b="1" dirty="0"/>
              <a:t>sve lijekove</a:t>
            </a:r>
            <a:r>
              <a:rPr lang="hr-HR" dirty="0"/>
              <a:t>, neovisno o tome izdaju li se na liječnički recept ili ne</a:t>
            </a:r>
          </a:p>
          <a:p>
            <a:r>
              <a:rPr lang="hr-HR" dirty="0"/>
              <a:t>Snižena stopa od  </a:t>
            </a:r>
            <a:r>
              <a:rPr lang="hr-HR" b="1" dirty="0"/>
              <a:t>13% </a:t>
            </a:r>
            <a:r>
              <a:rPr lang="hr-HR" dirty="0"/>
              <a:t>primjenjivati će se i na:</a:t>
            </a:r>
          </a:p>
          <a:p>
            <a:pPr marL="703263" indent="-342900">
              <a:buFontTx/>
              <a:buChar char="-"/>
            </a:pPr>
            <a:r>
              <a:rPr lang="hr-HR" dirty="0"/>
              <a:t>dječje pelene, žive životinje, svježeg ili rashlađenog meso i kobasice, žive ribe, svježe ili rashlađene ribe, mekušci i ostale vodeni beskralježnjaci, svježe ili rashlađene rakove, svježe ili rashlađeno povrće, svježe i suho voće, </a:t>
            </a:r>
            <a:r>
              <a:rPr lang="hr-HR" dirty="0" err="1"/>
              <a:t>orašaste</a:t>
            </a:r>
            <a:r>
              <a:rPr lang="hr-HR" dirty="0"/>
              <a:t> plodove, sušene mahunarke, svježa jaja i na usluge i povezana autorska prava pisaca, skladatelja i umjetnika izvođača koji su članovi odgovarajućih organizacija za kolektivno ostvarivanje prava koje obavljaju tu djelatnost po posebnim propisima iz područja autorskog i srodnih prava te uz prethodno odobrenje središnjeg državnog tijela nadležnog za intelektualno vlasništvo</a:t>
            </a:r>
          </a:p>
          <a:p>
            <a:r>
              <a:rPr lang="hr-HR" dirty="0"/>
              <a:t>Snižene stope na knjige i časopise – u papirnatom i u elektroničkom izdanju</a:t>
            </a:r>
          </a:p>
          <a:p>
            <a:pPr marL="0" indent="0">
              <a:buNone/>
            </a:pPr>
            <a:r>
              <a:rPr lang="hr-HR" dirty="0"/>
              <a:t>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96491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6571A-EC6B-46D6-91D4-012067731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Izmjene poreznih propisa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2F2CA-FC89-4D0E-85BA-C68127A4F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32176"/>
          </a:xfrm>
        </p:spPr>
        <p:txBody>
          <a:bodyPr/>
          <a:lstStyle/>
          <a:p>
            <a:r>
              <a:rPr lang="hr-HR" dirty="0"/>
              <a:t>Utjecaj izmijenjenih poreznih propisa na ekonomski i socijalni položaj zaposlenih u sustavu socijalne skrbi:</a:t>
            </a:r>
          </a:p>
          <a:p>
            <a:pPr marL="989013" indent="-360363">
              <a:buFont typeface="Wingdings" panose="05000000000000000000" pitchFamily="2" charset="2"/>
              <a:buChar char="Ø"/>
            </a:pPr>
            <a:r>
              <a:rPr lang="hr-HR" dirty="0"/>
              <a:t>izravno</a:t>
            </a:r>
          </a:p>
          <a:p>
            <a:pPr marL="989013" indent="-360363">
              <a:buFont typeface="Wingdings" panose="05000000000000000000" pitchFamily="2" charset="2"/>
              <a:buChar char="Ø"/>
            </a:pPr>
            <a:r>
              <a:rPr lang="hr-HR" dirty="0"/>
              <a:t>neizravno, posredno</a:t>
            </a:r>
          </a:p>
          <a:p>
            <a:pPr marL="0" indent="0">
              <a:buNone/>
            </a:pPr>
            <a:endParaRPr lang="hr-HR" dirty="0"/>
          </a:p>
          <a:p>
            <a:pPr marL="0" indent="92075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6437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799EE-1849-42B6-A08E-6A4177A3A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Odbitak pretporeza pri nabavi osobnih automobila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0D901-E79E-463B-8F13-9B5EEA96E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04184"/>
          </a:xfrm>
        </p:spPr>
        <p:txBody>
          <a:bodyPr/>
          <a:lstStyle/>
          <a:p>
            <a:r>
              <a:rPr lang="hr-HR" dirty="0"/>
              <a:t>Od 1.1. 2019. – pravo na odbitak 50% pretporeza obračunanog za nabavu ili najam osobnih automobila uključujući nabavu svih dobara i usluga u vezi s tim dobrima</a:t>
            </a:r>
          </a:p>
          <a:p>
            <a:r>
              <a:rPr lang="hr-HR" dirty="0"/>
              <a:t>Dakle, </a:t>
            </a:r>
            <a:r>
              <a:rPr lang="hr-HR" b="1" dirty="0"/>
              <a:t>ukida se zabrana</a:t>
            </a:r>
            <a:r>
              <a:rPr lang="hr-HR" dirty="0"/>
              <a:t> odbitka pretporeza na nabavnu vrijednost osobnog automobila koja prelazi 400.000,00 kn </a:t>
            </a:r>
          </a:p>
          <a:p>
            <a:r>
              <a:rPr lang="hr-HR" dirty="0"/>
              <a:t>U Zakonu o porezu na dobit – nema promjena, ostaju na snazi odredbe prema kojima se u porezno nepriznate rashode uključuje sva amortizacija obračunana na osnovicu nabavne vrijednosti preko 400.000,00 i 50% amortizacije obračunane od nabavne vrijednosti do 400.000,00 kn</a:t>
            </a:r>
          </a:p>
        </p:txBody>
      </p:sp>
    </p:spTree>
    <p:extLst>
      <p:ext uri="{BB962C8B-B14F-4D97-AF65-F5344CB8AC3E}">
        <p14:creationId xmlns:p14="http://schemas.microsoft.com/office/powerpoint/2010/main" val="2542018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4C38-D611-45D4-BED7-937B8B2D9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Obveznici PDV-a – obveza dostavljanja podataka iz evidencije ulaznih računa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ED3B7-A876-42B6-B63F-4DB236678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04184"/>
          </a:xfrm>
        </p:spPr>
        <p:txBody>
          <a:bodyPr>
            <a:normAutofit lnSpcReduction="10000"/>
          </a:bodyPr>
          <a:lstStyle/>
          <a:p>
            <a:r>
              <a:rPr lang="hr-HR" sz="2000" dirty="0"/>
              <a:t>Obveznik PDV-a mora voditi posebne evidencije</a:t>
            </a:r>
          </a:p>
          <a:p>
            <a:r>
              <a:rPr lang="hr-HR" sz="2000" dirty="0"/>
              <a:t>Između ostaloga, mora voditi evidenciju ulaznih računa - Knjiga primljenih (ulaznih) računa - Obrazac U-RA</a:t>
            </a:r>
          </a:p>
          <a:p>
            <a:r>
              <a:rPr lang="hr-HR" sz="2000" dirty="0"/>
              <a:t> Oblik i sadržaj Knjige primljenih (ulaznih) računa propisani su Pravilnikom o PDV-u i neće mijenjati</a:t>
            </a:r>
          </a:p>
          <a:p>
            <a:pPr marL="0" indent="0">
              <a:buNone/>
            </a:pPr>
            <a:r>
              <a:rPr lang="hr-HR" dirty="0"/>
              <a:t>Od 1.1.2019.:</a:t>
            </a:r>
          </a:p>
          <a:p>
            <a:r>
              <a:rPr lang="hr-HR" dirty="0"/>
              <a:t>Obveznik PDV-a (porezni obveznik upisan u registar obveznika PDV-a) - uz PDV prijavu, </a:t>
            </a:r>
            <a:r>
              <a:rPr lang="hr-HR" b="1" dirty="0"/>
              <a:t>Poreznoj upravi dostavlja i evidenciju o primljenim računima,</a:t>
            </a:r>
            <a:r>
              <a:rPr lang="hr-HR" dirty="0"/>
              <a:t> također elektroničkim putem</a:t>
            </a:r>
          </a:p>
          <a:p>
            <a:r>
              <a:rPr lang="hr-HR" u="sng" dirty="0"/>
              <a:t>Iznimno, </a:t>
            </a:r>
            <a:r>
              <a:rPr lang="hr-HR" dirty="0"/>
              <a:t>porezni obveznik koji PDV-a  prijavu može podnijeti u papirnatom obliku, nema obvezu dostavljanja Knjige ulaznih računa (</a:t>
            </a:r>
            <a:r>
              <a:rPr lang="hr-HR" sz="2200" dirty="0"/>
              <a:t>mali porezni obveznik koji prima ili pruža usluge u treće zemlje; čl. 173. st. 3. Pravilnika o PDV-u)</a:t>
            </a:r>
          </a:p>
        </p:txBody>
      </p:sp>
    </p:spTree>
    <p:extLst>
      <p:ext uri="{BB962C8B-B14F-4D97-AF65-F5344CB8AC3E}">
        <p14:creationId xmlns:p14="http://schemas.microsoft.com/office/powerpoint/2010/main" val="1384273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2B1EE-51F4-4E12-9FAA-6FB769112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Obvezan ulazak u sustav PDV-a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7B121-D865-4585-91BA-3C642AF02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Do 31. 12. 2018.:</a:t>
            </a:r>
          </a:p>
          <a:p>
            <a:r>
              <a:rPr lang="hr-HR" dirty="0"/>
              <a:t>Porezni obveznik se ne smatra malim poreznim obveznikom i obvezan je upisati se u registar obveznika PDV-a ako su mu isporuke u </a:t>
            </a:r>
            <a:r>
              <a:rPr lang="hr-HR" u="sng" dirty="0"/>
              <a:t>prethodnoj</a:t>
            </a:r>
            <a:r>
              <a:rPr lang="hr-HR" dirty="0"/>
              <a:t> godini bile veće od 300.000,00 kn</a:t>
            </a:r>
          </a:p>
          <a:p>
            <a:r>
              <a:rPr lang="hr-HR" dirty="0"/>
              <a:t>Porezni obveznik postaje obveznik PDV-a od 1.1. sljedeće godine</a:t>
            </a:r>
          </a:p>
          <a:p>
            <a:pPr marL="0" indent="0">
              <a:buNone/>
            </a:pPr>
            <a:r>
              <a:rPr lang="hr-HR" b="1" dirty="0"/>
              <a:t>Od 1.1.2019.:</a:t>
            </a:r>
          </a:p>
          <a:p>
            <a:r>
              <a:rPr lang="hr-HR" dirty="0"/>
              <a:t>Porezni obveznik se ne smatra malim poreznim obveznikom  ako mu vrijednost isporuka dobara i/ili usluga </a:t>
            </a:r>
            <a:r>
              <a:rPr lang="hr-HR" u="sng" dirty="0"/>
              <a:t>u prethodnoj ili tekućoj </a:t>
            </a:r>
            <a:r>
              <a:rPr lang="hr-HR" dirty="0"/>
              <a:t>kalendarskoj godini nije bila veća od 300.000,00 kuna  </a:t>
            </a:r>
          </a:p>
          <a:p>
            <a:r>
              <a:rPr lang="hr-HR" dirty="0"/>
              <a:t>Porezni obveznik postaje obveznik PDV-a od prvog dana sljedećeg mjeseca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62290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3906C-EF21-4A53-BF71-4E25E984C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Ulazak u sustav PDV-a fizičkih osoba kojima se naknada oporezuje kao drugi dohodak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899C5-36F6-4537-AEC2-1F2C2794D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844824"/>
            <a:ext cx="8712968" cy="4896544"/>
          </a:xfrm>
        </p:spPr>
        <p:txBody>
          <a:bodyPr>
            <a:normAutofit/>
          </a:bodyPr>
          <a:lstStyle/>
          <a:p>
            <a:r>
              <a:rPr lang="hr-HR" sz="2200" dirty="0"/>
              <a:t>Naknada koju fizička osoba isporučitelj dobra i/ili usluge zaračunava primatelju (naručitelju) = vrijednost isporuke, osnovica za obračun PDV-a = </a:t>
            </a:r>
            <a:r>
              <a:rPr lang="hr-HR" sz="2200" b="1" dirty="0"/>
              <a:t>bruto primitak od drugog dohotka</a:t>
            </a:r>
          </a:p>
          <a:p>
            <a:r>
              <a:rPr lang="hr-HR" sz="2200" dirty="0"/>
              <a:t>Fizičke osobe obveznici PDV-a ne moraju mijenjati način plaćanja poreza na dohodak; porez na dohodak mogu plaćati kao porez po odbitku od drugog dohotka (isplatitelj obračunava i usteže doprinose i porez, a fizičkoj osobi uplaćuje neto primitak) </a:t>
            </a:r>
          </a:p>
          <a:p>
            <a:r>
              <a:rPr lang="hr-HR" sz="2200" dirty="0"/>
              <a:t>Od 1.1.2019. – fizička osoba će morati voditi računa </a:t>
            </a:r>
            <a:r>
              <a:rPr lang="hr-HR" sz="2200" b="1" dirty="0"/>
              <a:t>je li u toku godine </a:t>
            </a:r>
            <a:r>
              <a:rPr lang="hr-HR" sz="2200" dirty="0"/>
              <a:t>bruto primitak od oporezivih isporuka premašio 300.000,00 kn; </a:t>
            </a:r>
          </a:p>
          <a:p>
            <a:r>
              <a:rPr lang="hr-HR" sz="2200" dirty="0"/>
              <a:t>Ako DA – upis u registar obveznika PDV-a i od prvog dana sljedećeg mjeseca zaračunavati PDV na isporuke obavljene od toga datuma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91966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49458-2B00-414E-B338-10C22BEC0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Porez na promet nekretnina – sniženje stope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D39E7-29BD-467A-898E-5624483D2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Od 1.1.2019. se stopa poreza na promet nekretnina smanjuje sa sadašnjih 4% na 3%. </a:t>
            </a:r>
          </a:p>
          <a:p>
            <a:r>
              <a:rPr lang="hr-HR" dirty="0"/>
              <a:t>Porez na promet nekretnina plaća se na nekretnine koje se ne oporezuju porezom na dodanu vrijednost, a porezni obveznik je stjecatelj nekretnine. </a:t>
            </a:r>
          </a:p>
          <a:p>
            <a:r>
              <a:rPr lang="hr-HR" dirty="0"/>
              <a:t>Nema promjena u visini stope poreza na nasljedstva i darove (Zakon o lokalnim porezima) – stopa ostaje 4%</a:t>
            </a:r>
          </a:p>
        </p:txBody>
      </p:sp>
    </p:spTree>
    <p:extLst>
      <p:ext uri="{BB962C8B-B14F-4D97-AF65-F5344CB8AC3E}">
        <p14:creationId xmlns:p14="http://schemas.microsoft.com/office/powerpoint/2010/main" val="3873430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D892B-6FE3-41DD-9835-952F59AED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Opći porezni zakon – definicija prebivališta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C0247-1202-4F9D-8FB9-0691231C9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NOVA DEFINICIJA:</a:t>
            </a:r>
          </a:p>
          <a:p>
            <a:r>
              <a:rPr lang="hr-HR" dirty="0"/>
              <a:t>Ako porezni obveznik ima prebivalište i u tuzemstvu i inozemstvu, smatra se da ima prebivalište u državi u kojoj je prebivalište obitelji, a za poreznog obveznika samca ili ako se prebivalište obitelji ne može utvrditi, smatra se da ima prebivalište </a:t>
            </a:r>
            <a:r>
              <a:rPr lang="hr-HR" u="sng" dirty="0"/>
              <a:t>u državi iz koje pretežno odlazi na rad ili obavljanje djelatnosti ili u kojoj se pretežno zadržava.</a:t>
            </a:r>
          </a:p>
          <a:p>
            <a:r>
              <a:rPr lang="hr-HR" dirty="0"/>
              <a:t> Ako druga država ne smatra poreznog obveznika svojim poreznim rezidentom, smatra se da ima prebivalište u tuzemstvu.</a:t>
            </a:r>
          </a:p>
          <a:p>
            <a:r>
              <a:rPr lang="hr-HR" dirty="0"/>
              <a:t>Ministar financija će pravilnikom propisati sadržaj i oblik obrazaca za utvrđivanje prebivališta.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1412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EC820-7D0E-4D96-B44B-9666FCB69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Izmjene Zakona o </a:t>
            </a:r>
            <a:r>
              <a:rPr lang="hr-HR" dirty="0" err="1"/>
              <a:t>fiskalizaciji</a:t>
            </a:r>
            <a:r>
              <a:rPr lang="hr-HR" dirty="0"/>
              <a:t> u prometu gotovinom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186B3-7B56-42B4-8AFA-79D2B65C0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76192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Od 1.1.2019.:</a:t>
            </a:r>
          </a:p>
          <a:p>
            <a:r>
              <a:rPr lang="hr-HR" dirty="0"/>
              <a:t>Ako obveznik </a:t>
            </a:r>
            <a:r>
              <a:rPr lang="hr-HR" dirty="0" err="1"/>
              <a:t>fiskalizacije</a:t>
            </a:r>
            <a:r>
              <a:rPr lang="hr-HR" dirty="0"/>
              <a:t> iz bilo kojeg poslovnog razloga kupcu, prije izdavanja računa, izdaje dokument na kojemu navodi podatke o plaćanju – taj dokument mora imati vidljivu napomenu </a:t>
            </a:r>
            <a:r>
              <a:rPr lang="hr-HR" dirty="0" err="1"/>
              <a:t>sledećeg</a:t>
            </a:r>
            <a:r>
              <a:rPr lang="hr-HR" dirty="0"/>
              <a:t> sadržaja: „Ovo nije </a:t>
            </a:r>
            <a:r>
              <a:rPr lang="hr-HR" dirty="0" err="1"/>
              <a:t>fiskalizirani</a:t>
            </a:r>
            <a:r>
              <a:rPr lang="hr-HR" dirty="0"/>
              <a:t> račun” 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Prestanak rada elektroničkog naplatnog uređaja – rok od dva dana produžuje se na pet dana; obveza naknadnog </a:t>
            </a:r>
            <a:r>
              <a:rPr lang="hr-HR" dirty="0" err="1"/>
              <a:t>fiskaliziranja</a:t>
            </a:r>
            <a:r>
              <a:rPr lang="hr-HR" dirty="0"/>
              <a:t> izdanih računa nakon što se uspostavi elektronička veza</a:t>
            </a:r>
          </a:p>
        </p:txBody>
      </p:sp>
    </p:spTree>
    <p:extLst>
      <p:ext uri="{BB962C8B-B14F-4D97-AF65-F5344CB8AC3E}">
        <p14:creationId xmlns:p14="http://schemas.microsoft.com/office/powerpoint/2010/main" val="2258887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2F2FF-61AC-4B77-8689-67B8508E4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Izmjene Zakona o </a:t>
            </a:r>
            <a:r>
              <a:rPr lang="hr-HR" dirty="0" err="1"/>
              <a:t>fiskalizaciji</a:t>
            </a:r>
            <a:r>
              <a:rPr lang="hr-HR" dirty="0"/>
              <a:t> u prometu gotovinom – </a:t>
            </a:r>
            <a:r>
              <a:rPr lang="hr-HR" dirty="0" err="1"/>
              <a:t>samoposlužni</a:t>
            </a:r>
            <a:r>
              <a:rPr lang="hr-HR" dirty="0"/>
              <a:t> uređaji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FA54E-F848-4552-A226-43B99AD43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88160"/>
          </a:xfrm>
        </p:spPr>
        <p:txBody>
          <a:bodyPr>
            <a:normAutofit/>
          </a:bodyPr>
          <a:lstStyle/>
          <a:p>
            <a:r>
              <a:rPr lang="hr-HR" dirty="0"/>
              <a:t>od 1. siječnja 2021. godine – uvodi se obveza </a:t>
            </a:r>
            <a:r>
              <a:rPr lang="hr-HR" dirty="0" err="1"/>
              <a:t>fiskaliziranja</a:t>
            </a:r>
            <a:r>
              <a:rPr lang="hr-HR" dirty="0"/>
              <a:t> računa za gotovinsku naplatu prodaje dobara i usluga iz </a:t>
            </a:r>
            <a:r>
              <a:rPr lang="hr-HR" dirty="0" err="1"/>
              <a:t>samoposlužnih</a:t>
            </a:r>
            <a:r>
              <a:rPr lang="hr-HR" dirty="0"/>
              <a:t> uređaja (automata)</a:t>
            </a:r>
          </a:p>
          <a:p>
            <a:r>
              <a:rPr lang="hr-HR" dirty="0"/>
              <a:t>za ustanove i druge pravne osobe koje poduzetnicima iznajmljuju prostor za smještaj/instaliranje automata, nema promjena</a:t>
            </a:r>
          </a:p>
          <a:p>
            <a:r>
              <a:rPr lang="hr-HR" dirty="0"/>
              <a:t>obveznik </a:t>
            </a:r>
            <a:r>
              <a:rPr lang="hr-HR" dirty="0" err="1"/>
              <a:t>fiskalizacije</a:t>
            </a:r>
            <a:r>
              <a:rPr lang="hr-HR" dirty="0"/>
              <a:t> je poduzetnik čiji je to automat, njega obvezuje Zakon o </a:t>
            </a:r>
            <a:r>
              <a:rPr lang="hr-HR" dirty="0" err="1"/>
              <a:t>fiskalizaciji</a:t>
            </a:r>
            <a:r>
              <a:rPr lang="hr-HR" dirty="0"/>
              <a:t> i on će se morati u propisanom razdoblju prilagodbe osposobiti za </a:t>
            </a:r>
            <a:r>
              <a:rPr lang="hr-HR" dirty="0" err="1"/>
              <a:t>fiskaliziranje</a:t>
            </a:r>
            <a:r>
              <a:rPr lang="hr-HR" dirty="0"/>
              <a:t> računa izdanih iz automata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86718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A20BF-6BC1-4F49-BBF0-0FF36CE2F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377B7-BACE-4BD7-9A2B-909DCDFEF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4000" dirty="0"/>
              <a:t>HVALA NA PAŽNJI!</a:t>
            </a:r>
          </a:p>
        </p:txBody>
      </p:sp>
    </p:spTree>
    <p:extLst>
      <p:ext uri="{BB962C8B-B14F-4D97-AF65-F5344CB8AC3E}">
        <p14:creationId xmlns:p14="http://schemas.microsoft.com/office/powerpoint/2010/main" val="3339755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CD4-82FF-4EFB-8CE3-8618AEE90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7B995-7886-46CC-8E6A-92F1A3401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4000" dirty="0"/>
              <a:t>IZMJENE I DOPUNE ZAKONA O POREZU NA DOHODAK</a:t>
            </a:r>
          </a:p>
        </p:txBody>
      </p:sp>
    </p:spTree>
    <p:extLst>
      <p:ext uri="{BB962C8B-B14F-4D97-AF65-F5344CB8AC3E}">
        <p14:creationId xmlns:p14="http://schemas.microsoft.com/office/powerpoint/2010/main" val="310896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29555-B94F-475F-9776-5ED3E7A03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Izmjena porezne tarife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67427C8-B153-4297-96E5-85C5551C67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0983570"/>
              </p:ext>
            </p:extLst>
          </p:nvPr>
        </p:nvGraphicFramePr>
        <p:xfrm>
          <a:off x="457200" y="1412777"/>
          <a:ext cx="8229600" cy="50307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32321161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308692575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474860788"/>
                    </a:ext>
                  </a:extLst>
                </a:gridCol>
              </a:tblGrid>
              <a:tr h="939372">
                <a:tc>
                  <a:txBody>
                    <a:bodyPr/>
                    <a:lstStyle/>
                    <a:p>
                      <a:endParaRPr lang="hr-H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dirty="0"/>
                        <a:t>Porezna osnovica </a:t>
                      </a:r>
                    </a:p>
                    <a:p>
                      <a:pPr algn="ctr"/>
                      <a:r>
                        <a:rPr lang="hr-HR" sz="2400" dirty="0"/>
                        <a:t>za primjenu stope </a:t>
                      </a:r>
                      <a:r>
                        <a:rPr lang="hr-HR" sz="2400" b="1" dirty="0"/>
                        <a:t>24%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dirty="0"/>
                        <a:t>Porezna osnovica </a:t>
                      </a:r>
                    </a:p>
                    <a:p>
                      <a:pPr algn="ctr"/>
                      <a:r>
                        <a:rPr lang="hr-HR" sz="2400" dirty="0"/>
                        <a:t>za primjenu stope </a:t>
                      </a:r>
                      <a:r>
                        <a:rPr lang="hr-HR" sz="2400" b="1" dirty="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199686"/>
                  </a:ext>
                </a:extLst>
              </a:tr>
              <a:tr h="1119981">
                <a:tc>
                  <a:txBody>
                    <a:bodyPr/>
                    <a:lstStyle/>
                    <a:p>
                      <a:pPr algn="ctr"/>
                      <a:r>
                        <a:rPr lang="hr-HR" sz="2400" b="1" dirty="0"/>
                        <a:t>Mjesečna</a:t>
                      </a:r>
                      <a:endParaRPr lang="hr-HR" sz="2400" dirty="0"/>
                    </a:p>
                    <a:p>
                      <a:r>
                        <a:rPr lang="hr-HR" sz="2400" dirty="0"/>
                        <a:t>Do 31. 12. 2018.</a:t>
                      </a:r>
                    </a:p>
                    <a:p>
                      <a:r>
                        <a:rPr lang="hr-HR" sz="2400" dirty="0"/>
                        <a:t>Od 1.1.2019.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400" dirty="0"/>
                    </a:p>
                    <a:p>
                      <a:pPr algn="ctr"/>
                      <a:r>
                        <a:rPr lang="hr-HR" sz="2400" dirty="0"/>
                        <a:t>do 17.500,00 kn</a:t>
                      </a:r>
                    </a:p>
                    <a:p>
                      <a:pPr algn="ctr"/>
                      <a:r>
                        <a:rPr lang="hr-HR" sz="2400" dirty="0"/>
                        <a:t>do 30.000,00 kn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2400" dirty="0"/>
                    </a:p>
                    <a:p>
                      <a:pPr algn="ctr"/>
                      <a:r>
                        <a:rPr lang="hr-HR" sz="2400" dirty="0"/>
                        <a:t>preko 17.500,00 kn</a:t>
                      </a:r>
                    </a:p>
                    <a:p>
                      <a:pPr algn="ctr"/>
                      <a:r>
                        <a:rPr lang="hr-HR" sz="2400" dirty="0"/>
                        <a:t>preko 30.000,00 kn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429751"/>
                  </a:ext>
                </a:extLst>
              </a:tr>
              <a:tr h="1464591">
                <a:tc>
                  <a:txBody>
                    <a:bodyPr/>
                    <a:lstStyle/>
                    <a:p>
                      <a:pPr algn="ctr"/>
                      <a:r>
                        <a:rPr lang="hr-HR" sz="2400" b="1" dirty="0"/>
                        <a:t>Godišnja</a:t>
                      </a:r>
                    </a:p>
                    <a:p>
                      <a:r>
                        <a:rPr lang="hr-HR" sz="2400" dirty="0"/>
                        <a:t>Do 31. 12. 2018.</a:t>
                      </a:r>
                    </a:p>
                    <a:p>
                      <a:r>
                        <a:rPr lang="hr-HR" sz="2400" dirty="0"/>
                        <a:t>Od 1.1.2019.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2400" dirty="0"/>
                    </a:p>
                    <a:p>
                      <a:pPr algn="ctr"/>
                      <a:r>
                        <a:rPr lang="hr-HR" sz="2400" dirty="0"/>
                        <a:t>do 210.000,00 kn</a:t>
                      </a:r>
                    </a:p>
                    <a:p>
                      <a:pPr algn="ctr"/>
                      <a:r>
                        <a:rPr lang="hr-HR" sz="2400" dirty="0"/>
                        <a:t>preko 360.000,00 kn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2400" dirty="0"/>
                    </a:p>
                    <a:p>
                      <a:pPr algn="ctr"/>
                      <a:r>
                        <a:rPr lang="hr-HR" sz="2400" dirty="0"/>
                        <a:t>preko 210.000,00 kn</a:t>
                      </a:r>
                    </a:p>
                    <a:p>
                      <a:pPr algn="ctr"/>
                      <a:r>
                        <a:rPr lang="hr-HR" sz="2400" dirty="0"/>
                        <a:t>preko 360.000,00 kn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355567"/>
                  </a:ext>
                </a:extLst>
              </a:tr>
              <a:tr h="1119981">
                <a:tc gridSpan="3">
                  <a:txBody>
                    <a:bodyPr/>
                    <a:lstStyle/>
                    <a:p>
                      <a:r>
                        <a:rPr lang="hr-HR" sz="2400" dirty="0"/>
                        <a:t>Zadržava se proširenje poreznog razreda za primjenu stope od 24% u godišnjem obračunu poreza, ako osnovica ostvarenog drugog dohotka iznosi do 12.500,00 kn.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hr-H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hr-H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824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3265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E43BA-5CDA-4AD5-ACB5-72153F1F2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Proširenje kruga uzdržavanih članova obitelji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1DF1B-4EE0-4E79-A7DC-7B8416D60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SADA:</a:t>
            </a:r>
          </a:p>
          <a:p>
            <a:pPr marL="457200" lvl="3" indent="-457200" algn="just"/>
            <a:r>
              <a:rPr lang="hr-HR" sz="2400" dirty="0"/>
              <a:t>DJECA koju roditelji, </a:t>
            </a:r>
            <a:r>
              <a:rPr lang="hr-HR" sz="2400" dirty="0" err="1"/>
              <a:t>posvojitelji</a:t>
            </a:r>
            <a:r>
              <a:rPr lang="hr-HR" sz="2400" dirty="0"/>
              <a:t>, udomitelji i skrbnici uzdržavaju. Djecom se smatraju i djeca nakon završetka redovnog školovanja do prvog zapošljavanja.</a:t>
            </a:r>
          </a:p>
          <a:p>
            <a:pPr marL="546100" lvl="3" indent="-457200" algn="just"/>
            <a:r>
              <a:rPr lang="hr-HR" sz="2400" dirty="0"/>
              <a:t>UZDRŽAVANI ČLANOVI UŽE OBITELJI: bračni drug, roditelji poreznog obveznika, djeca nakon prvog zaposlenja te punoljetne osobe kojima je porezni obveznik imenovan skrbnikom prema posebnom zakonu</a:t>
            </a:r>
          </a:p>
          <a:p>
            <a:pPr marL="0" indent="0">
              <a:buNone/>
            </a:pPr>
            <a:r>
              <a:rPr lang="hr-HR" dirty="0"/>
              <a:t>OD 1.1.2019.:</a:t>
            </a:r>
          </a:p>
          <a:p>
            <a:pPr marL="0" indent="0">
              <a:buNone/>
            </a:pPr>
            <a:r>
              <a:rPr lang="hr-HR" dirty="0"/>
              <a:t>Uz sve postojeće, još i:</a:t>
            </a:r>
          </a:p>
          <a:p>
            <a:pPr marL="804863" indent="-228600"/>
            <a:r>
              <a:rPr lang="hr-HR" dirty="0"/>
              <a:t>pastorčad</a:t>
            </a:r>
          </a:p>
          <a:p>
            <a:pPr marL="804863" indent="-228600"/>
            <a:r>
              <a:rPr lang="hr-HR" dirty="0"/>
              <a:t>očusi i maćehe</a:t>
            </a:r>
          </a:p>
        </p:txBody>
      </p:sp>
    </p:spTree>
    <p:extLst>
      <p:ext uri="{BB962C8B-B14F-4D97-AF65-F5344CB8AC3E}">
        <p14:creationId xmlns:p14="http://schemas.microsoft.com/office/powerpoint/2010/main" val="3155461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B4FAA-DF93-4CDD-A81F-BCFF1CB35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600" dirty="0"/>
              <a:t>Primici koji se uključuju u 15.000,00 </a:t>
            </a:r>
            <a:r>
              <a:rPr lang="hr-HR" sz="3100" dirty="0"/>
              <a:t>(primici koji utječu da se uzdržavani član/dijete ne/smatra uzdržavanim)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3EF41-9C98-4F48-BC24-1D1FF04CE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685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u="sng" dirty="0"/>
              <a:t>U 2018. godini: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/>
              <a:t>primici prema posebnim propisima po osnovi socijalnih potpora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/>
              <a:t>doplatak za djecu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/>
              <a:t>novčane potpore utvrđene u iznosu koji je zakonom kojim se uređuju </a:t>
            </a:r>
            <a:r>
              <a:rPr lang="hr-HR" dirty="0" err="1"/>
              <a:t>rodiljne</a:t>
            </a:r>
            <a:r>
              <a:rPr lang="hr-HR" dirty="0"/>
              <a:t> i roditeljske potpore propisan kao iznos ispod kojega se ne može isplatiti potpora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/>
              <a:t>potpore za novorođenče, odnosno primitak za opremu novorođenog djeteta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/>
              <a:t>obiteljske mirovine djece nakon smrti roditelja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/>
              <a:t>primici koji po svojoj prirodi predstavljaju samo uzdržavanje od roditelja ili članova uže obitelji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/>
              <a:t>darovanja od pravnih i fizičkih osoba za zdravstvene potrebe do visine stvarno nastalih izdataka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/>
              <a:t>naknada troškova prijevoza na posao i s posla na koju se ne plaća porez na dohodak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24537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DB255-78AD-4A56-ACE3-16FA3D6A9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87152"/>
          </a:xfrm>
        </p:spPr>
        <p:txBody>
          <a:bodyPr>
            <a:normAutofit fontScale="90000"/>
          </a:bodyPr>
          <a:lstStyle/>
          <a:p>
            <a:r>
              <a:rPr lang="hr-HR" sz="3600" dirty="0"/>
              <a:t>Primici koji se uključuju u 15.000,00 kn</a:t>
            </a:r>
            <a:endParaRPr lang="hr-HR" sz="3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48F84-14C8-41B3-AF6F-8A6F4A47B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OD 1.1.2019. NEĆE SE UKLJUČIVATI I SLJEDEĆI PRIMICI:</a:t>
            </a:r>
          </a:p>
          <a:p>
            <a:pPr marL="511175" indent="-511175"/>
            <a:r>
              <a:rPr lang="hr-HR" dirty="0"/>
              <a:t>odštete od osiguranja isplaćene zbog teške ozljede i priznate invalidnosti</a:t>
            </a:r>
          </a:p>
          <a:p>
            <a:pPr marL="511175" indent="-511175"/>
            <a:r>
              <a:rPr lang="hr-HR" dirty="0"/>
              <a:t>stipendije za školovanje, bez obzira tko je isplatitelj</a:t>
            </a:r>
          </a:p>
          <a:p>
            <a:pPr marL="511175" indent="-511175"/>
            <a:r>
              <a:rPr lang="hr-HR" dirty="0"/>
              <a:t>potpore za školovanje djetetu do 15. godine života koje poslodavac isplaćuje djetetu umrlog ili bivšeg radnika kod kojega je nastupio potpuni gubitak radne sposobnosti</a:t>
            </a:r>
          </a:p>
          <a:p>
            <a:pPr marL="511175" indent="-511175"/>
            <a:r>
              <a:rPr lang="hr-HR" dirty="0"/>
              <a:t>nagrade za izvrsnost učenika i studenata isplaćene iz proračuna</a:t>
            </a:r>
          </a:p>
          <a:p>
            <a:pPr marL="511175" indent="-511175"/>
            <a:r>
              <a:rPr lang="hr-HR" dirty="0"/>
              <a:t>bespovratna sredstva koja se isplaćuju iz proračuna, fondova i programa EU i drugih međunarodnih fondova i programa uređenih posebnim propisima i međunarodnim sporazumima, u svrhe obrazovanja i stručnog usavršavanja</a:t>
            </a:r>
          </a:p>
        </p:txBody>
      </p:sp>
    </p:spTree>
    <p:extLst>
      <p:ext uri="{BB962C8B-B14F-4D97-AF65-F5344CB8AC3E}">
        <p14:creationId xmlns:p14="http://schemas.microsoft.com/office/powerpoint/2010/main" val="2950078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D9B2F-B4BB-4ED7-84E8-DD52ABE10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Autofit/>
          </a:bodyPr>
          <a:lstStyle/>
          <a:p>
            <a:r>
              <a:rPr lang="hr-HR" sz="3200" dirty="0"/>
              <a:t>Primitak u naravi po osnovi kreditiranja radnika uz kamatu nižu od tržišne cijene usluge kreditiranja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0050C-FA8E-4ABB-8C94-3F86D9C09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16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Do 31.12.2018.:</a:t>
            </a:r>
          </a:p>
          <a:p>
            <a:r>
              <a:rPr lang="hr-HR" dirty="0"/>
              <a:t>plaćom u naravi smatra se kamata zaračunana po stopi koja je niža od 3% godišnje</a:t>
            </a:r>
          </a:p>
          <a:p>
            <a:endParaRPr lang="hr-HR" dirty="0"/>
          </a:p>
          <a:p>
            <a:pPr marL="0" indent="0">
              <a:buNone/>
            </a:pPr>
            <a:r>
              <a:rPr lang="hr-HR" b="1" dirty="0"/>
              <a:t>Od 1.1.2019.:</a:t>
            </a:r>
          </a:p>
          <a:p>
            <a:r>
              <a:rPr lang="hr-HR" dirty="0"/>
              <a:t>plaćom u naravi smatra se kamata zaračunana po stopi koja je niža od </a:t>
            </a:r>
            <a:r>
              <a:rPr lang="hr-HR" b="1" dirty="0"/>
              <a:t>2% </a:t>
            </a:r>
            <a:r>
              <a:rPr lang="hr-HR" dirty="0"/>
              <a:t>godišnje</a:t>
            </a:r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52315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if-mod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Rif-model</Template>
  <TotalTime>2410</TotalTime>
  <Words>3147</Words>
  <Application>Microsoft Office PowerPoint</Application>
  <PresentationFormat>On-screen Show (4:3)</PresentationFormat>
  <Paragraphs>322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Calibri</vt:lpstr>
      <vt:lpstr>Times New Roman</vt:lpstr>
      <vt:lpstr>Wingdings</vt:lpstr>
      <vt:lpstr>Rif-model</vt:lpstr>
      <vt:lpstr>  IzmjenE I DOPUNE poreznih propisa od 1.1.2019. GODINE  </vt:lpstr>
      <vt:lpstr>Treći krug porezne reforme započete 2017. g.</vt:lpstr>
      <vt:lpstr>Izmjene poreznih propisa</vt:lpstr>
      <vt:lpstr>PowerPoint Presentation</vt:lpstr>
      <vt:lpstr>Izmjena porezne tarife</vt:lpstr>
      <vt:lpstr>Proširenje kruga uzdržavanih članova obitelji</vt:lpstr>
      <vt:lpstr>Primici koji se uključuju u 15.000,00 (primici koji utječu da se uzdržavani član/dijete ne/smatra uzdržavanim)</vt:lpstr>
      <vt:lpstr>Primici koji se uključuju u 15.000,00 kn</vt:lpstr>
      <vt:lpstr>Primitak u naravi po osnovi kreditiranja radnika uz kamatu nižu od tržišne cijene usluge kreditiranja</vt:lpstr>
      <vt:lpstr>Snižava se stopa drugog dohotka na zarade sezonskih radnika u poljoprivredi</vt:lpstr>
      <vt:lpstr>Dohodak od imovine – iznajmljivači u turizmu</vt:lpstr>
      <vt:lpstr>Dohodak od kapitala Primici u naravi po osnovi isplate dobiti dodjelom ili opcijskom kupnjom dionica </vt:lpstr>
      <vt:lpstr>Drugi dohodak inozemnih umjetnika i športaša</vt:lpstr>
      <vt:lpstr>Ukida se dohodak od osiguranja</vt:lpstr>
      <vt:lpstr>Godišnja obveza poreza na dohodak</vt:lpstr>
      <vt:lpstr>Novi neoporezivi primici od 1.1.2019.</vt:lpstr>
      <vt:lpstr>Novi neoporezivi primici od 1.12.2018.</vt:lpstr>
      <vt:lpstr>Neoporezive nagrade i darovi radnicima</vt:lpstr>
      <vt:lpstr>PowerPoint Presentation</vt:lpstr>
      <vt:lpstr>Promjene u vrstama i stopama obveznih doprinosa</vt:lpstr>
      <vt:lpstr>Vrste i stope doprinosa za obvezna socijalna osiguranja u Hrvatskoj u 2018. i od 1.1.2019.   </vt:lpstr>
      <vt:lpstr>Primjena izmijenjenih vrsta i stopa doprinosa</vt:lpstr>
      <vt:lpstr>Doprinosi na primitke od drugog dohotka –stope doprinosa se neće mijenjati </vt:lpstr>
      <vt:lpstr>Članovi uprave trgovačkih društava</vt:lpstr>
      <vt:lpstr>Proširenje kruga obvezno osiguranih osoba</vt:lpstr>
      <vt:lpstr>Radnici zaposleni na povremenim i privremenim  poslovima u poljoprivredi</vt:lpstr>
      <vt:lpstr>Najviša godišnja osnovica za obračun doprinosa za mirovinsko osiguranje</vt:lpstr>
      <vt:lpstr>PowerPoint Presentation</vt:lpstr>
      <vt:lpstr>Izmjene stopa PDV-a</vt:lpstr>
      <vt:lpstr>Odbitak pretporeza pri nabavi osobnih automobila</vt:lpstr>
      <vt:lpstr>Obveznici PDV-a – obveza dostavljanja podataka iz evidencije ulaznih računa</vt:lpstr>
      <vt:lpstr>Obvezan ulazak u sustav PDV-a</vt:lpstr>
      <vt:lpstr>Ulazak u sustav PDV-a fizičkih osoba kojima se naknada oporezuje kao drugi dohodak</vt:lpstr>
      <vt:lpstr>Porez na promet nekretnina – sniženje stope</vt:lpstr>
      <vt:lpstr>Opći porezni zakon – definicija prebivališta</vt:lpstr>
      <vt:lpstr>Izmjene Zakona o fiskalizaciji u prometu gotovinom</vt:lpstr>
      <vt:lpstr>Izmjene Zakona o fiskalizaciji u prometu gotovinom – samoposlužni uređaji</vt:lpstr>
      <vt:lpstr>PowerPoint Presentation</vt:lpstr>
    </vt:vector>
  </TitlesOfParts>
  <Company>RIF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xxx</dc:creator>
  <cp:lastModifiedBy>Marija</cp:lastModifiedBy>
  <cp:revision>240</cp:revision>
  <dcterms:created xsi:type="dcterms:W3CDTF">2012-09-19T13:04:13Z</dcterms:created>
  <dcterms:modified xsi:type="dcterms:W3CDTF">2018-11-22T20:30:01Z</dcterms:modified>
</cp:coreProperties>
</file>