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5" r:id="rId4"/>
    <p:sldId id="294" r:id="rId5"/>
    <p:sldId id="296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7" r:id="rId15"/>
    <p:sldId id="288" r:id="rId16"/>
    <p:sldId id="262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14.11.2018.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69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14.11.2018.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708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14.11.2018.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96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14.11.2018.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15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14.11.2018.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889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14.11.2018.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50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14.11.2018.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140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14.11.2018.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85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14.11.2018.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80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14.11.2018.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327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14.11.2018.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052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93C7-D1E5-4BA2-B35A-65D9A69FA105}" type="datetimeFigureOut">
              <a:rPr lang="hr-HR" smtClean="0"/>
              <a:t>14.11.2018.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997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326" y="2071458"/>
            <a:ext cx="9144000" cy="1520042"/>
          </a:xfrm>
        </p:spPr>
        <p:txBody>
          <a:bodyPr>
            <a:normAutofit/>
          </a:bodyPr>
          <a:lstStyle/>
          <a:p>
            <a:r>
              <a:rPr lang="hr-HR" sz="6600" b="1" dirty="0" err="1" smtClean="0">
                <a:cs typeface="Times New Roman" panose="02020603050405020304" pitchFamily="18" charset="0"/>
              </a:rPr>
              <a:t>eRačun</a:t>
            </a:r>
            <a:r>
              <a:rPr lang="hr-HR" sz="6600" b="1" dirty="0" smtClean="0">
                <a:cs typeface="Times New Roman" panose="02020603050405020304" pitchFamily="18" charset="0"/>
              </a:rPr>
              <a:t> u javnoj nabavi</a:t>
            </a:r>
            <a:endParaRPr lang="hr-HR" sz="66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580" y="4452583"/>
            <a:ext cx="9166746" cy="1641143"/>
          </a:xfrm>
        </p:spPr>
        <p:txBody>
          <a:bodyPr/>
          <a:lstStyle/>
          <a:p>
            <a:r>
              <a:rPr lang="hr-HR" dirty="0" smtClean="0"/>
              <a:t>					Branko Kalaica</a:t>
            </a:r>
          </a:p>
          <a:p>
            <a:r>
              <a:rPr lang="hr-HR" dirty="0" smtClean="0"/>
              <a:t>					</a:t>
            </a:r>
            <a:r>
              <a:rPr lang="hr-HR" dirty="0" err="1" smtClean="0"/>
              <a:t>Enel</a:t>
            </a:r>
            <a:r>
              <a:rPr lang="hr-HR" dirty="0" smtClean="0"/>
              <a:t> </a:t>
            </a:r>
            <a:r>
              <a:rPr lang="hr-HR" dirty="0"/>
              <a:t>Split d.o.o.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69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38312" y="285750"/>
            <a:ext cx="9553977" cy="642938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7A8D"/>
                </a:solidFill>
              </a:rPr>
              <a:t>Automatska razmjena  </a:t>
            </a:r>
            <a:r>
              <a:rPr lang="hr-HR" dirty="0" err="1">
                <a:solidFill>
                  <a:srgbClr val="007A8D"/>
                </a:solidFill>
              </a:rPr>
              <a:t>eRačuna</a:t>
            </a:r>
            <a:r>
              <a:rPr lang="hr-HR" dirty="0">
                <a:solidFill>
                  <a:srgbClr val="007A8D"/>
                </a:solidFill>
              </a:rPr>
              <a:t>-  </a:t>
            </a:r>
            <a:r>
              <a:rPr lang="hr-HR" dirty="0" err="1">
                <a:solidFill>
                  <a:srgbClr val="007A8D"/>
                </a:solidFill>
              </a:rPr>
              <a:t>ProFI</a:t>
            </a:r>
            <a:r>
              <a:rPr lang="hr-HR" dirty="0">
                <a:solidFill>
                  <a:srgbClr val="007A8D"/>
                </a:solidFill>
              </a:rPr>
              <a:t> sustav</a:t>
            </a:r>
            <a:endParaRPr lang="hr-HR" altLang="sr-Latn-RS" dirty="0" smtClean="0">
              <a:solidFill>
                <a:srgbClr val="007A8D"/>
              </a:solidFill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7668AF-0DA6-4914-B290-13E13A453C53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pic>
        <p:nvPicPr>
          <p:cNvPr id="1946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9" t="19257" r="18279" b="23068"/>
          <a:stretch>
            <a:fillRect/>
          </a:stretch>
        </p:blipFill>
        <p:spPr>
          <a:xfrm>
            <a:off x="1992314" y="1196976"/>
            <a:ext cx="8308975" cy="496887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4727576" y="1557339"/>
            <a:ext cx="5400675" cy="503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5591176" y="2328864"/>
            <a:ext cx="792163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9048750" y="2328864"/>
            <a:ext cx="287338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2351088" y="4652964"/>
            <a:ext cx="1008062" cy="2301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33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38312" y="285750"/>
            <a:ext cx="10071769" cy="642938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7A8D"/>
                </a:solidFill>
              </a:rPr>
              <a:t>Automatska razmjena  </a:t>
            </a:r>
            <a:r>
              <a:rPr lang="hr-HR" dirty="0" err="1">
                <a:solidFill>
                  <a:srgbClr val="007A8D"/>
                </a:solidFill>
              </a:rPr>
              <a:t>eRačuna</a:t>
            </a:r>
            <a:r>
              <a:rPr lang="hr-HR" dirty="0">
                <a:solidFill>
                  <a:srgbClr val="007A8D"/>
                </a:solidFill>
              </a:rPr>
              <a:t>-  </a:t>
            </a:r>
            <a:r>
              <a:rPr lang="hr-HR" dirty="0" err="1">
                <a:solidFill>
                  <a:srgbClr val="007A8D"/>
                </a:solidFill>
              </a:rPr>
              <a:t>ProFI</a:t>
            </a:r>
            <a:r>
              <a:rPr lang="hr-HR" dirty="0">
                <a:solidFill>
                  <a:srgbClr val="007A8D"/>
                </a:solidFill>
              </a:rPr>
              <a:t> sustav</a:t>
            </a:r>
            <a:endParaRPr lang="hr-HR" altLang="sr-Latn-RS" dirty="0" smtClean="0">
              <a:solidFill>
                <a:srgbClr val="007A8D"/>
              </a:solidFill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8BAC75-C014-46E1-9976-B770BA81A576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sp>
        <p:nvSpPr>
          <p:cNvPr id="2" name="Rectangle 1"/>
          <p:cNvSpPr/>
          <p:nvPr/>
        </p:nvSpPr>
        <p:spPr>
          <a:xfrm>
            <a:off x="4727576" y="1557339"/>
            <a:ext cx="5400675" cy="503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5591176" y="2328864"/>
            <a:ext cx="792163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9048750" y="2328864"/>
            <a:ext cx="287338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20489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7" b="59470"/>
          <a:stretch>
            <a:fillRect/>
          </a:stretch>
        </p:blipFill>
        <p:spPr>
          <a:xfrm>
            <a:off x="1738314" y="1346201"/>
            <a:ext cx="8313737" cy="2587625"/>
          </a:xfrm>
        </p:spPr>
      </p:pic>
    </p:spTree>
    <p:extLst>
      <p:ext uri="{BB962C8B-B14F-4D97-AF65-F5344CB8AC3E}">
        <p14:creationId xmlns:p14="http://schemas.microsoft.com/office/powerpoint/2010/main" val="167418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938" y="333375"/>
            <a:ext cx="6500812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smtClean="0">
                <a:solidFill>
                  <a:srgbClr val="007A8D"/>
                </a:solidFill>
              </a:rPr>
              <a:t>eRačuni/Primanje </a:t>
            </a:r>
            <a:r>
              <a:rPr lang="hr-HR" dirty="0" err="1" smtClean="0">
                <a:solidFill>
                  <a:srgbClr val="007A8D"/>
                </a:solidFill>
              </a:rPr>
              <a:t>eRačuna</a:t>
            </a:r>
            <a:endParaRPr lang="hr-HR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244B6-CB0D-48DA-A492-73AB2F3CBD19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pic>
        <p:nvPicPr>
          <p:cNvPr id="22533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6"/>
          <a:stretch>
            <a:fillRect/>
          </a:stretch>
        </p:blipFill>
        <p:spPr>
          <a:xfrm>
            <a:off x="2679700" y="1260475"/>
            <a:ext cx="6618288" cy="4954588"/>
          </a:xfrm>
        </p:spPr>
      </p:pic>
    </p:spTree>
    <p:extLst>
      <p:ext uri="{BB962C8B-B14F-4D97-AF65-F5344CB8AC3E}">
        <p14:creationId xmlns:p14="http://schemas.microsoft.com/office/powerpoint/2010/main" val="9061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313" y="285750"/>
            <a:ext cx="6500812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err="1" smtClean="0"/>
              <a:t>eRačun</a:t>
            </a:r>
            <a:r>
              <a:rPr lang="hr-HR" dirty="0" smtClean="0"/>
              <a:t>/PDF format</a:t>
            </a:r>
            <a:endParaRPr lang="hr-HR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ED9996-5F6A-4C54-B3E1-25F1DF60C0DB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pic>
        <p:nvPicPr>
          <p:cNvPr id="23557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4369" r="20787" b="6744"/>
          <a:stretch>
            <a:fillRect/>
          </a:stretch>
        </p:blipFill>
        <p:spPr>
          <a:xfrm>
            <a:off x="2208214" y="1196976"/>
            <a:ext cx="7272337" cy="4968875"/>
          </a:xfrm>
        </p:spPr>
      </p:pic>
    </p:spTree>
    <p:extLst>
      <p:ext uri="{BB962C8B-B14F-4D97-AF65-F5344CB8AC3E}">
        <p14:creationId xmlns:p14="http://schemas.microsoft.com/office/powerpoint/2010/main" val="32314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38250"/>
            <a:ext cx="74676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38250"/>
            <a:ext cx="74676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313" y="285750"/>
            <a:ext cx="6500812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>
                <a:solidFill>
                  <a:srgbClr val="007A8D"/>
                </a:solidFill>
              </a:rPr>
              <a:t>eRačuni/Primanje </a:t>
            </a:r>
            <a:r>
              <a:rPr lang="hr-HR" dirty="0" err="1">
                <a:solidFill>
                  <a:srgbClr val="007A8D"/>
                </a:solidFill>
              </a:rPr>
              <a:t>eRačuna</a:t>
            </a:r>
            <a:endParaRPr lang="hr-HR" dirty="0"/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E7213B-9787-48B4-B502-E2F7140C3D43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313" y="1260475"/>
            <a:ext cx="8501062" cy="4954588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pic>
        <p:nvPicPr>
          <p:cNvPr id="245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34"/>
          <a:stretch>
            <a:fillRect/>
          </a:stretch>
        </p:blipFill>
        <p:spPr bwMode="auto">
          <a:xfrm>
            <a:off x="1738313" y="1260475"/>
            <a:ext cx="8501062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60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313" y="285750"/>
            <a:ext cx="6500812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smtClean="0">
                <a:solidFill>
                  <a:srgbClr val="007A8D"/>
                </a:solidFill>
              </a:rPr>
              <a:t>E-računi slanje</a:t>
            </a:r>
            <a:endParaRPr lang="hr-HR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20736C-616E-4FA9-A775-1163F2FAEB1C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pic>
        <p:nvPicPr>
          <p:cNvPr id="2560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7"/>
          <a:stretch>
            <a:fillRect/>
          </a:stretch>
        </p:blipFill>
        <p:spPr>
          <a:xfrm>
            <a:off x="1738314" y="1346200"/>
            <a:ext cx="7526337" cy="4783138"/>
          </a:xfrm>
        </p:spPr>
      </p:pic>
    </p:spTree>
    <p:extLst>
      <p:ext uri="{BB962C8B-B14F-4D97-AF65-F5344CB8AC3E}">
        <p14:creationId xmlns:p14="http://schemas.microsoft.com/office/powerpoint/2010/main" val="11305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9143" y="2303107"/>
            <a:ext cx="10515600" cy="1325563"/>
          </a:xfrm>
        </p:spPr>
        <p:txBody>
          <a:bodyPr/>
          <a:lstStyle/>
          <a:p>
            <a:pPr algn="ctr"/>
            <a:r>
              <a:rPr lang="hr-HR" b="1" dirty="0" smtClean="0"/>
              <a:t>Pitanja i odgovori!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6525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313" y="285750"/>
            <a:ext cx="7339586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err="1" smtClean="0">
                <a:solidFill>
                  <a:srgbClr val="007A8D"/>
                </a:solidFill>
              </a:rPr>
              <a:t>eRačun</a:t>
            </a:r>
            <a:r>
              <a:rPr lang="hr-HR" dirty="0" smtClean="0">
                <a:solidFill>
                  <a:srgbClr val="007A8D"/>
                </a:solidFill>
              </a:rPr>
              <a:t> u javnoj nabavi - FINA</a:t>
            </a:r>
            <a:endParaRPr lang="hr-HR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4BD345-3D90-4A84-BD9D-288E39F4565B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20704" t="8833" r="35813" b="18023"/>
          <a:stretch/>
        </p:blipFill>
        <p:spPr bwMode="auto">
          <a:xfrm>
            <a:off x="2087105" y="1268413"/>
            <a:ext cx="6880625" cy="4954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53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313" y="285750"/>
            <a:ext cx="7339586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err="1" smtClean="0">
                <a:solidFill>
                  <a:srgbClr val="007A8D"/>
                </a:solidFill>
              </a:rPr>
              <a:t>eRačun</a:t>
            </a:r>
            <a:r>
              <a:rPr lang="hr-HR" dirty="0" smtClean="0">
                <a:solidFill>
                  <a:srgbClr val="007A8D"/>
                </a:solidFill>
              </a:rPr>
              <a:t> u javnoj nabavi - FINA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2451" y="1268414"/>
            <a:ext cx="8501063" cy="4954587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 smtClean="0"/>
              <a:t>Što </a:t>
            </a:r>
            <a:r>
              <a:rPr lang="hr-HR" b="1" dirty="0"/>
              <a:t>je elektronički račun</a:t>
            </a:r>
            <a:r>
              <a:rPr lang="hr-HR" b="1" dirty="0" smtClean="0"/>
              <a:t>?</a:t>
            </a:r>
          </a:p>
          <a:p>
            <a:endParaRPr lang="hr-HR" b="1" dirty="0" smtClean="0"/>
          </a:p>
          <a:p>
            <a:pPr marL="457200" lvl="1" indent="0">
              <a:buNone/>
            </a:pPr>
            <a:r>
              <a:rPr lang="hr-HR" dirty="0" smtClean="0"/>
              <a:t>Elektronički </a:t>
            </a:r>
            <a:r>
              <a:rPr lang="hr-HR" dirty="0"/>
              <a:t>račun je dokument koji je po svom sadržaju istovjetan papirnom računu te se</a:t>
            </a:r>
          </a:p>
          <a:p>
            <a:pPr marL="457200" lvl="1" indent="0">
              <a:buNone/>
            </a:pPr>
            <a:r>
              <a:rPr lang="hr-HR" dirty="0"/>
              <a:t>šalje i zaprima u elektroničkom obliku koji omogućuje njegovu automatsku i strojnu obradu.</a:t>
            </a:r>
          </a:p>
          <a:p>
            <a:pPr marL="457200" lvl="1" indent="0">
              <a:buNone/>
            </a:pPr>
            <a:r>
              <a:rPr lang="hr-HR" dirty="0"/>
              <a:t>Elektronički račun je standardiziran i strukturirani oblik računa u elektroničkom obliku koji</a:t>
            </a:r>
          </a:p>
          <a:p>
            <a:pPr marL="457200" lvl="1" indent="0">
              <a:buNone/>
            </a:pPr>
            <a:r>
              <a:rPr lang="hr-HR" dirty="0"/>
              <a:t>sadrži sve obvezne stavke propisane važećom regulativom, usklađen je s preporučenim</a:t>
            </a:r>
          </a:p>
          <a:p>
            <a:pPr marL="457200" lvl="1" indent="0">
              <a:buNone/>
            </a:pPr>
            <a:r>
              <a:rPr lang="hr-HR" dirty="0"/>
              <a:t>standardima te sa Direktivom 2014/55/EU</a:t>
            </a:r>
            <a:r>
              <a:rPr lang="hr-HR" dirty="0" smtClean="0"/>
              <a:t>.</a:t>
            </a:r>
          </a:p>
          <a:p>
            <a:pPr marL="457200" lvl="1" indent="0">
              <a:buNone/>
            </a:pPr>
            <a:endParaRPr lang="hr-HR" dirty="0"/>
          </a:p>
          <a:p>
            <a:r>
              <a:rPr lang="hr-HR" b="1" dirty="0"/>
              <a:t>Što propisuje Direktiva 2014/55/EU</a:t>
            </a:r>
            <a:r>
              <a:rPr lang="hr-HR" b="1" dirty="0" smtClean="0"/>
              <a:t>?</a:t>
            </a:r>
          </a:p>
          <a:p>
            <a:pPr marL="0" indent="0">
              <a:buNone/>
            </a:pPr>
            <a:endParaRPr lang="hr-HR" b="1" dirty="0"/>
          </a:p>
          <a:p>
            <a:pPr marL="457200" lvl="1" indent="0">
              <a:buNone/>
            </a:pPr>
            <a:r>
              <a:rPr lang="hr-HR" dirty="0"/>
              <a:t>Direktiva 2014/55/EU o izdavanju elektroničkog računa u javnoj nabavi definira </a:t>
            </a:r>
            <a:r>
              <a:rPr lang="hr-HR" dirty="0" smtClean="0"/>
              <a:t>elektronički račun </a:t>
            </a:r>
            <a:r>
              <a:rPr lang="hr-HR" dirty="0"/>
              <a:t>kao račun izdan, prenijet i zaprimljen u strukturiranom elektroničkom formatu </a:t>
            </a:r>
            <a:r>
              <a:rPr lang="hr-HR" dirty="0" smtClean="0"/>
              <a:t>koji omogućuje </a:t>
            </a:r>
            <a:r>
              <a:rPr lang="hr-HR" dirty="0"/>
              <a:t>njegovu automatsku i strojnu obradu. Javna uprava ne smije odbiti </a:t>
            </a:r>
            <a:r>
              <a:rPr lang="hr-HR" dirty="0" smtClean="0"/>
              <a:t>elektroničke račune </a:t>
            </a:r>
            <a:r>
              <a:rPr lang="hr-HR" dirty="0"/>
              <a:t>koji ispunjavaju zahtjeve Direktive 2014/55/EU.</a:t>
            </a:r>
          </a:p>
          <a:p>
            <a:pPr marL="457200" lvl="1" indent="0">
              <a:buNone/>
            </a:pPr>
            <a:r>
              <a:rPr lang="hr-HR" dirty="0"/>
              <a:t>Također, Direktiva propisuje da je javna uprava obvezna prihvatiti i obraditi zaprimljene</a:t>
            </a:r>
          </a:p>
          <a:p>
            <a:pPr marL="457200" lvl="1" indent="0">
              <a:buNone/>
            </a:pPr>
            <a:r>
              <a:rPr lang="hr-HR" dirty="0"/>
              <a:t>elektroničke račune od dobavljača, usklađene s europskim standardom za e-račun.</a:t>
            </a:r>
          </a:p>
          <a:p>
            <a:pPr marL="457200" lvl="1" indent="0">
              <a:buNone/>
            </a:pPr>
            <a:r>
              <a:rPr lang="hr-HR" dirty="0"/>
              <a:t>Cilj primjene Direktive je promicanje primjene elektroničkog izdavanja računa u javnoj</a:t>
            </a:r>
          </a:p>
          <a:p>
            <a:pPr marL="457200" lvl="1" indent="0">
              <a:buNone/>
            </a:pPr>
            <a:r>
              <a:rPr lang="hr-HR" dirty="0"/>
              <a:t>nabavi.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4BD345-3D90-4A84-BD9D-288E39F4565B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96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313" y="285750"/>
            <a:ext cx="7339586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err="1" smtClean="0">
                <a:solidFill>
                  <a:srgbClr val="007A8D"/>
                </a:solidFill>
              </a:rPr>
              <a:t>eRačun</a:t>
            </a:r>
            <a:r>
              <a:rPr lang="hr-HR" dirty="0" smtClean="0">
                <a:solidFill>
                  <a:srgbClr val="007A8D"/>
                </a:solidFill>
              </a:rPr>
              <a:t> u javnoj nabavi - FINA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2451" y="1268414"/>
            <a:ext cx="8501063" cy="49545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endParaRPr lang="hr-HR" sz="1800" b="1" dirty="0"/>
          </a:p>
          <a:p>
            <a:r>
              <a:rPr lang="pl-PL" sz="3200" b="1" dirty="0"/>
              <a:t>Koji je rok za zaprimanje elektroničkog računa na strani obveznika javne nabave?</a:t>
            </a:r>
          </a:p>
          <a:p>
            <a:pPr marL="457200" lvl="1" indent="0">
              <a:buNone/>
            </a:pPr>
            <a:r>
              <a:rPr lang="hr-HR" sz="2900" dirty="0"/>
              <a:t>Obveznici javne nabave su obvezni zaprimati i obrađivati te izvršiti plaćanje elektroničkih</a:t>
            </a:r>
          </a:p>
          <a:p>
            <a:pPr marL="457200" lvl="1" indent="0">
              <a:buNone/>
            </a:pPr>
            <a:r>
              <a:rPr lang="hr-HR" sz="2900" dirty="0"/>
              <a:t>računa i pratećih isprava izdanih sukladno europskoj normi s 01. prosincem 2018. godine</a:t>
            </a:r>
          </a:p>
          <a:p>
            <a:pPr marL="457200" lvl="1" indent="0">
              <a:buNone/>
            </a:pPr>
            <a:r>
              <a:rPr lang="hr-HR" sz="2900" dirty="0"/>
              <a:t>ukoliko im izdavatelj takav račun dostavi.</a:t>
            </a:r>
          </a:p>
          <a:p>
            <a:r>
              <a:rPr lang="hr-HR" sz="3200" b="1" dirty="0"/>
              <a:t>Koji je krajnji rok za izdavanje elektroničkog računa prema obveznicima javne nabave?</a:t>
            </a:r>
          </a:p>
          <a:p>
            <a:pPr marL="457200" lvl="1" indent="0">
              <a:buNone/>
            </a:pPr>
            <a:r>
              <a:rPr lang="hr-HR" dirty="0"/>
              <a:t>Izdavatelji elektroničkih računa obvezni su izdavati i slati elektroničke račune i prateće</a:t>
            </a:r>
          </a:p>
          <a:p>
            <a:pPr marL="457200" lvl="1" indent="0">
              <a:buNone/>
            </a:pPr>
            <a:r>
              <a:rPr lang="hr-HR" dirty="0"/>
              <a:t>isprave sukladno europskoj normi s 01. srpnjem 2019. godine.</a:t>
            </a:r>
          </a:p>
          <a:p>
            <a:r>
              <a:rPr lang="hr-HR" sz="3200" b="1" dirty="0"/>
              <a:t>Da li Zakon o elektroničkom izdavanju računa u javnoj nabavi stavlja van snage </a:t>
            </a:r>
            <a:r>
              <a:rPr lang="pl-PL" sz="3200" b="1" dirty="0"/>
              <a:t>propise propisane Zakonom i Pravilnikom o PDV-u s područja izdavanja elektroničkih </a:t>
            </a:r>
            <a:r>
              <a:rPr lang="hr-HR" sz="3200" b="1" dirty="0"/>
              <a:t>računa?</a:t>
            </a:r>
          </a:p>
          <a:p>
            <a:pPr marL="457200" lvl="1" indent="0">
              <a:buNone/>
            </a:pPr>
            <a:r>
              <a:rPr lang="hr-HR" dirty="0"/>
              <a:t>Ne. Zakon o elektroničkom izdavanju računa u javnoj nabavi ne utječe na primjenu odredbi</a:t>
            </a:r>
          </a:p>
          <a:p>
            <a:pPr marL="457200" lvl="1" indent="0">
              <a:buNone/>
            </a:pPr>
            <a:r>
              <a:rPr lang="hr-HR" dirty="0"/>
              <a:t>zakona i pripadajućih </a:t>
            </a:r>
            <a:r>
              <a:rPr lang="hr-HR" dirty="0" err="1"/>
              <a:t>podzakonskih</a:t>
            </a:r>
            <a:r>
              <a:rPr lang="hr-HR" dirty="0"/>
              <a:t> akata kojim se uređuje pravna valjanost elektroničkih</a:t>
            </a:r>
          </a:p>
          <a:p>
            <a:pPr marL="457200" lvl="1" indent="0">
              <a:buNone/>
            </a:pPr>
            <a:r>
              <a:rPr lang="hr-HR" dirty="0"/>
              <a:t>računa kao i obračunavanje i plaćanje poreza na dodanu vrijednost.</a:t>
            </a:r>
          </a:p>
          <a:p>
            <a:r>
              <a:rPr lang="pl-PL" sz="3200" b="1" dirty="0"/>
              <a:t>Kolika je visina naknada za zaprimanje i slanje e-računa?</a:t>
            </a:r>
          </a:p>
          <a:p>
            <a:pPr marL="457200" lvl="1" indent="0">
              <a:buNone/>
            </a:pPr>
            <a:r>
              <a:rPr lang="hr-HR" dirty="0"/>
              <a:t>Visina naknade za usluge zaprimanja i slanja elektroničkih računa za javne naručitelje biti će</a:t>
            </a:r>
          </a:p>
          <a:p>
            <a:pPr marL="457200" lvl="1" indent="0">
              <a:buNone/>
            </a:pPr>
            <a:r>
              <a:rPr lang="hr-HR" dirty="0"/>
              <a:t>propisana zasebnim pravilnikom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4BD345-3D90-4A84-BD9D-288E39F4565B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570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313" y="285750"/>
            <a:ext cx="7339586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err="1" smtClean="0">
                <a:solidFill>
                  <a:srgbClr val="007A8D"/>
                </a:solidFill>
              </a:rPr>
              <a:t>eRačun</a:t>
            </a:r>
            <a:r>
              <a:rPr lang="hr-HR" dirty="0" smtClean="0">
                <a:solidFill>
                  <a:srgbClr val="007A8D"/>
                </a:solidFill>
              </a:rPr>
              <a:t> u javnoj nabavi - FINA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2451" y="928688"/>
            <a:ext cx="8501063" cy="5294313"/>
          </a:xfrm>
        </p:spPr>
        <p:txBody>
          <a:bodyPr>
            <a:normAutofit fontScale="92500" lnSpcReduction="10000"/>
          </a:bodyPr>
          <a:lstStyle/>
          <a:p>
            <a:r>
              <a:rPr lang="hr-HR" sz="1800" b="1" dirty="0"/>
              <a:t>Koji su glavni rokovi prilagodbe za implementaciju Direktive 2014/55/EU - za </a:t>
            </a:r>
            <a:r>
              <a:rPr lang="hr-HR" sz="1800" b="1" dirty="0" err="1" smtClean="0"/>
              <a:t>članiceEU</a:t>
            </a:r>
            <a:r>
              <a:rPr lang="hr-HR" sz="1800" b="1" dirty="0"/>
              <a:t>?</a:t>
            </a:r>
          </a:p>
          <a:p>
            <a:pPr marL="457200" lvl="1" indent="0">
              <a:buNone/>
            </a:pPr>
            <a:r>
              <a:rPr lang="hr-HR" sz="1400" dirty="0"/>
              <a:t>· države članice moraju donijeti, objaviti i primijeniti zakone i druge propise potrebne za</a:t>
            </a:r>
          </a:p>
          <a:p>
            <a:pPr marL="457200" lvl="1" indent="0">
              <a:buNone/>
            </a:pPr>
            <a:r>
              <a:rPr lang="pt-BR" sz="1400" dirty="0"/>
              <a:t>usklađivanje s Direktivom do 27.11.2018.</a:t>
            </a:r>
          </a:p>
          <a:p>
            <a:pPr marL="457200" lvl="1" indent="0">
              <a:buNone/>
            </a:pPr>
            <a:r>
              <a:rPr lang="hr-HR" sz="1400" dirty="0"/>
              <a:t>· države članice će najkasnije u roku od 18 mjeseci nakon objavljivanja prihvaćanja</a:t>
            </a:r>
          </a:p>
          <a:p>
            <a:pPr marL="457200" lvl="1" indent="0">
              <a:buNone/>
            </a:pPr>
            <a:r>
              <a:rPr lang="pt-BR" sz="1400" dirty="0"/>
              <a:t>EU standarda za e-račun u Službenom listu EU, donijeti, objaviti i primijeniti odredbe</a:t>
            </a:r>
          </a:p>
          <a:p>
            <a:pPr marL="457200" lvl="1" indent="0">
              <a:buNone/>
            </a:pPr>
            <a:r>
              <a:rPr lang="hr-HR" sz="1400" dirty="0"/>
              <a:t>usklađene s obvezom zaprimanja i obrade elektroničkog računa</a:t>
            </a:r>
          </a:p>
          <a:p>
            <a:pPr marL="457200" lvl="1" indent="0">
              <a:buNone/>
            </a:pPr>
            <a:r>
              <a:rPr lang="hr-HR" sz="1400" dirty="0"/>
              <a:t>· 16.10.2017. EU komisija je objavila usvajanje EU standarda (norme) za e-račun u</a:t>
            </a:r>
          </a:p>
          <a:p>
            <a:pPr marL="457200" lvl="1" indent="0">
              <a:buNone/>
            </a:pPr>
            <a:r>
              <a:rPr lang="hr-HR" sz="1400" dirty="0"/>
              <a:t>službenom listu EU</a:t>
            </a:r>
          </a:p>
          <a:p>
            <a:pPr marL="457200" lvl="1" indent="0">
              <a:buNone/>
            </a:pPr>
            <a:r>
              <a:rPr lang="hr-HR" sz="1400" dirty="0"/>
              <a:t>· 18.04.2019. finalni je datum stupanja na snagu mjera Direktive o obvezi zaprimanja i</a:t>
            </a:r>
          </a:p>
          <a:p>
            <a:pPr marL="457200" lvl="1" indent="0">
              <a:buNone/>
            </a:pPr>
            <a:r>
              <a:rPr lang="hr-HR" sz="1400" dirty="0"/>
              <a:t>obrade e-računa usklađenih sa EU standardom (normom)</a:t>
            </a:r>
          </a:p>
          <a:p>
            <a:r>
              <a:rPr lang="hr-HR" sz="1800" b="1" dirty="0"/>
              <a:t>Kako je Direktiva 2014/55/EU implementirana u hrvatsko zakonodavstvo?</a:t>
            </a:r>
          </a:p>
          <a:p>
            <a:pPr marL="457200" lvl="1" indent="0">
              <a:buNone/>
            </a:pPr>
            <a:r>
              <a:rPr lang="pl-PL" sz="1400" dirty="0"/>
              <a:t>24.10.2018. u Službenom listu Narodnih novina NN 94/2018 objavljen je Zakon o</a:t>
            </a:r>
          </a:p>
          <a:p>
            <a:pPr marL="457200" lvl="1" indent="0">
              <a:buNone/>
            </a:pPr>
            <a:r>
              <a:rPr lang="hr-HR" sz="1400" dirty="0"/>
              <a:t>elektroničkom izdavanju računa u javnoj nabavi. Cilj Zakona je promicanje primjene</a:t>
            </a:r>
          </a:p>
          <a:p>
            <a:pPr marL="457200" lvl="1" indent="0">
              <a:buNone/>
            </a:pPr>
            <a:r>
              <a:rPr lang="hr-HR" sz="1400" dirty="0"/>
              <a:t>izdavanja elektroničkog računa u javnoj nabavi.</a:t>
            </a:r>
          </a:p>
          <a:p>
            <a:r>
              <a:rPr lang="hr-HR" sz="1800" b="1" dirty="0"/>
              <a:t>Na koje se račune Zakon o elektroničkom izdavanju računa u javnoj </a:t>
            </a:r>
            <a:r>
              <a:rPr lang="hr-HR" sz="1800" b="1" dirty="0" smtClean="0"/>
              <a:t>nabavi primjenjuje</a:t>
            </a:r>
            <a:r>
              <a:rPr lang="hr-HR" sz="1800" b="1" dirty="0"/>
              <a:t>?</a:t>
            </a:r>
          </a:p>
          <a:p>
            <a:pPr marL="457200" lvl="1" indent="0">
              <a:buNone/>
            </a:pPr>
            <a:r>
              <a:rPr lang="hr-HR" sz="1400" dirty="0"/>
              <a:t>Zakon se primjenjuje na elektroničke račune koji su izdani na temelju ugovora o javnoj</a:t>
            </a:r>
          </a:p>
          <a:p>
            <a:pPr marL="457200" lvl="1" indent="0">
              <a:buNone/>
            </a:pPr>
            <a:r>
              <a:rPr lang="hr-HR" sz="1400" dirty="0"/>
              <a:t>nabavi ili okvirnih sporazuma sklopljenih sukladno posebnom zakonu kojim se uređuje javna</a:t>
            </a:r>
          </a:p>
          <a:p>
            <a:pPr marL="457200" lvl="1" indent="0">
              <a:buNone/>
            </a:pPr>
            <a:r>
              <a:rPr lang="hr-HR" sz="1400" dirty="0"/>
              <a:t>nabava.</a:t>
            </a:r>
          </a:p>
          <a:p>
            <a:pPr marL="457200" lvl="1" indent="0">
              <a:buNone/>
            </a:pPr>
            <a:r>
              <a:rPr lang="hr-HR" sz="1400" dirty="0"/>
              <a:t>Odredbe Zakona primjenjuju se i na elektroničke račune koji su izdani na temelju ugovora</a:t>
            </a:r>
          </a:p>
          <a:p>
            <a:pPr marL="457200" lvl="1" indent="0">
              <a:buNone/>
            </a:pPr>
            <a:r>
              <a:rPr lang="hr-HR" sz="1400" dirty="0"/>
              <a:t>proizašlih iz postupka nabave robe i usluga te provedenih projektnih natječaja procijenjene</a:t>
            </a:r>
          </a:p>
          <a:p>
            <a:pPr marL="457200" lvl="1" indent="0">
              <a:buNone/>
            </a:pPr>
            <a:r>
              <a:rPr lang="hr-HR" sz="1400" dirty="0"/>
              <a:t>vrijednosti</a:t>
            </a:r>
            <a:endParaRPr lang="hr-HR" sz="1400" b="1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4BD345-3D90-4A84-BD9D-288E39F4565B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6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313" y="285750"/>
            <a:ext cx="6500812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err="1" smtClean="0">
                <a:solidFill>
                  <a:srgbClr val="007A8D"/>
                </a:solidFill>
              </a:rPr>
              <a:t>eRačun</a:t>
            </a:r>
            <a:endParaRPr lang="hr-HR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ADD9C1-0780-4F2F-8AF9-6DC2CCD5876D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pic>
        <p:nvPicPr>
          <p:cNvPr id="1536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8313" y="1773238"/>
            <a:ext cx="8501062" cy="4354512"/>
          </a:xfrm>
        </p:spPr>
      </p:pic>
    </p:spTree>
    <p:extLst>
      <p:ext uri="{BB962C8B-B14F-4D97-AF65-F5344CB8AC3E}">
        <p14:creationId xmlns:p14="http://schemas.microsoft.com/office/powerpoint/2010/main" val="703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313" y="285750"/>
            <a:ext cx="6500812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err="1" smtClean="0">
                <a:solidFill>
                  <a:srgbClr val="007A8D"/>
                </a:solidFill>
              </a:rPr>
              <a:t>eRačun</a:t>
            </a:r>
            <a:endParaRPr lang="hr-HR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A0A440-6883-4A1B-8BBC-26DDC61946A5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pic>
        <p:nvPicPr>
          <p:cNvPr id="1638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8" t="8498" r="11963" b="9370"/>
          <a:stretch>
            <a:fillRect/>
          </a:stretch>
        </p:blipFill>
        <p:spPr>
          <a:xfrm>
            <a:off x="2855913" y="981076"/>
            <a:ext cx="5689600" cy="5046663"/>
          </a:xfrm>
        </p:spPr>
      </p:pic>
    </p:spTree>
    <p:extLst>
      <p:ext uri="{BB962C8B-B14F-4D97-AF65-F5344CB8AC3E}">
        <p14:creationId xmlns:p14="http://schemas.microsoft.com/office/powerpoint/2010/main" val="6527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313" y="285750"/>
            <a:ext cx="6500812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err="1" smtClean="0">
                <a:solidFill>
                  <a:srgbClr val="007A8D"/>
                </a:solidFill>
              </a:rPr>
              <a:t>eRačun</a:t>
            </a:r>
            <a:endParaRPr lang="hr-HR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38881F-F0F9-4FDD-85D4-9299C3EA6D1F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pic>
        <p:nvPicPr>
          <p:cNvPr id="17413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8" t="7916" r="11469" b="7703"/>
          <a:stretch>
            <a:fillRect/>
          </a:stretch>
        </p:blipFill>
        <p:spPr>
          <a:xfrm>
            <a:off x="2763839" y="1052513"/>
            <a:ext cx="5995987" cy="5256212"/>
          </a:xfrm>
        </p:spPr>
      </p:pic>
    </p:spTree>
    <p:extLst>
      <p:ext uri="{BB962C8B-B14F-4D97-AF65-F5344CB8AC3E}">
        <p14:creationId xmlns:p14="http://schemas.microsoft.com/office/powerpoint/2010/main" val="9805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312" y="329817"/>
            <a:ext cx="8628560" cy="6429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3600" dirty="0" smtClean="0">
                <a:solidFill>
                  <a:srgbClr val="007A8D"/>
                </a:solidFill>
              </a:rPr>
              <a:t>Automatska razmjena  </a:t>
            </a:r>
            <a:r>
              <a:rPr lang="hr-HR" sz="3600" dirty="0" err="1" smtClean="0">
                <a:solidFill>
                  <a:srgbClr val="007A8D"/>
                </a:solidFill>
              </a:rPr>
              <a:t>eRačuna</a:t>
            </a:r>
            <a:r>
              <a:rPr lang="hr-HR" sz="3600" dirty="0" smtClean="0">
                <a:solidFill>
                  <a:srgbClr val="007A8D"/>
                </a:solidFill>
              </a:rPr>
              <a:t>-  </a:t>
            </a:r>
            <a:r>
              <a:rPr lang="hr-HR" sz="3600" dirty="0" err="1" smtClean="0">
                <a:solidFill>
                  <a:srgbClr val="007A8D"/>
                </a:solidFill>
              </a:rPr>
              <a:t>ProFI</a:t>
            </a:r>
            <a:r>
              <a:rPr lang="hr-HR" sz="3600" dirty="0" smtClean="0">
                <a:solidFill>
                  <a:srgbClr val="007A8D"/>
                </a:solidFill>
              </a:rPr>
              <a:t> sustav</a:t>
            </a:r>
            <a:endParaRPr lang="hr-HR" sz="3600" dirty="0">
              <a:solidFill>
                <a:srgbClr val="007A8D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738313" y="1260475"/>
            <a:ext cx="8501062" cy="4954588"/>
          </a:xfrm>
        </p:spPr>
        <p:txBody>
          <a:bodyPr/>
          <a:lstStyle/>
          <a:p>
            <a:r>
              <a:rPr lang="hr-HR" altLang="sr-Latn-RS" sz="1800" dirty="0">
                <a:solidFill>
                  <a:srgbClr val="595959"/>
                </a:solidFill>
              </a:rPr>
              <a:t>Tvrtka </a:t>
            </a:r>
            <a:r>
              <a:rPr lang="hr-HR" altLang="sr-Latn-RS" sz="1800" dirty="0" err="1">
                <a:solidFill>
                  <a:srgbClr val="595959"/>
                </a:solidFill>
              </a:rPr>
              <a:t>Enel</a:t>
            </a:r>
            <a:r>
              <a:rPr lang="hr-HR" altLang="sr-Latn-RS" sz="1800" dirty="0">
                <a:solidFill>
                  <a:srgbClr val="595959"/>
                </a:solidFill>
              </a:rPr>
              <a:t> Split  je napravila integraciju sa servisom Moj </a:t>
            </a:r>
            <a:r>
              <a:rPr lang="hr-HR" altLang="sr-Latn-RS" sz="1800" dirty="0" err="1">
                <a:solidFill>
                  <a:srgbClr val="595959"/>
                </a:solidFill>
              </a:rPr>
              <a:t>eRačun</a:t>
            </a:r>
            <a:r>
              <a:rPr lang="hr-HR" altLang="sr-Latn-RS" sz="1800" dirty="0">
                <a:solidFill>
                  <a:srgbClr val="595959"/>
                </a:solidFill>
              </a:rPr>
              <a:t>, </a:t>
            </a:r>
            <a:r>
              <a:rPr lang="hr-HR" altLang="sr-Latn-RS" sz="1800" b="1" dirty="0">
                <a:solidFill>
                  <a:srgbClr val="595959"/>
                </a:solidFill>
              </a:rPr>
              <a:t>u tijeku je integracija sa servisom FINA </a:t>
            </a:r>
            <a:r>
              <a:rPr lang="hr-HR" altLang="sr-Latn-RS" sz="1800" b="1" dirty="0" err="1">
                <a:solidFill>
                  <a:srgbClr val="595959"/>
                </a:solidFill>
              </a:rPr>
              <a:t>eRačun</a:t>
            </a:r>
            <a:r>
              <a:rPr lang="hr-HR" altLang="sr-Latn-RS" sz="1800" b="1" dirty="0">
                <a:solidFill>
                  <a:srgbClr val="595959"/>
                </a:solidFill>
              </a:rPr>
              <a:t> </a:t>
            </a:r>
          </a:p>
          <a:p>
            <a:pPr marL="0" indent="0">
              <a:buNone/>
            </a:pPr>
            <a:endParaRPr lang="hr-HR" altLang="sr-Latn-RS" sz="1800" dirty="0">
              <a:solidFill>
                <a:srgbClr val="595959"/>
              </a:solidFill>
            </a:endParaRPr>
          </a:p>
          <a:p>
            <a:r>
              <a:rPr lang="hr-HR" altLang="sr-Latn-RS" sz="1800" dirty="0">
                <a:solidFill>
                  <a:srgbClr val="595959"/>
                </a:solidFill>
              </a:rPr>
              <a:t>Integracijski modul se koristi za  </a:t>
            </a:r>
            <a:r>
              <a:rPr lang="hr-HR" altLang="sr-Latn-RS" sz="1800" b="1" dirty="0">
                <a:solidFill>
                  <a:srgbClr val="595959"/>
                </a:solidFill>
              </a:rPr>
              <a:t>primanje i slanje </a:t>
            </a:r>
            <a:r>
              <a:rPr lang="hr-HR" altLang="sr-Latn-RS" sz="1800" b="1" dirty="0" err="1">
                <a:solidFill>
                  <a:srgbClr val="595959"/>
                </a:solidFill>
              </a:rPr>
              <a:t>eRačuna</a:t>
            </a:r>
            <a:r>
              <a:rPr lang="hr-HR" altLang="sr-Latn-RS" sz="1800" b="1" dirty="0">
                <a:solidFill>
                  <a:srgbClr val="595959"/>
                </a:solidFill>
              </a:rPr>
              <a:t> </a:t>
            </a:r>
            <a:r>
              <a:rPr lang="hr-HR" altLang="sr-Latn-RS" sz="1800" dirty="0" smtClean="0">
                <a:solidFill>
                  <a:srgbClr val="595959"/>
                </a:solidFill>
              </a:rPr>
              <a:t>(elektroničkih dokumenata</a:t>
            </a:r>
            <a:r>
              <a:rPr lang="hr-HR" altLang="sr-Latn-RS" sz="1800" dirty="0">
                <a:solidFill>
                  <a:srgbClr val="595959"/>
                </a:solidFill>
              </a:rPr>
              <a:t>) prema servisu </a:t>
            </a:r>
            <a:r>
              <a:rPr lang="hr-HR" altLang="sr-Latn-RS" sz="1800" dirty="0" err="1">
                <a:solidFill>
                  <a:srgbClr val="595959"/>
                </a:solidFill>
              </a:rPr>
              <a:t>eRačun</a:t>
            </a:r>
            <a:r>
              <a:rPr lang="hr-HR" altLang="sr-Latn-RS" sz="1800" dirty="0">
                <a:solidFill>
                  <a:srgbClr val="595959"/>
                </a:solidFill>
              </a:rPr>
              <a:t>.</a:t>
            </a:r>
          </a:p>
          <a:p>
            <a:endParaRPr lang="hr-HR" altLang="sr-Latn-RS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altLang="sr-Latn-RS" sz="1800" dirty="0">
                <a:solidFill>
                  <a:srgbClr val="595959"/>
                </a:solidFill>
              </a:rPr>
              <a:t>Integrirano rješenje znači da možete </a:t>
            </a:r>
            <a:r>
              <a:rPr lang="hr-HR" altLang="sr-Latn-RS" sz="1800" b="1" dirty="0">
                <a:solidFill>
                  <a:srgbClr val="595959"/>
                </a:solidFill>
              </a:rPr>
              <a:t>primati </a:t>
            </a:r>
            <a:r>
              <a:rPr lang="hr-HR" altLang="sr-Latn-RS" sz="1800" b="1" dirty="0" err="1">
                <a:solidFill>
                  <a:srgbClr val="595959"/>
                </a:solidFill>
              </a:rPr>
              <a:t>eRačune</a:t>
            </a:r>
            <a:r>
              <a:rPr lang="hr-HR" altLang="sr-Latn-RS" sz="1800" b="1" dirty="0">
                <a:solidFill>
                  <a:srgbClr val="595959"/>
                </a:solidFill>
              </a:rPr>
              <a:t> direktno u </a:t>
            </a:r>
            <a:r>
              <a:rPr lang="hr-HR" altLang="sr-Latn-RS" sz="1800" b="1" dirty="0" err="1" smtClean="0">
                <a:solidFill>
                  <a:srgbClr val="595959"/>
                </a:solidFill>
              </a:rPr>
              <a:t>ProFI</a:t>
            </a:r>
            <a:r>
              <a:rPr lang="hr-HR" altLang="sr-Latn-RS" sz="1800" b="1" dirty="0" smtClean="0">
                <a:solidFill>
                  <a:srgbClr val="595959"/>
                </a:solidFill>
              </a:rPr>
              <a:t> sustav</a:t>
            </a:r>
          </a:p>
          <a:p>
            <a:endParaRPr lang="hr-HR" altLang="sr-Latn-RS" sz="1800" dirty="0">
              <a:solidFill>
                <a:srgbClr val="595959"/>
              </a:solidFill>
            </a:endParaRPr>
          </a:p>
          <a:p>
            <a:r>
              <a:rPr lang="hr-HR" altLang="sr-Latn-RS" sz="1800" dirty="0">
                <a:solidFill>
                  <a:srgbClr val="595959"/>
                </a:solidFill>
              </a:rPr>
              <a:t>Integrirano rješenje znači da možete kreirati i </a:t>
            </a:r>
            <a:r>
              <a:rPr lang="hr-HR" altLang="sr-Latn-RS" sz="1800" b="1" dirty="0">
                <a:solidFill>
                  <a:srgbClr val="595959"/>
                </a:solidFill>
              </a:rPr>
              <a:t>slati </a:t>
            </a:r>
            <a:r>
              <a:rPr lang="hr-HR" altLang="sr-Latn-RS" sz="1800" b="1" dirty="0" err="1">
                <a:solidFill>
                  <a:srgbClr val="595959"/>
                </a:solidFill>
              </a:rPr>
              <a:t>eRačune</a:t>
            </a:r>
            <a:r>
              <a:rPr lang="hr-HR" altLang="sr-Latn-RS" sz="1800" b="1" dirty="0">
                <a:solidFill>
                  <a:srgbClr val="595959"/>
                </a:solidFill>
              </a:rPr>
              <a:t> direktno iz vašeg </a:t>
            </a:r>
            <a:r>
              <a:rPr lang="hr-HR" altLang="sr-Latn-RS" sz="1800" b="1" dirty="0" err="1" smtClean="0">
                <a:solidFill>
                  <a:srgbClr val="595959"/>
                </a:solidFill>
              </a:rPr>
              <a:t>ProFi</a:t>
            </a:r>
            <a:r>
              <a:rPr lang="hr-HR" altLang="sr-Latn-RS" sz="1800" b="1" dirty="0" smtClean="0">
                <a:solidFill>
                  <a:srgbClr val="595959"/>
                </a:solidFill>
              </a:rPr>
              <a:t> </a:t>
            </a:r>
            <a:r>
              <a:rPr lang="hr-HR" altLang="sr-Latn-RS" sz="1800" b="1" dirty="0" err="1" smtClean="0">
                <a:solidFill>
                  <a:srgbClr val="595959"/>
                </a:solidFill>
              </a:rPr>
              <a:t>sutava</a:t>
            </a:r>
            <a:endParaRPr lang="hr-HR" altLang="sr-Latn-RS" sz="1800" b="1" dirty="0" smtClean="0">
              <a:solidFill>
                <a:srgbClr val="595959"/>
              </a:solidFill>
            </a:endParaRPr>
          </a:p>
          <a:p>
            <a:endParaRPr lang="hr-HR" altLang="sr-Latn-RS" sz="1800" b="1" dirty="0">
              <a:solidFill>
                <a:srgbClr val="595959"/>
              </a:solidFill>
            </a:endParaRPr>
          </a:p>
          <a:p>
            <a:r>
              <a:rPr lang="hr-HR" altLang="sr-Latn-RS" sz="1800" dirty="0" smtClean="0">
                <a:solidFill>
                  <a:srgbClr val="595959"/>
                </a:solidFill>
              </a:rPr>
              <a:t>Korisničko </a:t>
            </a:r>
            <a:r>
              <a:rPr lang="hr-HR" altLang="sr-Latn-RS" sz="1800" dirty="0">
                <a:solidFill>
                  <a:srgbClr val="595959"/>
                </a:solidFill>
              </a:rPr>
              <a:t>sučelje nalazi se u </a:t>
            </a:r>
            <a:r>
              <a:rPr lang="hr-HR" altLang="sr-Latn-RS" sz="1800" dirty="0" smtClean="0">
                <a:solidFill>
                  <a:srgbClr val="595959"/>
                </a:solidFill>
              </a:rPr>
              <a:t> </a:t>
            </a:r>
            <a:r>
              <a:rPr lang="hr-HR" altLang="sr-Latn-RS" sz="1800" dirty="0" err="1" smtClean="0">
                <a:solidFill>
                  <a:srgbClr val="595959"/>
                </a:solidFill>
              </a:rPr>
              <a:t>ProFi</a:t>
            </a:r>
            <a:r>
              <a:rPr lang="hr-HR" altLang="sr-Latn-RS" sz="1800" dirty="0" smtClean="0">
                <a:solidFill>
                  <a:srgbClr val="595959"/>
                </a:solidFill>
              </a:rPr>
              <a:t> sustavu</a:t>
            </a:r>
            <a:endParaRPr lang="hr-HR" altLang="sr-Latn-RS" sz="1800" dirty="0">
              <a:solidFill>
                <a:srgbClr val="595959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endParaRPr lang="hr-HR" altLang="sr-Latn-RS" sz="1800" dirty="0"/>
          </a:p>
          <a:p>
            <a:pPr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rgbClr val="595959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rgbClr val="595959"/>
              </a:solidFill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ECB334-F516-447A-AA5E-D6F777921D45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2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758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Verdana</vt:lpstr>
      <vt:lpstr>Office Theme</vt:lpstr>
      <vt:lpstr>eRačun u javnoj nabavi</vt:lpstr>
      <vt:lpstr>eRačun u javnoj nabavi - FINA</vt:lpstr>
      <vt:lpstr>eRačun u javnoj nabavi - FINA</vt:lpstr>
      <vt:lpstr>eRačun u javnoj nabavi - FINA</vt:lpstr>
      <vt:lpstr>eRačun u javnoj nabavi - FINA</vt:lpstr>
      <vt:lpstr>eRačun</vt:lpstr>
      <vt:lpstr>eRačun</vt:lpstr>
      <vt:lpstr>eRačun</vt:lpstr>
      <vt:lpstr>Automatska razmjena  eRačuna-  ProFI sustav</vt:lpstr>
      <vt:lpstr>Automatska razmjena  eRačuna-  ProFI sustav</vt:lpstr>
      <vt:lpstr>Automatska razmjena  eRačuna-  ProFI sustav</vt:lpstr>
      <vt:lpstr>eRačuni/Primanje eRačuna</vt:lpstr>
      <vt:lpstr>eRačun/PDF format</vt:lpstr>
      <vt:lpstr>eRačuni/Primanje eRačuna</vt:lpstr>
      <vt:lpstr>E-računi slanje</vt:lpstr>
      <vt:lpstr>Pitanja i odgovori!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Antonia Marinović</dc:creator>
  <cp:lastModifiedBy>Branko Kalaica</cp:lastModifiedBy>
  <cp:revision>64</cp:revision>
  <dcterms:created xsi:type="dcterms:W3CDTF">2017-10-24T12:04:44Z</dcterms:created>
  <dcterms:modified xsi:type="dcterms:W3CDTF">2018-11-14T10:45:09Z</dcterms:modified>
</cp:coreProperties>
</file>