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5" r:id="rId3"/>
    <p:sldId id="296" r:id="rId4"/>
    <p:sldId id="297" r:id="rId5"/>
    <p:sldId id="298" r:id="rId6"/>
    <p:sldId id="299" r:id="rId7"/>
    <p:sldId id="300" r:id="rId8"/>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hr-H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B9F593C7-D1E5-4BA2-B35A-65D9A69FA105}" type="datetimeFigureOut">
              <a:rPr lang="hr-HR" smtClean="0"/>
              <a:t>14.11.2018.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95D7B5D8-3D17-494E-BAE8-906B7FB33D82}" type="slidenum">
              <a:rPr lang="hr-HR" smtClean="0"/>
              <a:t>‹#›</a:t>
            </a:fld>
            <a:endParaRPr lang="hr-HR"/>
          </a:p>
        </p:txBody>
      </p:sp>
    </p:spTree>
    <p:extLst>
      <p:ext uri="{BB962C8B-B14F-4D97-AF65-F5344CB8AC3E}">
        <p14:creationId xmlns:p14="http://schemas.microsoft.com/office/powerpoint/2010/main" val="515693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B9F593C7-D1E5-4BA2-B35A-65D9A69FA105}" type="datetimeFigureOut">
              <a:rPr lang="hr-HR" smtClean="0"/>
              <a:t>14.11.2018.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95D7B5D8-3D17-494E-BAE8-906B7FB33D82}" type="slidenum">
              <a:rPr lang="hr-HR" smtClean="0"/>
              <a:t>‹#›</a:t>
            </a:fld>
            <a:endParaRPr lang="hr-HR"/>
          </a:p>
        </p:txBody>
      </p:sp>
    </p:spTree>
    <p:extLst>
      <p:ext uri="{BB962C8B-B14F-4D97-AF65-F5344CB8AC3E}">
        <p14:creationId xmlns:p14="http://schemas.microsoft.com/office/powerpoint/2010/main" val="3237085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B9F593C7-D1E5-4BA2-B35A-65D9A69FA105}" type="datetimeFigureOut">
              <a:rPr lang="hr-HR" smtClean="0"/>
              <a:t>14.11.2018.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95D7B5D8-3D17-494E-BAE8-906B7FB33D82}" type="slidenum">
              <a:rPr lang="hr-HR" smtClean="0"/>
              <a:t>‹#›</a:t>
            </a:fld>
            <a:endParaRPr lang="hr-HR"/>
          </a:p>
        </p:txBody>
      </p:sp>
    </p:spTree>
    <p:extLst>
      <p:ext uri="{BB962C8B-B14F-4D97-AF65-F5344CB8AC3E}">
        <p14:creationId xmlns:p14="http://schemas.microsoft.com/office/powerpoint/2010/main" val="2725961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B9F593C7-D1E5-4BA2-B35A-65D9A69FA105}" type="datetimeFigureOut">
              <a:rPr lang="hr-HR" smtClean="0"/>
              <a:t>14.11.2018.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95D7B5D8-3D17-494E-BAE8-906B7FB33D82}" type="slidenum">
              <a:rPr lang="hr-HR" smtClean="0"/>
              <a:t>‹#›</a:t>
            </a:fld>
            <a:endParaRPr lang="hr-HR"/>
          </a:p>
        </p:txBody>
      </p:sp>
    </p:spTree>
    <p:extLst>
      <p:ext uri="{BB962C8B-B14F-4D97-AF65-F5344CB8AC3E}">
        <p14:creationId xmlns:p14="http://schemas.microsoft.com/office/powerpoint/2010/main" val="394157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hr-H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F593C7-D1E5-4BA2-B35A-65D9A69FA105}" type="datetimeFigureOut">
              <a:rPr lang="hr-HR" smtClean="0"/>
              <a:t>14.11.2018.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95D7B5D8-3D17-494E-BAE8-906B7FB33D82}" type="slidenum">
              <a:rPr lang="hr-HR" smtClean="0"/>
              <a:t>‹#›</a:t>
            </a:fld>
            <a:endParaRPr lang="hr-HR"/>
          </a:p>
        </p:txBody>
      </p:sp>
    </p:spTree>
    <p:extLst>
      <p:ext uri="{BB962C8B-B14F-4D97-AF65-F5344CB8AC3E}">
        <p14:creationId xmlns:p14="http://schemas.microsoft.com/office/powerpoint/2010/main" val="1218896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B9F593C7-D1E5-4BA2-B35A-65D9A69FA105}" type="datetimeFigureOut">
              <a:rPr lang="hr-HR" smtClean="0"/>
              <a:t>14.11.2018.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95D7B5D8-3D17-494E-BAE8-906B7FB33D82}" type="slidenum">
              <a:rPr lang="hr-HR" smtClean="0"/>
              <a:t>‹#›</a:t>
            </a:fld>
            <a:endParaRPr lang="hr-HR"/>
          </a:p>
        </p:txBody>
      </p:sp>
    </p:spTree>
    <p:extLst>
      <p:ext uri="{BB962C8B-B14F-4D97-AF65-F5344CB8AC3E}">
        <p14:creationId xmlns:p14="http://schemas.microsoft.com/office/powerpoint/2010/main" val="2791503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hr-H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B9F593C7-D1E5-4BA2-B35A-65D9A69FA105}" type="datetimeFigureOut">
              <a:rPr lang="hr-HR" smtClean="0"/>
              <a:t>14.11.2018.</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95D7B5D8-3D17-494E-BAE8-906B7FB33D82}" type="slidenum">
              <a:rPr lang="hr-HR" smtClean="0"/>
              <a:t>‹#›</a:t>
            </a:fld>
            <a:endParaRPr lang="hr-HR"/>
          </a:p>
        </p:txBody>
      </p:sp>
    </p:spTree>
    <p:extLst>
      <p:ext uri="{BB962C8B-B14F-4D97-AF65-F5344CB8AC3E}">
        <p14:creationId xmlns:p14="http://schemas.microsoft.com/office/powerpoint/2010/main" val="511407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B9F593C7-D1E5-4BA2-B35A-65D9A69FA105}" type="datetimeFigureOut">
              <a:rPr lang="hr-HR" smtClean="0"/>
              <a:t>14.11.2018.</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95D7B5D8-3D17-494E-BAE8-906B7FB33D82}" type="slidenum">
              <a:rPr lang="hr-HR" smtClean="0"/>
              <a:t>‹#›</a:t>
            </a:fld>
            <a:endParaRPr lang="hr-HR"/>
          </a:p>
        </p:txBody>
      </p:sp>
    </p:spTree>
    <p:extLst>
      <p:ext uri="{BB962C8B-B14F-4D97-AF65-F5344CB8AC3E}">
        <p14:creationId xmlns:p14="http://schemas.microsoft.com/office/powerpoint/2010/main" val="1971856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F593C7-D1E5-4BA2-B35A-65D9A69FA105}" type="datetimeFigureOut">
              <a:rPr lang="hr-HR" smtClean="0"/>
              <a:t>14.11.2018.</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95D7B5D8-3D17-494E-BAE8-906B7FB33D82}" type="slidenum">
              <a:rPr lang="hr-HR" smtClean="0"/>
              <a:t>‹#›</a:t>
            </a:fld>
            <a:endParaRPr lang="hr-HR"/>
          </a:p>
        </p:txBody>
      </p:sp>
    </p:spTree>
    <p:extLst>
      <p:ext uri="{BB962C8B-B14F-4D97-AF65-F5344CB8AC3E}">
        <p14:creationId xmlns:p14="http://schemas.microsoft.com/office/powerpoint/2010/main" val="212809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F593C7-D1E5-4BA2-B35A-65D9A69FA105}" type="datetimeFigureOut">
              <a:rPr lang="hr-HR" smtClean="0"/>
              <a:t>14.11.2018.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95D7B5D8-3D17-494E-BAE8-906B7FB33D82}" type="slidenum">
              <a:rPr lang="hr-HR" smtClean="0"/>
              <a:t>‹#›</a:t>
            </a:fld>
            <a:endParaRPr lang="hr-HR"/>
          </a:p>
        </p:txBody>
      </p:sp>
    </p:spTree>
    <p:extLst>
      <p:ext uri="{BB962C8B-B14F-4D97-AF65-F5344CB8AC3E}">
        <p14:creationId xmlns:p14="http://schemas.microsoft.com/office/powerpoint/2010/main" val="1183273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F593C7-D1E5-4BA2-B35A-65D9A69FA105}" type="datetimeFigureOut">
              <a:rPr lang="hr-HR" smtClean="0"/>
              <a:t>14.11.2018.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95D7B5D8-3D17-494E-BAE8-906B7FB33D82}" type="slidenum">
              <a:rPr lang="hr-HR" smtClean="0"/>
              <a:t>‹#›</a:t>
            </a:fld>
            <a:endParaRPr lang="hr-HR"/>
          </a:p>
        </p:txBody>
      </p:sp>
    </p:spTree>
    <p:extLst>
      <p:ext uri="{BB962C8B-B14F-4D97-AF65-F5344CB8AC3E}">
        <p14:creationId xmlns:p14="http://schemas.microsoft.com/office/powerpoint/2010/main" val="3550525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F593C7-D1E5-4BA2-B35A-65D9A69FA105}" type="datetimeFigureOut">
              <a:rPr lang="hr-HR" smtClean="0"/>
              <a:t>14.11.2018.</a:t>
            </a:fld>
            <a:endParaRPr lang="hr-H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D7B5D8-3D17-494E-BAE8-906B7FB33D82}" type="slidenum">
              <a:rPr lang="hr-HR" smtClean="0"/>
              <a:t>‹#›</a:t>
            </a:fld>
            <a:endParaRPr lang="hr-HR"/>
          </a:p>
        </p:txBody>
      </p:sp>
    </p:spTree>
    <p:extLst>
      <p:ext uri="{BB962C8B-B14F-4D97-AF65-F5344CB8AC3E}">
        <p14:creationId xmlns:p14="http://schemas.microsoft.com/office/powerpoint/2010/main" val="549977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37123" y="2743487"/>
            <a:ext cx="9144000" cy="1520042"/>
          </a:xfrm>
        </p:spPr>
        <p:txBody>
          <a:bodyPr>
            <a:normAutofit fontScale="90000"/>
          </a:bodyPr>
          <a:lstStyle/>
          <a:p>
            <a:r>
              <a:rPr lang="hr-HR" sz="6600" b="1" dirty="0" smtClean="0">
                <a:cs typeface="Times New Roman" panose="02020603050405020304" pitchFamily="18" charset="0"/>
              </a:rPr>
              <a:t/>
            </a:r>
            <a:br>
              <a:rPr lang="hr-HR" sz="6600" b="1" dirty="0" smtClean="0">
                <a:cs typeface="Times New Roman" panose="02020603050405020304" pitchFamily="18" charset="0"/>
              </a:rPr>
            </a:br>
            <a:r>
              <a:rPr lang="hr-HR" sz="6600" b="1" dirty="0" smtClean="0">
                <a:cs typeface="Times New Roman" panose="02020603050405020304" pitchFamily="18" charset="0"/>
              </a:rPr>
              <a:t>Prijelaz </a:t>
            </a:r>
            <a:r>
              <a:rPr lang="hr-HR" sz="6600" b="1" dirty="0" smtClean="0">
                <a:cs typeface="Times New Roman" panose="02020603050405020304" pitchFamily="18" charset="0"/>
              </a:rPr>
              <a:t>godine</a:t>
            </a:r>
            <a:br>
              <a:rPr lang="hr-HR" sz="6600" b="1" dirty="0" smtClean="0">
                <a:cs typeface="Times New Roman" panose="02020603050405020304" pitchFamily="18" charset="0"/>
              </a:rPr>
            </a:br>
            <a:endParaRPr lang="hr-HR" sz="6600" b="1" dirty="0">
              <a:cs typeface="Times New Roman" panose="02020603050405020304" pitchFamily="18" charset="0"/>
            </a:endParaRPr>
          </a:p>
        </p:txBody>
      </p:sp>
      <p:sp>
        <p:nvSpPr>
          <p:cNvPr id="3" name="Subtitle 2"/>
          <p:cNvSpPr>
            <a:spLocks noGrp="1"/>
          </p:cNvSpPr>
          <p:nvPr>
            <p:ph type="subTitle" idx="1"/>
          </p:nvPr>
        </p:nvSpPr>
        <p:spPr>
          <a:xfrm>
            <a:off x="1346580" y="4452583"/>
            <a:ext cx="9166746" cy="1641143"/>
          </a:xfrm>
        </p:spPr>
        <p:txBody>
          <a:bodyPr/>
          <a:lstStyle/>
          <a:p>
            <a:r>
              <a:rPr lang="hr-HR" dirty="0" smtClean="0"/>
              <a:t>					Branko Kalaica</a:t>
            </a:r>
          </a:p>
          <a:p>
            <a:r>
              <a:rPr lang="hr-HR" dirty="0" smtClean="0"/>
              <a:t>					</a:t>
            </a:r>
            <a:r>
              <a:rPr lang="hr-HR" dirty="0" err="1" smtClean="0"/>
              <a:t>Enel</a:t>
            </a:r>
            <a:r>
              <a:rPr lang="hr-HR" dirty="0" smtClean="0"/>
              <a:t> </a:t>
            </a:r>
            <a:r>
              <a:rPr lang="hr-HR" dirty="0"/>
              <a:t>Split d.o.o.</a:t>
            </a:r>
          </a:p>
          <a:p>
            <a:pPr algn="just"/>
            <a:endParaRPr lang="hr-HR" dirty="0"/>
          </a:p>
        </p:txBody>
      </p:sp>
    </p:spTree>
    <p:extLst>
      <p:ext uri="{BB962C8B-B14F-4D97-AF65-F5344CB8AC3E}">
        <p14:creationId xmlns:p14="http://schemas.microsoft.com/office/powerpoint/2010/main" val="36469826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8313" y="285750"/>
            <a:ext cx="7339586" cy="642938"/>
          </a:xfrm>
        </p:spPr>
        <p:txBody>
          <a:bodyPr>
            <a:normAutofit fontScale="90000"/>
          </a:bodyPr>
          <a:lstStyle/>
          <a:p>
            <a:pPr>
              <a:defRPr/>
            </a:pPr>
            <a:r>
              <a:rPr lang="hr-HR" dirty="0" smtClean="0">
                <a:solidFill>
                  <a:srgbClr val="007A8D"/>
                </a:solidFill>
              </a:rPr>
              <a:t>Prijelaz godine – postojeće stanje </a:t>
            </a:r>
            <a:endParaRPr lang="hr-HR" dirty="0"/>
          </a:p>
        </p:txBody>
      </p:sp>
      <p:sp>
        <p:nvSpPr>
          <p:cNvPr id="3" name="Content Placeholder 2"/>
          <p:cNvSpPr>
            <a:spLocks noGrp="1"/>
          </p:cNvSpPr>
          <p:nvPr>
            <p:ph idx="1"/>
          </p:nvPr>
        </p:nvSpPr>
        <p:spPr>
          <a:xfrm>
            <a:off x="1822451" y="1268414"/>
            <a:ext cx="8501063" cy="4954587"/>
          </a:xfrm>
        </p:spPr>
        <p:txBody>
          <a:bodyPr>
            <a:normAutofit/>
          </a:bodyPr>
          <a:lstStyle/>
          <a:p>
            <a:r>
              <a:rPr lang="hr-HR" dirty="0" smtClean="0"/>
              <a:t>Sadašnji </a:t>
            </a:r>
            <a:r>
              <a:rPr lang="hr-HR" dirty="0"/>
              <a:t>način rada koji je naslijeđen još od prve verzije sustava podržavao je otvaranje nove financijske godine nakon što bi bila zaključena stara (prethodna). Problem koji je vezan uz to je taj što se ne može ništa raditi u novoj godini, pa ni plaćati financijske obaveze, dok ne budu unijeti svi potrebni podaci u prethodnu godinu. A to se zna produžiti sve do druge polovice siječnja. Zbog toga potrebno je omogućiti paralelan rad svim korisnicima informacijskog sustava područne riznice u dvije uzastopne kalendarske godine.</a:t>
            </a:r>
          </a:p>
          <a:p>
            <a:endParaRPr lang="hr-HR" b="1" dirty="0" smtClean="0"/>
          </a:p>
        </p:txBody>
      </p:sp>
      <p:sp>
        <p:nvSpPr>
          <p:cNvPr id="1434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A4BD345-3D90-4A84-BD9D-288E39F4565B}" type="slidenum">
              <a:rPr lang="hr-HR" altLang="sr-Latn-RS" sz="1000">
                <a:solidFill>
                  <a:srgbClr val="595959"/>
                </a:solidFill>
                <a:latin typeface="Verdana" panose="020B0604030504040204" pitchFamily="34" charset="0"/>
              </a:rPr>
              <a:pPr>
                <a:spcBef>
                  <a:spcPct val="0"/>
                </a:spcBef>
                <a:buFontTx/>
                <a:buNone/>
              </a:pPr>
              <a:t>2</a:t>
            </a:fld>
            <a:endParaRPr lang="hr-HR" altLang="sr-Latn-RS" sz="1000">
              <a:solidFill>
                <a:srgbClr val="595959"/>
              </a:solidFill>
              <a:latin typeface="Verdana" panose="020B0604030504040204" pitchFamily="34" charset="0"/>
            </a:endParaRPr>
          </a:p>
        </p:txBody>
      </p:sp>
      <p:sp>
        <p:nvSpPr>
          <p:cNvPr id="5" name="Footer Placeholder 4"/>
          <p:cNvSpPr>
            <a:spLocks noGrp="1"/>
          </p:cNvSpPr>
          <p:nvPr>
            <p:ph type="ftr" sz="quarter" idx="11"/>
          </p:nvPr>
        </p:nvSpPr>
        <p:spPr/>
        <p:txBody>
          <a:bodyPr/>
          <a:lstStyle/>
          <a:p>
            <a:pPr>
              <a:defRPr/>
            </a:pPr>
            <a:r>
              <a:rPr lang="hr-HR" smtClean="0"/>
              <a:t>© Enel Split d.o.o. 	www.enel.hr</a:t>
            </a:r>
            <a:endParaRPr lang="hr-HR"/>
          </a:p>
        </p:txBody>
      </p:sp>
    </p:spTree>
    <p:extLst>
      <p:ext uri="{BB962C8B-B14F-4D97-AF65-F5344CB8AC3E}">
        <p14:creationId xmlns:p14="http://schemas.microsoft.com/office/powerpoint/2010/main" val="2249660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8313" y="285750"/>
            <a:ext cx="7339586" cy="642938"/>
          </a:xfrm>
        </p:spPr>
        <p:txBody>
          <a:bodyPr>
            <a:normAutofit fontScale="90000"/>
          </a:bodyPr>
          <a:lstStyle/>
          <a:p>
            <a:pPr>
              <a:defRPr/>
            </a:pPr>
            <a:r>
              <a:rPr lang="hr-HR" dirty="0" smtClean="0">
                <a:solidFill>
                  <a:srgbClr val="007A8D"/>
                </a:solidFill>
              </a:rPr>
              <a:t>Prijelaz godine – željeno stanje </a:t>
            </a:r>
            <a:endParaRPr lang="hr-HR" dirty="0"/>
          </a:p>
        </p:txBody>
      </p:sp>
      <p:sp>
        <p:nvSpPr>
          <p:cNvPr id="3" name="Content Placeholder 2"/>
          <p:cNvSpPr>
            <a:spLocks noGrp="1"/>
          </p:cNvSpPr>
          <p:nvPr>
            <p:ph idx="1"/>
          </p:nvPr>
        </p:nvSpPr>
        <p:spPr>
          <a:xfrm>
            <a:off x="1822451" y="1268414"/>
            <a:ext cx="8501063" cy="4954587"/>
          </a:xfrm>
        </p:spPr>
        <p:txBody>
          <a:bodyPr>
            <a:normAutofit/>
          </a:bodyPr>
          <a:lstStyle/>
          <a:p>
            <a:r>
              <a:rPr lang="hr-HR" dirty="0" smtClean="0"/>
              <a:t>U informacijskom sustavu područne riznice potrebno je omogućiti paralelni rad u dvije poslovne godine te nakon zaključenja knjiženja u staroj poslovnoj godini omogućiti prijenose početnih stanja Glavne knjige u novu godinu. </a:t>
            </a:r>
          </a:p>
          <a:p>
            <a:r>
              <a:rPr lang="hr-HR" dirty="0" smtClean="0"/>
              <a:t>Budući način rada zahtjeva da se odmah nakon Nove godine mogu paralelno unositi (u prethodnu i u novu godinu) podaci u Knjigu ulaznih faktura, Blagajnu, </a:t>
            </a:r>
            <a:r>
              <a:rPr lang="hr-HR" dirty="0"/>
              <a:t>PN  </a:t>
            </a:r>
            <a:r>
              <a:rPr lang="hr-HR" dirty="0" smtClean="0"/>
              <a:t>i Glavnu knjigu. Dodatno, potrebno je harmonizirati ustanove koje  šalju i zahtjeve u bazu PPIAFOND.</a:t>
            </a:r>
            <a:endParaRPr lang="hr-HR" b="1" dirty="0" smtClean="0"/>
          </a:p>
        </p:txBody>
      </p:sp>
      <p:sp>
        <p:nvSpPr>
          <p:cNvPr id="1434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A4BD345-3D90-4A84-BD9D-288E39F4565B}" type="slidenum">
              <a:rPr lang="hr-HR" altLang="sr-Latn-RS" sz="1000">
                <a:solidFill>
                  <a:srgbClr val="595959"/>
                </a:solidFill>
                <a:latin typeface="Verdana" panose="020B0604030504040204" pitchFamily="34" charset="0"/>
              </a:rPr>
              <a:pPr>
                <a:spcBef>
                  <a:spcPct val="0"/>
                </a:spcBef>
                <a:buFontTx/>
                <a:buNone/>
              </a:pPr>
              <a:t>3</a:t>
            </a:fld>
            <a:endParaRPr lang="hr-HR" altLang="sr-Latn-RS" sz="1000">
              <a:solidFill>
                <a:srgbClr val="595959"/>
              </a:solidFill>
              <a:latin typeface="Verdana" panose="020B0604030504040204" pitchFamily="34" charset="0"/>
            </a:endParaRPr>
          </a:p>
        </p:txBody>
      </p:sp>
      <p:sp>
        <p:nvSpPr>
          <p:cNvPr id="5" name="Footer Placeholder 4"/>
          <p:cNvSpPr>
            <a:spLocks noGrp="1"/>
          </p:cNvSpPr>
          <p:nvPr>
            <p:ph type="ftr" sz="quarter" idx="11"/>
          </p:nvPr>
        </p:nvSpPr>
        <p:spPr/>
        <p:txBody>
          <a:bodyPr/>
          <a:lstStyle/>
          <a:p>
            <a:pPr>
              <a:defRPr/>
            </a:pPr>
            <a:r>
              <a:rPr lang="hr-HR" smtClean="0"/>
              <a:t>© Enel Split d.o.o. 	www.enel.hr</a:t>
            </a:r>
            <a:endParaRPr lang="hr-HR"/>
          </a:p>
        </p:txBody>
      </p:sp>
    </p:spTree>
    <p:extLst>
      <p:ext uri="{BB962C8B-B14F-4D97-AF65-F5344CB8AC3E}">
        <p14:creationId xmlns:p14="http://schemas.microsoft.com/office/powerpoint/2010/main" val="14158700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8313" y="285750"/>
            <a:ext cx="7339586" cy="642938"/>
          </a:xfrm>
        </p:spPr>
        <p:txBody>
          <a:bodyPr>
            <a:normAutofit fontScale="90000"/>
          </a:bodyPr>
          <a:lstStyle/>
          <a:p>
            <a:pPr>
              <a:defRPr/>
            </a:pPr>
            <a:r>
              <a:rPr lang="hr-HR" dirty="0" smtClean="0">
                <a:solidFill>
                  <a:srgbClr val="007A8D"/>
                </a:solidFill>
              </a:rPr>
              <a:t>Prijelaz godine – postupak</a:t>
            </a:r>
            <a:endParaRPr lang="hr-HR" dirty="0"/>
          </a:p>
        </p:txBody>
      </p:sp>
      <p:sp>
        <p:nvSpPr>
          <p:cNvPr id="3" name="Content Placeholder 2"/>
          <p:cNvSpPr>
            <a:spLocks noGrp="1"/>
          </p:cNvSpPr>
          <p:nvPr>
            <p:ph idx="1"/>
          </p:nvPr>
        </p:nvSpPr>
        <p:spPr>
          <a:xfrm>
            <a:off x="1822451" y="1268414"/>
            <a:ext cx="8501063" cy="4954587"/>
          </a:xfrm>
        </p:spPr>
        <p:txBody>
          <a:bodyPr>
            <a:normAutofit/>
          </a:bodyPr>
          <a:lstStyle/>
          <a:p>
            <a:r>
              <a:rPr lang="hr-HR" b="1" dirty="0" smtClean="0"/>
              <a:t>Prvi korak</a:t>
            </a:r>
          </a:p>
          <a:p>
            <a:pPr marL="457200" lvl="1" indent="0">
              <a:buNone/>
            </a:pPr>
            <a:r>
              <a:rPr lang="hr-HR" b="1" dirty="0"/>
              <a:t>O</a:t>
            </a:r>
            <a:r>
              <a:rPr lang="hr-HR" b="1" dirty="0" smtClean="0"/>
              <a:t>tvaranje novih baza i paralelni rada </a:t>
            </a:r>
            <a:r>
              <a:rPr lang="hr-HR" b="1" dirty="0"/>
              <a:t>u dvije </a:t>
            </a:r>
            <a:r>
              <a:rPr lang="hr-HR" b="1" dirty="0" smtClean="0"/>
              <a:t>poslovne godine</a:t>
            </a:r>
          </a:p>
          <a:p>
            <a:pPr marL="457200" lvl="1" indent="0">
              <a:buNone/>
            </a:pPr>
            <a:endParaRPr lang="hr-HR" b="1" dirty="0"/>
          </a:p>
          <a:p>
            <a:r>
              <a:rPr lang="hr-HR" b="1" dirty="0" smtClean="0"/>
              <a:t>Drugi korak</a:t>
            </a:r>
            <a:endParaRPr lang="hr-HR" b="1" dirty="0"/>
          </a:p>
          <a:p>
            <a:pPr marL="457200" lvl="1" indent="0">
              <a:buNone/>
            </a:pPr>
            <a:r>
              <a:rPr lang="hr-HR" b="1" dirty="0" smtClean="0"/>
              <a:t>Zaključenje knjiženja u staroj godini i prijenos početnih stanja Glavne knjige</a:t>
            </a:r>
            <a:endParaRPr lang="hr-HR" b="1" dirty="0"/>
          </a:p>
          <a:p>
            <a:pPr marL="457200" lvl="1" indent="0">
              <a:buNone/>
            </a:pPr>
            <a:endParaRPr lang="hr-HR" b="1" dirty="0" smtClean="0"/>
          </a:p>
          <a:p>
            <a:endParaRPr lang="hr-HR" b="1" dirty="0" smtClean="0"/>
          </a:p>
        </p:txBody>
      </p:sp>
      <p:sp>
        <p:nvSpPr>
          <p:cNvPr id="1434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A4BD345-3D90-4A84-BD9D-288E39F4565B}" type="slidenum">
              <a:rPr lang="hr-HR" altLang="sr-Latn-RS" sz="1000">
                <a:solidFill>
                  <a:srgbClr val="595959"/>
                </a:solidFill>
                <a:latin typeface="Verdana" panose="020B0604030504040204" pitchFamily="34" charset="0"/>
              </a:rPr>
              <a:pPr>
                <a:spcBef>
                  <a:spcPct val="0"/>
                </a:spcBef>
                <a:buFontTx/>
                <a:buNone/>
              </a:pPr>
              <a:t>4</a:t>
            </a:fld>
            <a:endParaRPr lang="hr-HR" altLang="sr-Latn-RS" sz="1000">
              <a:solidFill>
                <a:srgbClr val="595959"/>
              </a:solidFill>
              <a:latin typeface="Verdana" panose="020B0604030504040204" pitchFamily="34" charset="0"/>
            </a:endParaRPr>
          </a:p>
        </p:txBody>
      </p:sp>
      <p:sp>
        <p:nvSpPr>
          <p:cNvPr id="5" name="Footer Placeholder 4"/>
          <p:cNvSpPr>
            <a:spLocks noGrp="1"/>
          </p:cNvSpPr>
          <p:nvPr>
            <p:ph type="ftr" sz="quarter" idx="11"/>
          </p:nvPr>
        </p:nvSpPr>
        <p:spPr/>
        <p:txBody>
          <a:bodyPr/>
          <a:lstStyle/>
          <a:p>
            <a:pPr>
              <a:defRPr/>
            </a:pPr>
            <a:r>
              <a:rPr lang="hr-HR" smtClean="0"/>
              <a:t>© Enel Split d.o.o. 	www.enel.hr</a:t>
            </a:r>
            <a:endParaRPr lang="hr-HR"/>
          </a:p>
        </p:txBody>
      </p:sp>
    </p:spTree>
    <p:extLst>
      <p:ext uri="{BB962C8B-B14F-4D97-AF65-F5344CB8AC3E}">
        <p14:creationId xmlns:p14="http://schemas.microsoft.com/office/powerpoint/2010/main" val="34621102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8313" y="285750"/>
            <a:ext cx="7339586" cy="642938"/>
          </a:xfrm>
        </p:spPr>
        <p:txBody>
          <a:bodyPr>
            <a:normAutofit fontScale="90000"/>
          </a:bodyPr>
          <a:lstStyle/>
          <a:p>
            <a:pPr>
              <a:defRPr/>
            </a:pPr>
            <a:r>
              <a:rPr lang="hr-HR" dirty="0" smtClean="0">
                <a:solidFill>
                  <a:srgbClr val="007A8D"/>
                </a:solidFill>
              </a:rPr>
              <a:t>Prijelaz godine – prvi korak</a:t>
            </a:r>
            <a:endParaRPr lang="hr-HR" dirty="0"/>
          </a:p>
        </p:txBody>
      </p:sp>
      <p:sp>
        <p:nvSpPr>
          <p:cNvPr id="3" name="Content Placeholder 2"/>
          <p:cNvSpPr>
            <a:spLocks noGrp="1"/>
          </p:cNvSpPr>
          <p:nvPr>
            <p:ph idx="1"/>
          </p:nvPr>
        </p:nvSpPr>
        <p:spPr>
          <a:xfrm>
            <a:off x="1822451" y="1268414"/>
            <a:ext cx="8501063" cy="4954587"/>
          </a:xfrm>
        </p:spPr>
        <p:txBody>
          <a:bodyPr>
            <a:normAutofit fontScale="92500"/>
          </a:bodyPr>
          <a:lstStyle/>
          <a:p>
            <a:r>
              <a:rPr lang="hr-HR" dirty="0" smtClean="0"/>
              <a:t>Nova funkcionalnost omogućiti će formiranje </a:t>
            </a:r>
            <a:r>
              <a:rPr lang="hr-HR" dirty="0"/>
              <a:t>nove baze za novu </a:t>
            </a:r>
            <a:r>
              <a:rPr lang="hr-HR" dirty="0" smtClean="0"/>
              <a:t>poslovnu godinu, te </a:t>
            </a:r>
            <a:r>
              <a:rPr lang="hr-HR" dirty="0"/>
              <a:t>omogući aplikacijski unos novih dokumenata, a sa druge strane </a:t>
            </a:r>
            <a:r>
              <a:rPr lang="hr-HR" dirty="0" smtClean="0"/>
              <a:t> omogućiti i da </a:t>
            </a:r>
            <a:r>
              <a:rPr lang="hr-HR" dirty="0"/>
              <a:t>se </a:t>
            </a:r>
            <a:r>
              <a:rPr lang="hr-HR" dirty="0" smtClean="0"/>
              <a:t>može </a:t>
            </a:r>
            <a:r>
              <a:rPr lang="hr-HR" dirty="0"/>
              <a:t>nastaviti unos dokumenta i knjiženja u staroj godini. </a:t>
            </a:r>
            <a:r>
              <a:rPr lang="hr-HR" dirty="0" smtClean="0"/>
              <a:t>Nova funkcionalnost ugraditi će se u </a:t>
            </a:r>
            <a:r>
              <a:rPr lang="hr-HR" dirty="0"/>
              <a:t>sljedeće module:</a:t>
            </a:r>
          </a:p>
          <a:p>
            <a:pPr lvl="1"/>
            <a:r>
              <a:rPr lang="hr-HR" dirty="0"/>
              <a:t>GK </a:t>
            </a:r>
          </a:p>
          <a:p>
            <a:pPr lvl="1"/>
            <a:r>
              <a:rPr lang="hr-HR" dirty="0"/>
              <a:t>KUF </a:t>
            </a:r>
          </a:p>
          <a:p>
            <a:pPr lvl="1"/>
            <a:r>
              <a:rPr lang="hr-HR" dirty="0"/>
              <a:t>KUFINV</a:t>
            </a:r>
          </a:p>
          <a:p>
            <a:pPr lvl="1"/>
            <a:r>
              <a:rPr lang="hr-HR" dirty="0"/>
              <a:t>KOP </a:t>
            </a:r>
          </a:p>
          <a:p>
            <a:pPr lvl="1"/>
            <a:r>
              <a:rPr lang="hr-HR" dirty="0"/>
              <a:t>Blagajna </a:t>
            </a:r>
          </a:p>
          <a:p>
            <a:pPr lvl="1"/>
            <a:r>
              <a:rPr lang="hr-HR" dirty="0"/>
              <a:t>PN </a:t>
            </a:r>
          </a:p>
          <a:p>
            <a:pPr lvl="1"/>
            <a:r>
              <a:rPr lang="hr-HR" dirty="0"/>
              <a:t>Praćenje </a:t>
            </a:r>
            <a:r>
              <a:rPr lang="hr-HR" dirty="0" smtClean="0"/>
              <a:t>plana</a:t>
            </a:r>
            <a:endParaRPr lang="hr-HR" dirty="0"/>
          </a:p>
          <a:p>
            <a:pPr lvl="1"/>
            <a:r>
              <a:rPr lang="hr-HR" dirty="0"/>
              <a:t>Praćenje </a:t>
            </a:r>
            <a:r>
              <a:rPr lang="hr-HR" dirty="0" smtClean="0"/>
              <a:t>realizacije</a:t>
            </a:r>
            <a:endParaRPr lang="hr-HR" b="1" dirty="0" smtClean="0"/>
          </a:p>
          <a:p>
            <a:endParaRPr lang="hr-HR" b="1" dirty="0" smtClean="0"/>
          </a:p>
        </p:txBody>
      </p:sp>
      <p:sp>
        <p:nvSpPr>
          <p:cNvPr id="1434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A4BD345-3D90-4A84-BD9D-288E39F4565B}" type="slidenum">
              <a:rPr lang="hr-HR" altLang="sr-Latn-RS" sz="1000">
                <a:solidFill>
                  <a:srgbClr val="595959"/>
                </a:solidFill>
                <a:latin typeface="Verdana" panose="020B0604030504040204" pitchFamily="34" charset="0"/>
              </a:rPr>
              <a:pPr>
                <a:spcBef>
                  <a:spcPct val="0"/>
                </a:spcBef>
                <a:buFontTx/>
                <a:buNone/>
              </a:pPr>
              <a:t>5</a:t>
            </a:fld>
            <a:endParaRPr lang="hr-HR" altLang="sr-Latn-RS" sz="1000">
              <a:solidFill>
                <a:srgbClr val="595959"/>
              </a:solidFill>
              <a:latin typeface="Verdana" panose="020B0604030504040204" pitchFamily="34" charset="0"/>
            </a:endParaRPr>
          </a:p>
        </p:txBody>
      </p:sp>
      <p:sp>
        <p:nvSpPr>
          <p:cNvPr id="5" name="Footer Placeholder 4"/>
          <p:cNvSpPr>
            <a:spLocks noGrp="1"/>
          </p:cNvSpPr>
          <p:nvPr>
            <p:ph type="ftr" sz="quarter" idx="11"/>
          </p:nvPr>
        </p:nvSpPr>
        <p:spPr/>
        <p:txBody>
          <a:bodyPr/>
          <a:lstStyle/>
          <a:p>
            <a:pPr>
              <a:defRPr/>
            </a:pPr>
            <a:r>
              <a:rPr lang="hr-HR" smtClean="0"/>
              <a:t>© Enel Split d.o.o. 	www.enel.hr</a:t>
            </a:r>
            <a:endParaRPr lang="hr-HR"/>
          </a:p>
        </p:txBody>
      </p:sp>
    </p:spTree>
    <p:extLst>
      <p:ext uri="{BB962C8B-B14F-4D97-AF65-F5344CB8AC3E}">
        <p14:creationId xmlns:p14="http://schemas.microsoft.com/office/powerpoint/2010/main" val="23125418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8313" y="285750"/>
            <a:ext cx="7339586" cy="642938"/>
          </a:xfrm>
        </p:spPr>
        <p:txBody>
          <a:bodyPr>
            <a:normAutofit fontScale="90000"/>
          </a:bodyPr>
          <a:lstStyle/>
          <a:p>
            <a:pPr>
              <a:defRPr/>
            </a:pPr>
            <a:r>
              <a:rPr lang="hr-HR" dirty="0" smtClean="0">
                <a:solidFill>
                  <a:srgbClr val="007A8D"/>
                </a:solidFill>
              </a:rPr>
              <a:t>Prijelaz godine – </a:t>
            </a:r>
            <a:r>
              <a:rPr lang="hr-HR" dirty="0">
                <a:solidFill>
                  <a:srgbClr val="007A8D"/>
                </a:solidFill>
              </a:rPr>
              <a:t>d</a:t>
            </a:r>
            <a:r>
              <a:rPr lang="hr-HR" dirty="0" smtClean="0">
                <a:solidFill>
                  <a:srgbClr val="007A8D"/>
                </a:solidFill>
              </a:rPr>
              <a:t>rugi korak</a:t>
            </a:r>
            <a:endParaRPr lang="hr-HR" dirty="0"/>
          </a:p>
        </p:txBody>
      </p:sp>
      <p:sp>
        <p:nvSpPr>
          <p:cNvPr id="3" name="Content Placeholder 2"/>
          <p:cNvSpPr>
            <a:spLocks noGrp="1"/>
          </p:cNvSpPr>
          <p:nvPr>
            <p:ph idx="1"/>
          </p:nvPr>
        </p:nvSpPr>
        <p:spPr>
          <a:xfrm>
            <a:off x="1822451" y="1268414"/>
            <a:ext cx="8501063" cy="4954587"/>
          </a:xfrm>
        </p:spPr>
        <p:txBody>
          <a:bodyPr>
            <a:normAutofit/>
          </a:bodyPr>
          <a:lstStyle/>
          <a:p>
            <a:r>
              <a:rPr lang="hr-HR" dirty="0" smtClean="0"/>
              <a:t>Druga </a:t>
            </a:r>
            <a:r>
              <a:rPr lang="hr-HR" dirty="0"/>
              <a:t>faza je sam čin "prijelaza godine" odnosno proces zaključenja knjiženja u staroj godini i prijenos početnih stanja.  Nakon provedbe druge fazi nije više moguće unositi dokumente u staroj poslovnoj godini. </a:t>
            </a:r>
            <a:endParaRPr lang="hr-HR" dirty="0" smtClean="0"/>
          </a:p>
          <a:p>
            <a:pPr marL="0" indent="0">
              <a:buNone/>
            </a:pPr>
            <a:endParaRPr lang="hr-HR" b="1" dirty="0" smtClean="0"/>
          </a:p>
        </p:txBody>
      </p:sp>
      <p:sp>
        <p:nvSpPr>
          <p:cNvPr id="1434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A4BD345-3D90-4A84-BD9D-288E39F4565B}" type="slidenum">
              <a:rPr lang="hr-HR" altLang="sr-Latn-RS" sz="1000">
                <a:solidFill>
                  <a:srgbClr val="595959"/>
                </a:solidFill>
                <a:latin typeface="Verdana" panose="020B0604030504040204" pitchFamily="34" charset="0"/>
              </a:rPr>
              <a:pPr>
                <a:spcBef>
                  <a:spcPct val="0"/>
                </a:spcBef>
                <a:buFontTx/>
                <a:buNone/>
              </a:pPr>
              <a:t>6</a:t>
            </a:fld>
            <a:endParaRPr lang="hr-HR" altLang="sr-Latn-RS" sz="1000">
              <a:solidFill>
                <a:srgbClr val="595959"/>
              </a:solidFill>
              <a:latin typeface="Verdana" panose="020B0604030504040204" pitchFamily="34" charset="0"/>
            </a:endParaRPr>
          </a:p>
        </p:txBody>
      </p:sp>
      <p:sp>
        <p:nvSpPr>
          <p:cNvPr id="5" name="Footer Placeholder 4"/>
          <p:cNvSpPr>
            <a:spLocks noGrp="1"/>
          </p:cNvSpPr>
          <p:nvPr>
            <p:ph type="ftr" sz="quarter" idx="11"/>
          </p:nvPr>
        </p:nvSpPr>
        <p:spPr/>
        <p:txBody>
          <a:bodyPr/>
          <a:lstStyle/>
          <a:p>
            <a:pPr>
              <a:defRPr/>
            </a:pPr>
            <a:r>
              <a:rPr lang="hr-HR" smtClean="0"/>
              <a:t>© Enel Split d.o.o. 	www.enel.hr</a:t>
            </a:r>
            <a:endParaRPr lang="hr-HR"/>
          </a:p>
        </p:txBody>
      </p:sp>
    </p:spTree>
    <p:extLst>
      <p:ext uri="{BB962C8B-B14F-4D97-AF65-F5344CB8AC3E}">
        <p14:creationId xmlns:p14="http://schemas.microsoft.com/office/powerpoint/2010/main" val="36822839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79143" y="2303107"/>
            <a:ext cx="10515600" cy="1325563"/>
          </a:xfrm>
        </p:spPr>
        <p:txBody>
          <a:bodyPr/>
          <a:lstStyle/>
          <a:p>
            <a:pPr algn="ctr"/>
            <a:r>
              <a:rPr lang="hr-HR" b="1" dirty="0" smtClean="0"/>
              <a:t>Pitanja i odgovori!</a:t>
            </a:r>
            <a:endParaRPr lang="hr-HR" b="1" dirty="0"/>
          </a:p>
        </p:txBody>
      </p:sp>
    </p:spTree>
    <p:extLst>
      <p:ext uri="{BB962C8B-B14F-4D97-AF65-F5344CB8AC3E}">
        <p14:creationId xmlns:p14="http://schemas.microsoft.com/office/powerpoint/2010/main" val="30809164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840</TotalTime>
  <Words>345</Words>
  <Application>Microsoft Office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Times New Roman</vt:lpstr>
      <vt:lpstr>Verdana</vt:lpstr>
      <vt:lpstr>Office Theme</vt:lpstr>
      <vt:lpstr> Prijelaz godine </vt:lpstr>
      <vt:lpstr>Prijelaz godine – postojeće stanje </vt:lpstr>
      <vt:lpstr>Prijelaz godine – željeno stanje </vt:lpstr>
      <vt:lpstr>Prijelaz godine – postupak</vt:lpstr>
      <vt:lpstr>Prijelaz godine – prvi korak</vt:lpstr>
      <vt:lpstr>Prijelaz godine – drugi korak</vt:lpstr>
      <vt:lpstr>Pitanja i odgovori!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Antonia Marinović</dc:creator>
  <cp:lastModifiedBy>Branko Kalaica</cp:lastModifiedBy>
  <cp:revision>68</cp:revision>
  <dcterms:created xsi:type="dcterms:W3CDTF">2017-10-24T12:04:44Z</dcterms:created>
  <dcterms:modified xsi:type="dcterms:W3CDTF">2018-11-14T11:10:00Z</dcterms:modified>
</cp:coreProperties>
</file>