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57" r:id="rId4"/>
    <p:sldId id="261" r:id="rId5"/>
    <p:sldId id="260" r:id="rId6"/>
    <p:sldId id="262" r:id="rId7"/>
  </p:sldIdLst>
  <p:sldSz cx="12192000" cy="6858000"/>
  <p:notesSz cx="6669088" cy="9928225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6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64902" autoAdjust="0"/>
  </p:normalViewPr>
  <p:slideViewPr>
    <p:cSldViewPr snapToGrid="0">
      <p:cViewPr varScale="1">
        <p:scale>
          <a:sx n="48" d="100"/>
          <a:sy n="48" d="100"/>
        </p:scale>
        <p:origin x="151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71EE2A-0090-4025-8EBC-DC1C5782DFFA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D64F366-25D7-48EE-A697-3536B21CD52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11366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D196A-0953-4C37-A336-8369B3A76695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0C74FAC-5E46-4FBD-BC83-6841AEDB895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8636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Iako</a:t>
            </a:r>
            <a:r>
              <a:rPr lang="hr-HR" baseline="0" dirty="0" smtClean="0"/>
              <a:t> je u 5 mjesecu </a:t>
            </a:r>
            <a:r>
              <a:rPr lang="hr-HR" baseline="0" dirty="0" err="1" smtClean="0"/>
              <a:t>AZOP</a:t>
            </a:r>
            <a:r>
              <a:rPr lang="hr-HR" baseline="0" dirty="0" smtClean="0"/>
              <a:t> najavljivao rigorozne kontrole vezane za zaštitu osobnih podataka, te su kontrole izostale.</a:t>
            </a:r>
          </a:p>
          <a:p>
            <a:r>
              <a:rPr lang="hr-HR" baseline="0" dirty="0" smtClean="0"/>
              <a:t>Međutim, kako  smo na proljetnom seminaru obećali mi smo nastavili razvijati aplikaciju </a:t>
            </a:r>
            <a:r>
              <a:rPr lang="hr-HR" baseline="0" dirty="0" err="1" smtClean="0"/>
              <a:t>GDPR</a:t>
            </a:r>
            <a:r>
              <a:rPr lang="hr-HR" baseline="0" dirty="0" smtClean="0"/>
              <a:t>.</a:t>
            </a:r>
          </a:p>
          <a:p>
            <a:r>
              <a:rPr lang="hr-HR" baseline="0" dirty="0" smtClean="0"/>
              <a:t>Sutra na prezentaciji će Silvija i Vanda pokazati te novosti, a ja ću sada reći nekoliko riječi o njima,</a:t>
            </a:r>
          </a:p>
          <a:p>
            <a:r>
              <a:rPr lang="hr-HR" baseline="0" dirty="0" smtClean="0"/>
              <a:t>Dodali smo osnovne predloške za dokumente kao što su </a:t>
            </a:r>
            <a:r>
              <a:rPr lang="hr-HR" baseline="0" dirty="0" smtClean="0"/>
              <a:t>…. Također dodan je i novi modul Generiranje privola.</a:t>
            </a:r>
            <a:endParaRPr lang="hr-HR" baseline="0" dirty="0" smtClean="0"/>
          </a:p>
          <a:p>
            <a:r>
              <a:rPr lang="hr-HR" baseline="0" dirty="0" smtClean="0"/>
              <a:t>Razvoj aplikacije ide u smjeru automatizacije procesa.</a:t>
            </a:r>
          </a:p>
          <a:p>
            <a:r>
              <a:rPr lang="hr-HR" baseline="0" dirty="0" smtClean="0"/>
              <a:t>Kad u jednom trenutku </a:t>
            </a:r>
            <a:r>
              <a:rPr lang="hr-HR" baseline="0" dirty="0" err="1" smtClean="0"/>
              <a:t>AZOP</a:t>
            </a:r>
            <a:r>
              <a:rPr lang="hr-HR" baseline="0" dirty="0" smtClean="0"/>
              <a:t> krene u kontrole, novi elementi aplikacije omogućit će vam da u vrlo kratkom roku</a:t>
            </a:r>
          </a:p>
          <a:p>
            <a:r>
              <a:rPr lang="hr-HR" baseline="0" dirty="0" smtClean="0"/>
              <a:t>napravite privole za sve svoje ispitanike.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C74FAC-5E46-4FBD-BC83-6841AEDB8957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0528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Na slici se vide različiti izvori</a:t>
            </a:r>
            <a:r>
              <a:rPr lang="hr-HR" baseline="0" dirty="0" smtClean="0"/>
              <a:t> osobnih podataka.</a:t>
            </a:r>
          </a:p>
          <a:p>
            <a:r>
              <a:rPr lang="hr-HR" baseline="0" dirty="0" smtClean="0"/>
              <a:t>U dogovoru sa vašom pravnom službom trebate odrediti koji od njih čine ispitanike.</a:t>
            </a:r>
          </a:p>
          <a:p>
            <a:r>
              <a:rPr lang="hr-HR" baseline="0" dirty="0" smtClean="0"/>
              <a:t>Za njih ćete trebati privole.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C74FAC-5E46-4FBD-BC83-6841AEDB8957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3240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Da bi mogli pokrenuti automatsko generiranje privola, potreban</a:t>
            </a:r>
            <a:r>
              <a:rPr lang="hr-HR" baseline="0" dirty="0" smtClean="0"/>
              <a:t> je </a:t>
            </a:r>
            <a:r>
              <a:rPr lang="hr-HR" baseline="0" dirty="0" err="1" smtClean="0"/>
              <a:t>excel</a:t>
            </a:r>
            <a:r>
              <a:rPr lang="hr-HR" baseline="0" dirty="0" smtClean="0"/>
              <a:t> sa 4 kolone.</a:t>
            </a:r>
          </a:p>
          <a:p>
            <a:r>
              <a:rPr lang="hr-HR" baseline="0" dirty="0" smtClean="0"/>
              <a:t>Većina današnjih </a:t>
            </a:r>
            <a:r>
              <a:rPr lang="hr-HR" baseline="0" dirty="0" smtClean="0"/>
              <a:t>softverskih </a:t>
            </a:r>
            <a:r>
              <a:rPr lang="hr-HR" baseline="0" dirty="0" smtClean="0"/>
              <a:t>rješenja ima export u excel.</a:t>
            </a:r>
          </a:p>
          <a:p>
            <a:r>
              <a:rPr lang="hr-HR" baseline="0" dirty="0" smtClean="0"/>
              <a:t>Sutra će na prezentaciji biti prikazana dva takva primjera iz aplikacije Plaća i Knjige potraživanja.</a:t>
            </a:r>
          </a:p>
          <a:p>
            <a:r>
              <a:rPr lang="hr-HR" baseline="0" dirty="0" smtClean="0"/>
              <a:t>Prve dvije kolone su ime i prezime, treća je identifikator i to može biti </a:t>
            </a:r>
            <a:r>
              <a:rPr lang="hr-HR" baseline="0" dirty="0" err="1" smtClean="0"/>
              <a:t>OIB</a:t>
            </a:r>
            <a:r>
              <a:rPr lang="hr-HR" baseline="0" dirty="0" smtClean="0"/>
              <a:t>, datum rođenja i slično</a:t>
            </a:r>
          </a:p>
          <a:p>
            <a:r>
              <a:rPr lang="hr-HR" baseline="0" dirty="0" smtClean="0"/>
              <a:t>Četvrta kolona određuje o kojoj se vrsti osobnih podataka radi.</a:t>
            </a:r>
          </a:p>
          <a:p>
            <a:r>
              <a:rPr lang="hr-HR" baseline="0" dirty="0" smtClean="0"/>
              <a:t>Akcijom Uvoz iz datoteke, ovi podaci će biti generirani u aplikaciji </a:t>
            </a:r>
            <a:r>
              <a:rPr lang="hr-HR" baseline="0" dirty="0" err="1" smtClean="0"/>
              <a:t>GDPR</a:t>
            </a:r>
            <a:endParaRPr lang="hr-HR" baseline="0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C74FAC-5E46-4FBD-BC83-6841AEDB8957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3719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Slijedeći korak je da odaberete ponuđeni predložak za privolu ili definirate svoj</a:t>
            </a:r>
          </a:p>
          <a:p>
            <a:r>
              <a:rPr lang="hr-HR" dirty="0" smtClean="0"/>
              <a:t>i klikom na Generiranje privola, dobit ćete onoliko privola koliko imate ispitanika.</a:t>
            </a:r>
          </a:p>
          <a:p>
            <a:r>
              <a:rPr lang="hr-HR" dirty="0" smtClean="0"/>
              <a:t>Privole</a:t>
            </a:r>
            <a:r>
              <a:rPr lang="hr-HR" baseline="0" dirty="0" smtClean="0"/>
              <a:t> su spremne za ispis i potpis.</a:t>
            </a:r>
          </a:p>
          <a:p>
            <a:r>
              <a:rPr lang="hr-HR" baseline="0" dirty="0" smtClean="0"/>
              <a:t>Sutra ćete ovaj proces moći i samostalno izvesti na radionici da vidite kako u dva koraka od prazne aplikacije </a:t>
            </a:r>
          </a:p>
          <a:p>
            <a:r>
              <a:rPr lang="hr-HR" baseline="0" dirty="0" smtClean="0"/>
              <a:t>dobijemo sve potrebne privole.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C74FAC-5E46-4FBD-BC83-6841AEDB8957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8418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Da </a:t>
            </a:r>
            <a:r>
              <a:rPr lang="hr-HR" dirty="0" err="1" smtClean="0"/>
              <a:t>rezmiram</a:t>
            </a:r>
            <a:r>
              <a:rPr lang="hr-HR" baseline="0" dirty="0" err="1" smtClean="0"/>
              <a:t>o</a:t>
            </a:r>
            <a:r>
              <a:rPr lang="hr-HR" baseline="0" dirty="0" smtClean="0"/>
              <a:t> najprije ćete definirati ispitanike za koje želite raditi privole, formirati excel, povući excel u aplikaciju GDPR. </a:t>
            </a:r>
          </a:p>
          <a:p>
            <a:r>
              <a:rPr lang="hr-HR" baseline="0" dirty="0" smtClean="0"/>
              <a:t>Potom je potrebno odabrati predložak privole, iskoristiti opciju koju nudi polje Generiranje privola.</a:t>
            </a:r>
          </a:p>
          <a:p>
            <a:r>
              <a:rPr lang="hr-HR" baseline="0" dirty="0" smtClean="0"/>
              <a:t>Nakon što se sve ovo obavi privole su spremne za potpis i pohranu. </a:t>
            </a:r>
          </a:p>
          <a:p>
            <a:r>
              <a:rPr lang="hr-HR" baseline="0" dirty="0" smtClean="0"/>
              <a:t>Ovo sve o čemu sam Vam pričao ćete moći i Vi sami isprobati na radionici koju će voditi kolegice Silvija </a:t>
            </a:r>
            <a:r>
              <a:rPr lang="hr-HR" baseline="0" smtClean="0"/>
              <a:t>i Vanda. 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C74FAC-5E46-4FBD-BC83-6841AEDB8957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7039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1D936-F475-41FF-9AAF-75DD1DF2E610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D94D9-49E5-42ED-95EB-ED15A1172C8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980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06CCC-0DBE-4487-8F71-9C27E2B2C5E6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2138E-F974-4D3D-97D6-F964D4BAA5A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0363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EFD7D-5399-4399-8950-D031ED36EC13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A25D6-9FAA-4F1C-8980-AF778E04C44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9405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54748-FD2C-4583-8F60-FA0C403556EF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80AEA-396C-4E24-982C-9510922F9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4765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BC654-DEF9-4747-AE0C-431C402013C7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39C9D-5BA2-4D48-9A10-6B8BE965E1F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0779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46BEC-C49D-4834-B87B-A899DABD6106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0B611-B5A4-43F0-9E28-3E7BE727FBC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1363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013D-9370-4782-8015-4EAE6A78D19B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88C93-4BC5-4C05-973B-082D549871F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6584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1389F-5FA1-490C-B96D-490CA8A86AB7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73852-D02B-4707-A296-8D8DB26A2FF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9104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7BEE-535A-4480-8ABC-176ABFC09C62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F39E5-F5DE-44E0-BC7D-182300BBA92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0972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DF108-FC48-433D-B85F-B29FB7C1B0CA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AF9A2-B8E0-45E2-84D4-D24F66DAC6F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7581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EF6F9-F12B-4FBB-8BCF-FBC4BEA56297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806B7-C24B-47E9-94C6-688EF4EBC33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9139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hr-HR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hr-HR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605037-C7A3-4C5D-BEFC-1EDD5FA9C07F}" type="datetimeFigureOut">
              <a:rPr lang="hr-HR"/>
              <a:pPr>
                <a:defRPr/>
              </a:pPr>
              <a:t>20.11.2018.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77F5CD-C581-4D21-A0F4-373DC92186F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r-HR" altLang="sr-Latn-RS" sz="2800" b="1" dirty="0" smtClean="0"/>
          </a:p>
          <a:p>
            <a:pPr eaLnBrk="1" hangingPunct="1"/>
            <a:r>
              <a:rPr lang="hr-HR" altLang="sr-Latn-RS" sz="2800" b="1" dirty="0" err="1" smtClean="0"/>
              <a:t>GDPR</a:t>
            </a:r>
            <a:r>
              <a:rPr lang="hr-HR" altLang="sr-Latn-RS" sz="2800" b="1" dirty="0" smtClean="0"/>
              <a:t> NOVOSTI</a:t>
            </a:r>
          </a:p>
          <a:p>
            <a:pPr eaLnBrk="1" hangingPunct="1"/>
            <a:r>
              <a:rPr lang="hr-HR" altLang="sr-Latn-RS" sz="2800" b="1" smtClean="0"/>
              <a:t>Branimir Oman</a:t>
            </a:r>
            <a:endParaRPr lang="hr-HR" altLang="sr-Latn-RS" sz="2800" b="1" dirty="0" smtClean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4557713" y="6488113"/>
            <a:ext cx="3398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/>
              <a:t>Savjetovanje Biograd na Moru, 2018</a:t>
            </a:r>
            <a:r>
              <a:rPr lang="hr-HR" altLang="sr-Latn-RS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sz="3600" dirty="0" smtClean="0"/>
              <a:t>  definirani </a:t>
            </a:r>
            <a:r>
              <a:rPr lang="hr-HR" sz="3600" b="1" i="1" dirty="0" smtClean="0"/>
              <a:t>osnovni predlošci </a:t>
            </a:r>
            <a:r>
              <a:rPr lang="hr-HR" sz="3600" dirty="0" smtClean="0"/>
              <a:t>za dokumente</a:t>
            </a:r>
          </a:p>
          <a:p>
            <a:pPr lvl="1">
              <a:defRPr/>
            </a:pPr>
            <a:endParaRPr lang="hr-HR" sz="2800" dirty="0"/>
          </a:p>
          <a:p>
            <a:pPr lvl="1">
              <a:defRPr/>
            </a:pPr>
            <a:endParaRPr lang="hr-HR" sz="2800" dirty="0" smtClean="0"/>
          </a:p>
          <a:p>
            <a:pPr lvl="1">
              <a:defRPr/>
            </a:pPr>
            <a:endParaRPr lang="hr-HR" sz="2800" dirty="0"/>
          </a:p>
          <a:p>
            <a:pPr lvl="1">
              <a:defRPr/>
            </a:pPr>
            <a:endParaRPr lang="hr-HR" sz="2800" dirty="0" smtClean="0"/>
          </a:p>
          <a:p>
            <a:pPr lvl="1">
              <a:defRPr/>
            </a:pPr>
            <a:endParaRPr lang="hr-HR" sz="2800" dirty="0" smtClean="0"/>
          </a:p>
          <a:p>
            <a:pPr>
              <a:defRPr/>
            </a:pPr>
            <a:r>
              <a:rPr lang="hr-HR" sz="3600" dirty="0" smtClean="0"/>
              <a:t> dodan novi modul:  </a:t>
            </a:r>
            <a:r>
              <a:rPr lang="hr-HR" sz="3600" b="1" i="1" dirty="0" smtClean="0"/>
              <a:t>Generiranje privola</a:t>
            </a:r>
          </a:p>
          <a:p>
            <a:pPr lvl="1">
              <a:defRPr/>
            </a:pPr>
            <a:endParaRPr lang="hr-HR" dirty="0" smtClean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hr-HR" dirty="0"/>
          </a:p>
        </p:txBody>
      </p:sp>
      <p:pic>
        <p:nvPicPr>
          <p:cNvPr id="5124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6" t="43689" r="8511" b="27888"/>
          <a:stretch>
            <a:fillRect/>
          </a:stretch>
        </p:blipFill>
        <p:spPr bwMode="auto">
          <a:xfrm>
            <a:off x="1323975" y="2708275"/>
            <a:ext cx="499745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6" t="71165" r="13045" b="2"/>
          <a:stretch>
            <a:fillRect/>
          </a:stretch>
        </p:blipFill>
        <p:spPr bwMode="auto">
          <a:xfrm>
            <a:off x="6321425" y="2708275"/>
            <a:ext cx="4708525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altLang="sr-Latn-RS" smtClean="0"/>
          </a:p>
        </p:txBody>
      </p:sp>
      <p:sp>
        <p:nvSpPr>
          <p:cNvPr id="4" name="Flowchart: Magnetic Disk 3"/>
          <p:cNvSpPr/>
          <p:nvPr/>
        </p:nvSpPr>
        <p:spPr>
          <a:xfrm>
            <a:off x="1355725" y="2209800"/>
            <a:ext cx="2263775" cy="2500313"/>
          </a:xfrm>
          <a:prstGeom prst="flowChartMagneticDisk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800" dirty="0">
                <a:solidFill>
                  <a:schemeClr val="tx1"/>
                </a:solidFill>
              </a:rPr>
              <a:t>ISPITANICI</a:t>
            </a:r>
          </a:p>
        </p:txBody>
      </p:sp>
      <p:pic>
        <p:nvPicPr>
          <p:cNvPr id="6148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9350" y="1773238"/>
            <a:ext cx="4837113" cy="4351337"/>
          </a:xfrm>
        </p:spPr>
      </p:pic>
      <p:sp>
        <p:nvSpPr>
          <p:cNvPr id="6" name="Curved Down Arrow 5"/>
          <p:cNvSpPr/>
          <p:nvPr/>
        </p:nvSpPr>
        <p:spPr>
          <a:xfrm flipH="1">
            <a:off x="2322513" y="1230313"/>
            <a:ext cx="7546975" cy="8016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8" name="Curved Down Arrow 7"/>
          <p:cNvSpPr/>
          <p:nvPr/>
        </p:nvSpPr>
        <p:spPr>
          <a:xfrm rot="680207" flipH="1" flipV="1">
            <a:off x="1695450" y="5422900"/>
            <a:ext cx="7473950" cy="10001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3670300" y="3535363"/>
            <a:ext cx="2506663" cy="2667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1" name="Left Arrow 10"/>
          <p:cNvSpPr/>
          <p:nvPr/>
        </p:nvSpPr>
        <p:spPr>
          <a:xfrm rot="21050194">
            <a:off x="3671888" y="2703513"/>
            <a:ext cx="3070225" cy="2682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2" name="Left Arrow 11"/>
          <p:cNvSpPr/>
          <p:nvPr/>
        </p:nvSpPr>
        <p:spPr>
          <a:xfrm rot="751586">
            <a:off x="3667125" y="4338638"/>
            <a:ext cx="2816225" cy="2682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1539875" y="2414588"/>
            <a:ext cx="8524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GDPR</a:t>
            </a:r>
            <a:endParaRPr lang="hr-H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61338" y="442913"/>
            <a:ext cx="3738562" cy="3362325"/>
          </a:xfrm>
        </p:spPr>
      </p:pic>
      <p:sp>
        <p:nvSpPr>
          <p:cNvPr id="14" name="Curved Down Arrow 13"/>
          <p:cNvSpPr/>
          <p:nvPr/>
        </p:nvSpPr>
        <p:spPr>
          <a:xfrm rot="21410991" flipH="1">
            <a:off x="6021388" y="193675"/>
            <a:ext cx="5011737" cy="6318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 rot="233068">
            <a:off x="6980238" y="1766888"/>
            <a:ext cx="1076325" cy="2667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7" name="Left Arrow 16"/>
          <p:cNvSpPr/>
          <p:nvPr/>
        </p:nvSpPr>
        <p:spPr>
          <a:xfrm rot="21264440">
            <a:off x="6991350" y="1036638"/>
            <a:ext cx="1527175" cy="2667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8" name="Left Arrow 17"/>
          <p:cNvSpPr/>
          <p:nvPr/>
        </p:nvSpPr>
        <p:spPr>
          <a:xfrm rot="691376">
            <a:off x="6986588" y="2405063"/>
            <a:ext cx="1298575" cy="2667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73125" y="1016000"/>
          <a:ext cx="5881688" cy="14843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0155"/>
                <a:gridCol w="1376134"/>
                <a:gridCol w="1724977"/>
                <a:gridCol w="1470422"/>
              </a:tblGrid>
              <a:tr h="371078"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latin typeface="+mn-lt"/>
                        </a:rPr>
                        <a:t>IME</a:t>
                      </a:r>
                      <a:endParaRPr lang="hr-HR" sz="1600" dirty="0">
                        <a:latin typeface="+mn-lt"/>
                      </a:endParaRPr>
                    </a:p>
                  </a:txBody>
                  <a:tcPr marL="91428" marR="91428" marT="45749" marB="45749">
                    <a:solidFill>
                      <a:srgbClr val="23673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latin typeface="+mn-lt"/>
                        </a:rPr>
                        <a:t>PREZIME</a:t>
                      </a:r>
                      <a:endParaRPr lang="hr-HR" sz="1600" dirty="0">
                        <a:latin typeface="+mn-lt"/>
                      </a:endParaRPr>
                    </a:p>
                  </a:txBody>
                  <a:tcPr marL="91428" marR="91428" marT="45749" marB="45749">
                    <a:solidFill>
                      <a:srgbClr val="23673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latin typeface="+mn-lt"/>
                        </a:rPr>
                        <a:t>IDENTIFIKATOR</a:t>
                      </a:r>
                      <a:endParaRPr lang="hr-HR" sz="1600" dirty="0">
                        <a:latin typeface="+mn-lt"/>
                      </a:endParaRPr>
                    </a:p>
                  </a:txBody>
                  <a:tcPr marL="91428" marR="91428" marT="45749" marB="45749">
                    <a:solidFill>
                      <a:srgbClr val="23673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latin typeface="+mn-lt"/>
                        </a:rPr>
                        <a:t>PREDLOŽAK</a:t>
                      </a:r>
                      <a:endParaRPr lang="hr-HR" sz="1600" dirty="0">
                        <a:latin typeface="+mn-lt"/>
                      </a:endParaRPr>
                    </a:p>
                  </a:txBody>
                  <a:tcPr marL="91428" marR="91428" marT="45749" marB="45749">
                    <a:solidFill>
                      <a:srgbClr val="236738"/>
                    </a:solidFill>
                  </a:tcPr>
                </a:tc>
              </a:tr>
              <a:tr h="371078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Aljoša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Barić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08715761055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Obrada </a:t>
                      </a:r>
                      <a:r>
                        <a:rPr lang="hr-HR" sz="1800" dirty="0" err="1" smtClean="0"/>
                        <a:t>osob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</a:tr>
              <a:tr h="371078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Miran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Dalić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87945629922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Obrada </a:t>
                      </a:r>
                      <a:r>
                        <a:rPr lang="hr-HR" sz="1800" dirty="0" err="1" smtClean="0"/>
                        <a:t>osob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</a:tr>
              <a:tr h="371078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….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….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….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….</a:t>
                      </a:r>
                      <a:endParaRPr lang="hr-HR" sz="1800" dirty="0"/>
                    </a:p>
                  </a:txBody>
                  <a:tcPr marL="91428" marR="91428" marT="45749" marB="45749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88988" y="969963"/>
            <a:ext cx="6015037" cy="1568450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pic>
        <p:nvPicPr>
          <p:cNvPr id="7203" name="Picture 2" descr="Slikovni rezultat za EXc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560388"/>
            <a:ext cx="4365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4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34" r="8469" b="47504"/>
          <a:stretch>
            <a:fillRect/>
          </a:stretch>
        </p:blipFill>
        <p:spPr bwMode="auto">
          <a:xfrm>
            <a:off x="873125" y="3917950"/>
            <a:ext cx="927735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urved Down Arrow 14"/>
          <p:cNvSpPr/>
          <p:nvPr/>
        </p:nvSpPr>
        <p:spPr>
          <a:xfrm rot="1085973" flipH="1" flipV="1">
            <a:off x="6162675" y="3149600"/>
            <a:ext cx="4271963" cy="6715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1828800" y="2705100"/>
            <a:ext cx="452438" cy="1028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3" name="Oval 12"/>
          <p:cNvSpPr/>
          <p:nvPr/>
        </p:nvSpPr>
        <p:spPr>
          <a:xfrm>
            <a:off x="2055019" y="4468083"/>
            <a:ext cx="1244600" cy="32702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88438" cy="1325563"/>
          </a:xfrm>
        </p:spPr>
        <p:txBody>
          <a:bodyPr/>
          <a:lstStyle/>
          <a:p>
            <a:pPr algn="ctr">
              <a:defRPr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Generiranje privola</a:t>
            </a:r>
            <a:endParaRPr lang="hr-HR" dirty="0"/>
          </a:p>
        </p:txBody>
      </p:sp>
      <p:sp>
        <p:nvSpPr>
          <p:cNvPr id="8" name="Left-Right-Up Arrow 7"/>
          <p:cNvSpPr/>
          <p:nvPr/>
        </p:nvSpPr>
        <p:spPr>
          <a:xfrm rot="10800000">
            <a:off x="3365500" y="2516188"/>
            <a:ext cx="4052888" cy="877887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8196" name="TextBox 9"/>
          <p:cNvSpPr txBox="1">
            <a:spLocks noChangeArrowheads="1"/>
          </p:cNvSpPr>
          <p:nvPr/>
        </p:nvSpPr>
        <p:spPr bwMode="auto">
          <a:xfrm>
            <a:off x="4013200" y="2554288"/>
            <a:ext cx="289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/>
              <a:t>GENERIRANJE PRIVOLE</a:t>
            </a:r>
          </a:p>
        </p:txBody>
      </p:sp>
      <p:pic>
        <p:nvPicPr>
          <p:cNvPr id="11" name="Picture 10"/>
          <p:cNvPicPr/>
          <p:nvPr/>
        </p:nvPicPr>
        <p:blipFill rotWithShape="1">
          <a:blip r:embed="rId3"/>
          <a:srcRect t="14034" r="76523" b="33844"/>
          <a:stretch/>
        </p:blipFill>
        <p:spPr bwMode="auto">
          <a:xfrm>
            <a:off x="468313" y="1690688"/>
            <a:ext cx="2755900" cy="37211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198" name="Picture 2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76"/>
          <a:stretch>
            <a:fillRect/>
          </a:stretch>
        </p:blipFill>
        <p:spPr bwMode="auto">
          <a:xfrm>
            <a:off x="7529513" y="1436688"/>
            <a:ext cx="4367212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lowchart: Multidocument 13"/>
          <p:cNvSpPr/>
          <p:nvPr/>
        </p:nvSpPr>
        <p:spPr>
          <a:xfrm>
            <a:off x="4110038" y="3570288"/>
            <a:ext cx="3130550" cy="2197100"/>
          </a:xfrm>
          <a:prstGeom prst="flowChartMultidocumen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800" dirty="0">
                <a:solidFill>
                  <a:schemeClr val="tx1"/>
                </a:solidFill>
              </a:rPr>
              <a:t>PRIVOLE</a:t>
            </a:r>
          </a:p>
        </p:txBody>
      </p:sp>
      <p:sp>
        <p:nvSpPr>
          <p:cNvPr id="9" name="Flowchart: Multidocument 8"/>
          <p:cNvSpPr/>
          <p:nvPr/>
        </p:nvSpPr>
        <p:spPr>
          <a:xfrm>
            <a:off x="3513138" y="4141788"/>
            <a:ext cx="3128962" cy="2195512"/>
          </a:xfrm>
          <a:prstGeom prst="flowChartMultidocumen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800" dirty="0">
                <a:solidFill>
                  <a:schemeClr val="tx1"/>
                </a:solidFill>
              </a:rPr>
              <a:t>PRIVOLE</a:t>
            </a:r>
          </a:p>
        </p:txBody>
      </p:sp>
      <p:sp>
        <p:nvSpPr>
          <p:cNvPr id="3" name="Oval 2"/>
          <p:cNvSpPr/>
          <p:nvPr/>
        </p:nvSpPr>
        <p:spPr>
          <a:xfrm>
            <a:off x="10528300" y="5743576"/>
            <a:ext cx="1244600" cy="32702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701338" cy="4957763"/>
          </a:xfrm>
        </p:spPr>
        <p:txBody>
          <a:bodyPr/>
          <a:lstStyle/>
          <a:p>
            <a:pPr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hr-HR" altLang="sr-Latn-RS" smtClean="0"/>
              <a:t> Definirati za koje ispitanike želimo raditi privole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hr-HR" altLang="sr-Latn-RS" smtClean="0"/>
              <a:t> Formirati excel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hr-HR" altLang="sr-Latn-RS" smtClean="0"/>
              <a:t> Povući excel u aplikaciju GDPR  -&gt; </a:t>
            </a:r>
            <a:r>
              <a:rPr lang="hr-HR" altLang="sr-Latn-RS" smtClean="0">
                <a:latin typeface="Cooper Black" panose="0208090404030B020404" pitchFamily="18" charset="0"/>
                <a:ea typeface="BatangChe" panose="02030609000101010101" pitchFamily="49" charset="-127"/>
              </a:rPr>
              <a:t>UNESENI ISPITANICI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hr-HR" altLang="sr-Latn-RS" smtClean="0"/>
              <a:t> Odabrati predložak privole 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hr-HR" altLang="sr-Latn-RS" smtClean="0"/>
              <a:t> Iskoristiti opciju Generiranje privola -&gt; </a:t>
            </a:r>
            <a:r>
              <a:rPr lang="hr-HR" altLang="sr-Latn-RS" smtClean="0">
                <a:latin typeface="Cooper Black" panose="0208090404030B020404" pitchFamily="18" charset="0"/>
                <a:ea typeface="BatangChe" panose="02030609000101010101" pitchFamily="49" charset="-127"/>
              </a:rPr>
              <a:t>GENERIRANE PRIVOLE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hr-HR" altLang="sr-Latn-RS" smtClean="0"/>
              <a:t> Privole spremne za potpis i pohranu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9174</TotalTime>
  <Words>450</Words>
  <Application>Microsoft Office PowerPoint</Application>
  <PresentationFormat>Widescreen</PresentationFormat>
  <Paragraphs>70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BatangChe</vt:lpstr>
      <vt:lpstr>Arial</vt:lpstr>
      <vt:lpstr>Calibri</vt:lpstr>
      <vt:lpstr>Calibri Light</vt:lpstr>
      <vt:lpstr>Cooper Black</vt:lpstr>
      <vt:lpstr>Wingdings</vt:lpstr>
      <vt:lpstr>Office Theme</vt:lpstr>
      <vt:lpstr>PowerPoint Presentation</vt:lpstr>
      <vt:lpstr>Novosti</vt:lpstr>
      <vt:lpstr>PowerPoint Presentation</vt:lpstr>
      <vt:lpstr>PowerPoint Presentation</vt:lpstr>
      <vt:lpstr>Generiranje privola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Antonia Marinović</dc:creator>
  <cp:lastModifiedBy>Branimir Oman</cp:lastModifiedBy>
  <cp:revision>77</cp:revision>
  <cp:lastPrinted>2018-04-09T11:17:33Z</cp:lastPrinted>
  <dcterms:created xsi:type="dcterms:W3CDTF">2017-10-24T12:04:44Z</dcterms:created>
  <dcterms:modified xsi:type="dcterms:W3CDTF">2018-11-20T13:38:27Z</dcterms:modified>
</cp:coreProperties>
</file>