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56"/>
  </p:notesMasterIdLst>
  <p:sldIdLst>
    <p:sldId id="320" r:id="rId2"/>
    <p:sldId id="321" r:id="rId3"/>
    <p:sldId id="428" r:id="rId4"/>
    <p:sldId id="325" r:id="rId5"/>
    <p:sldId id="326" r:id="rId6"/>
    <p:sldId id="328" r:id="rId7"/>
    <p:sldId id="430" r:id="rId8"/>
    <p:sldId id="322" r:id="rId9"/>
    <p:sldId id="329" r:id="rId10"/>
    <p:sldId id="331" r:id="rId11"/>
    <p:sldId id="333" r:id="rId12"/>
    <p:sldId id="334" r:id="rId13"/>
    <p:sldId id="335" r:id="rId14"/>
    <p:sldId id="336" r:id="rId15"/>
    <p:sldId id="337" r:id="rId16"/>
    <p:sldId id="338" r:id="rId17"/>
    <p:sldId id="339" r:id="rId18"/>
    <p:sldId id="340" r:id="rId19"/>
    <p:sldId id="383" r:id="rId20"/>
    <p:sldId id="356" r:id="rId21"/>
    <p:sldId id="357" r:id="rId22"/>
    <p:sldId id="358" r:id="rId23"/>
    <p:sldId id="359" r:id="rId24"/>
    <p:sldId id="341" r:id="rId25"/>
    <p:sldId id="351" r:id="rId26"/>
    <p:sldId id="353" r:id="rId27"/>
    <p:sldId id="354" r:id="rId28"/>
    <p:sldId id="355" r:id="rId29"/>
    <p:sldId id="343" r:id="rId30"/>
    <p:sldId id="344" r:id="rId31"/>
    <p:sldId id="345" r:id="rId32"/>
    <p:sldId id="346" r:id="rId33"/>
    <p:sldId id="431" r:id="rId34"/>
    <p:sldId id="385" r:id="rId35"/>
    <p:sldId id="432" r:id="rId36"/>
    <p:sldId id="434" r:id="rId37"/>
    <p:sldId id="388" r:id="rId38"/>
    <p:sldId id="390" r:id="rId39"/>
    <p:sldId id="436" r:id="rId40"/>
    <p:sldId id="389" r:id="rId41"/>
    <p:sldId id="387" r:id="rId42"/>
    <p:sldId id="437" r:id="rId43"/>
    <p:sldId id="438" r:id="rId44"/>
    <p:sldId id="342" r:id="rId45"/>
    <p:sldId id="439" r:id="rId46"/>
    <p:sldId id="440" r:id="rId47"/>
    <p:sldId id="441" r:id="rId48"/>
    <p:sldId id="442" r:id="rId49"/>
    <p:sldId id="352" r:id="rId50"/>
    <p:sldId id="347" r:id="rId51"/>
    <p:sldId id="348" r:id="rId52"/>
    <p:sldId id="349" r:id="rId53"/>
    <p:sldId id="386" r:id="rId54"/>
    <p:sldId id="392" r:id="rId55"/>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57" autoAdjust="0"/>
    <p:restoredTop sz="94504" autoAdjust="0"/>
  </p:normalViewPr>
  <p:slideViewPr>
    <p:cSldViewPr>
      <p:cViewPr varScale="1">
        <p:scale>
          <a:sx n="91" d="100"/>
          <a:sy n="91" d="100"/>
        </p:scale>
        <p:origin x="1027" y="58"/>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6575C863-FD37-4BEF-9E46-45CF19D7BC67}" type="datetimeFigureOut">
              <a:rPr lang="hr-HR" smtClean="0"/>
              <a:pPr/>
              <a:t>19.4.2018.</a:t>
            </a:fld>
            <a:endParaRPr lang="hr-HR"/>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01446C8-9D44-4A8A-977A-DBF996069F29}" type="slidenum">
              <a:rPr lang="hr-HR" smtClean="0"/>
              <a:pPr/>
              <a:t>‹#›</a:t>
            </a:fld>
            <a:endParaRPr lang="hr-HR"/>
          </a:p>
        </p:txBody>
      </p:sp>
    </p:spTree>
    <p:extLst>
      <p:ext uri="{BB962C8B-B14F-4D97-AF65-F5344CB8AC3E}">
        <p14:creationId xmlns:p14="http://schemas.microsoft.com/office/powerpoint/2010/main" val="1453318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2"/>
            <a:ext cx="7848600" cy="2462113"/>
          </a:xfrm>
        </p:spPr>
        <p:txBody>
          <a:bodyPr anchor="ctr">
            <a:noAutofit/>
          </a:bodyPr>
          <a:lstStyle>
            <a:lvl1pPr algn="ctr">
              <a:defRPr sz="5400" cap="all" baseline="0">
                <a:solidFill>
                  <a:srgbClr val="002060"/>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3505200"/>
            <a:ext cx="7846640" cy="2732112"/>
          </a:xfrm>
        </p:spPr>
        <p:txBody>
          <a:bodyPr/>
          <a:lstStyle>
            <a:lvl1pPr marL="0" indent="0" algn="l">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4" name="Slika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0888" y="6521440"/>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3" name="Vertical Text Placeholder 2"/>
          <p:cNvSpPr>
            <a:spLocks noGrp="1"/>
          </p:cNvSpPr>
          <p:nvPr>
            <p:ph type="body" orient="vert" idx="1"/>
          </p:nvPr>
        </p:nvSpPr>
        <p:spPr>
          <a:xfrm rot="10800000">
            <a:off x="457200" y="1600200"/>
            <a:ext cx="8229600" cy="4636008"/>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rot="10800000">
            <a:off x="445305" y="476672"/>
            <a:ext cx="2057400" cy="5759536"/>
          </a:xfrm>
        </p:spPr>
        <p:txBody>
          <a:bodyPr vert="eaVert" anchor="b"/>
          <a:lstStyle>
            <a:lvl1pPr>
              <a:defRPr>
                <a:solidFill>
                  <a:srgbClr val="002060"/>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rot="10800000">
            <a:off x="2699792" y="476672"/>
            <a:ext cx="6019800" cy="5759536"/>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908721"/>
            <a:ext cx="7772400" cy="2448272"/>
          </a:xfrm>
        </p:spPr>
        <p:txBody>
          <a:bodyPr anchor="ctr">
            <a:normAutofit/>
          </a:bodyPr>
          <a:lstStyle>
            <a:lvl1pPr algn="ctr">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573016"/>
            <a:ext cx="7772400" cy="2554035"/>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0" name="Slik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3" name="Slika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rgbClr val="002060"/>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1" name="Slika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3" name="Slika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4" name="Slika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8" name="Slika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9" name="Slik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0" name="Slika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7" name="Slika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8" name="Slika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9" name="Slika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solidFill>
                  <a:srgbClr val="002060"/>
                </a:solidFill>
              </a:defRPr>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solidFill>
                  <a:srgbClr val="002060"/>
                </a:solidFill>
              </a:defRPr>
            </a:lvl1pPr>
            <a:lvl2pPr>
              <a:defRPr sz="2800">
                <a:solidFill>
                  <a:srgbClr val="002060"/>
                </a:solidFill>
              </a:defRPr>
            </a:lvl2pPr>
            <a:lvl3pPr>
              <a:defRPr sz="2400">
                <a:solidFill>
                  <a:srgbClr val="002060"/>
                </a:solidFill>
              </a:defRPr>
            </a:lvl3pPr>
            <a:lvl4pPr>
              <a:defRPr sz="2000">
                <a:solidFill>
                  <a:srgbClr val="002060"/>
                </a:solidFill>
              </a:defRPr>
            </a:lvl4pPr>
            <a:lvl5pPr>
              <a:defRPr sz="2000">
                <a:solidFill>
                  <a:srgbClr val="002060"/>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solidFill>
                  <a:srgbClr val="00206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solidFill>
                  <a:srgbClr val="002060"/>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solidFill>
                  <a:srgbClr val="00206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0" name="Slik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hr-HR" dirty="0"/>
              <a:t>Uredite stil naslova matrice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a:off x="467544" y="18288"/>
            <a:ext cx="7776864" cy="329184"/>
          </a:xfrm>
          <a:prstGeom prst="rect">
            <a:avLst/>
          </a:prstGeom>
        </p:spPr>
        <p:txBody>
          <a:bodyPr vert="horz" lIns="91440" tIns="45720" rIns="91440" bIns="45720" rtlCol="0" anchor="ctr"/>
          <a:lstStyle>
            <a:lvl1pPr algn="l">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8316416" y="18288"/>
            <a:ext cx="720080" cy="329184"/>
          </a:xfrm>
          <a:prstGeom prst="rect">
            <a:avLst/>
          </a:prstGeom>
        </p:spPr>
        <p:txBody>
          <a:bodyPr vert="horz" lIns="91440" tIns="45720" rIns="91440" bIns="45720" rtlCol="0" anchor="ctr"/>
          <a:lstStyle>
            <a:lvl1pPr algn="r">
              <a:defRPr sz="1400" b="1">
                <a:solidFill>
                  <a:srgbClr val="FFFFFF"/>
                </a:solidFill>
              </a:defRPr>
            </a:lvl1pPr>
          </a:lstStyle>
          <a:p>
            <a:fld id="{D2E57653-3E58-4892-A7ED-712530ACC680}" type="slidenum">
              <a:rPr lang="en-US" smtClean="0"/>
              <a:pPr/>
              <a:t>‹#›</a:t>
            </a:fld>
            <a:endParaRPr lang="en-US" dirty="0"/>
          </a:p>
        </p:txBody>
      </p:sp>
      <p:sp>
        <p:nvSpPr>
          <p:cNvPr id="8" name="Rezervirano mjesto datuma 3"/>
          <p:cNvSpPr>
            <a:spLocks noGrp="1"/>
          </p:cNvSpPr>
          <p:nvPr>
            <p:ph type="dt" sz="half" idx="2"/>
          </p:nvPr>
        </p:nvSpPr>
        <p:spPr>
          <a:xfrm>
            <a:off x="8100392" y="6492875"/>
            <a:ext cx="1043608" cy="365125"/>
          </a:xfrm>
          <a:prstGeom prst="rect">
            <a:avLst/>
          </a:prstGeom>
        </p:spPr>
        <p:txBody>
          <a:bodyPr vert="horz" lIns="91440" tIns="45720" rIns="91440" bIns="45720" rtlCol="0" anchor="ctr"/>
          <a:lstStyle>
            <a:lvl1pPr algn="ctr">
              <a:defRPr sz="1000" baseline="0">
                <a:solidFill>
                  <a:schemeClr val="tx1">
                    <a:tint val="75000"/>
                  </a:schemeClr>
                </a:solidFill>
              </a:defRPr>
            </a:lvl1pPr>
          </a:lstStyle>
          <a:p>
            <a:fld id="{8B3EE666-E7FC-4792-A216-299238F92772}" type="datetimeFigureOut">
              <a:rPr lang="hr-HR" smtClean="0"/>
              <a:pPr/>
              <a:t>19.4.2018.</a:t>
            </a:fld>
            <a:endParaRPr lang="hr-HR" dirty="0"/>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2F73-A119-44FC-B806-EE081A1D00CA}"/>
              </a:ext>
            </a:extLst>
          </p:cNvPr>
          <p:cNvSpPr>
            <a:spLocks noGrp="1"/>
          </p:cNvSpPr>
          <p:nvPr>
            <p:ph type="ctrTitle"/>
          </p:nvPr>
        </p:nvSpPr>
        <p:spPr>
          <a:xfrm>
            <a:off x="685800" y="836712"/>
            <a:ext cx="7848600" cy="3456384"/>
          </a:xfrm>
        </p:spPr>
        <p:txBody>
          <a:bodyPr/>
          <a:lstStyle/>
          <a:p>
            <a:br>
              <a:rPr lang="hr-HR" sz="4000" cap="none" dirty="0"/>
            </a:br>
            <a:r>
              <a:rPr lang="hr-HR" sz="4000" b="1" cap="none" dirty="0"/>
              <a:t>ISPLATA MATERIJALNIH PRAVA PROPISANIH TEMELJNIM KOLEKTIVNIM UGOVOROM ZA JAVNE SLUŽBE  </a:t>
            </a:r>
            <a:br>
              <a:rPr lang="hr-HR" sz="4000" dirty="0"/>
            </a:br>
            <a:br>
              <a:rPr lang="hr-HR" sz="4000" dirty="0"/>
            </a:br>
            <a:endParaRPr lang="hr-HR" sz="4000" dirty="0"/>
          </a:p>
        </p:txBody>
      </p:sp>
      <p:sp>
        <p:nvSpPr>
          <p:cNvPr id="3" name="Subtitle 2">
            <a:extLst>
              <a:ext uri="{FF2B5EF4-FFF2-40B4-BE49-F238E27FC236}">
                <a16:creationId xmlns:a16="http://schemas.microsoft.com/office/drawing/2014/main" id="{26D3EDEA-EE54-4354-BB7D-FB5CF21648DB}"/>
              </a:ext>
            </a:extLst>
          </p:cNvPr>
          <p:cNvSpPr>
            <a:spLocks noGrp="1"/>
          </p:cNvSpPr>
          <p:nvPr>
            <p:ph type="subTitle" idx="1"/>
          </p:nvPr>
        </p:nvSpPr>
        <p:spPr>
          <a:xfrm>
            <a:off x="685800" y="4365104"/>
            <a:ext cx="7846640" cy="1872208"/>
          </a:xfrm>
        </p:spPr>
        <p:txBody>
          <a:bodyPr/>
          <a:lstStyle/>
          <a:p>
            <a:endParaRPr lang="hr-HR" dirty="0"/>
          </a:p>
          <a:p>
            <a:pPr algn="ctr"/>
            <a:r>
              <a:rPr lang="hr-HR" dirty="0"/>
              <a:t>dr. sc. Marija Zuber</a:t>
            </a:r>
          </a:p>
          <a:p>
            <a:pPr algn="ctr"/>
            <a:r>
              <a:rPr lang="hr-HR" dirty="0"/>
              <a:t>savjetnica-urednica, HZ RIF</a:t>
            </a:r>
          </a:p>
          <a:p>
            <a:pPr algn="ctr"/>
            <a:r>
              <a:rPr lang="hr-HR" dirty="0"/>
              <a:t>Makarska, travanj 2018.</a:t>
            </a:r>
          </a:p>
        </p:txBody>
      </p:sp>
    </p:spTree>
    <p:extLst>
      <p:ext uri="{BB962C8B-B14F-4D97-AF65-F5344CB8AC3E}">
        <p14:creationId xmlns:p14="http://schemas.microsoft.com/office/powerpoint/2010/main" val="195847983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0439-5B15-474B-B122-DD122079A1B2}"/>
              </a:ext>
            </a:extLst>
          </p:cNvPr>
          <p:cNvSpPr>
            <a:spLocks noGrp="1"/>
          </p:cNvSpPr>
          <p:nvPr>
            <p:ph type="title"/>
          </p:nvPr>
        </p:nvSpPr>
        <p:spPr/>
        <p:txBody>
          <a:bodyPr>
            <a:normAutofit fontScale="90000"/>
          </a:bodyPr>
          <a:lstStyle/>
          <a:p>
            <a:r>
              <a:rPr lang="hr-HR" dirty="0"/>
              <a:t>Bruto ili neto iznos materijalnih prava propisanih TKU-om za javne službe</a:t>
            </a:r>
          </a:p>
        </p:txBody>
      </p:sp>
      <p:sp>
        <p:nvSpPr>
          <p:cNvPr id="3" name="Content Placeholder 2">
            <a:extLst>
              <a:ext uri="{FF2B5EF4-FFF2-40B4-BE49-F238E27FC236}">
                <a16:creationId xmlns:a16="http://schemas.microsoft.com/office/drawing/2014/main" id="{F345E9DD-29A9-48EA-B2A7-62CD68F92A8D}"/>
              </a:ext>
            </a:extLst>
          </p:cNvPr>
          <p:cNvSpPr>
            <a:spLocks noGrp="1"/>
          </p:cNvSpPr>
          <p:nvPr>
            <p:ph idx="1"/>
          </p:nvPr>
        </p:nvSpPr>
        <p:spPr/>
        <p:txBody>
          <a:bodyPr>
            <a:normAutofit/>
          </a:bodyPr>
          <a:lstStyle/>
          <a:p>
            <a:pPr marL="0" indent="0">
              <a:buNone/>
            </a:pPr>
            <a:r>
              <a:rPr lang="hr-HR" dirty="0"/>
              <a:t>Čl. 88. TKU-a za javne službe - izrijekom je navedeno da su iznosi ugovoreni u sljedećim člancima određeni u neto svoti: </a:t>
            </a:r>
          </a:p>
          <a:p>
            <a:pPr marL="452438" lvl="0" indent="-276225"/>
            <a:r>
              <a:rPr lang="hr-HR" dirty="0"/>
              <a:t>čl. 46. – povlaštena otpremnina</a:t>
            </a:r>
          </a:p>
          <a:p>
            <a:pPr marL="452438" lvl="0" indent="-276225"/>
            <a:r>
              <a:rPr lang="hr-HR" dirty="0"/>
              <a:t>čl. 59. – regres za godišnji odmor </a:t>
            </a:r>
          </a:p>
          <a:p>
            <a:pPr marL="452438" lvl="0" indent="-276225"/>
            <a:r>
              <a:rPr lang="hr-HR" dirty="0"/>
              <a:t>čl. 60. – otpremnina za odlazak u mirovinu</a:t>
            </a:r>
          </a:p>
          <a:p>
            <a:pPr marL="452438" lvl="0" indent="-276225"/>
            <a:r>
              <a:rPr lang="hr-HR" dirty="0"/>
              <a:t>čl. 61. – novčana pomoć u slučaju smrti člana obitelji odnosno radnika</a:t>
            </a:r>
          </a:p>
          <a:p>
            <a:pPr marL="452438" lvl="0" indent="-276225"/>
            <a:r>
              <a:rPr lang="hr-HR" dirty="0"/>
              <a:t>čl. 62. – novčane pomoći za dugotrajno bolovanje, nastanak invalidnosti i rođenje djeteta</a:t>
            </a:r>
          </a:p>
          <a:p>
            <a:pPr marL="452438" lvl="0" indent="-276225"/>
            <a:r>
              <a:rPr lang="hr-HR" dirty="0"/>
              <a:t>čl. 68. – jubilarne nagrade</a:t>
            </a:r>
          </a:p>
          <a:p>
            <a:pPr marL="452438" lvl="0" indent="-276225"/>
            <a:r>
              <a:rPr lang="hr-HR" dirty="0"/>
              <a:t>čl. 70. – godišnja nagrada prigodom božićnih blagdana</a:t>
            </a:r>
          </a:p>
          <a:p>
            <a:pPr marL="0" indent="0">
              <a:buNone/>
            </a:pPr>
            <a:endParaRPr lang="hr-HR" dirty="0"/>
          </a:p>
        </p:txBody>
      </p:sp>
    </p:spTree>
    <p:extLst>
      <p:ext uri="{BB962C8B-B14F-4D97-AF65-F5344CB8AC3E}">
        <p14:creationId xmlns:p14="http://schemas.microsoft.com/office/powerpoint/2010/main" val="255450633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2639B-50E7-4B37-992D-1D0FD043BB08}"/>
              </a:ext>
            </a:extLst>
          </p:cNvPr>
          <p:cNvSpPr>
            <a:spLocks noGrp="1"/>
          </p:cNvSpPr>
          <p:nvPr>
            <p:ph type="title"/>
          </p:nvPr>
        </p:nvSpPr>
        <p:spPr/>
        <p:txBody>
          <a:bodyPr>
            <a:normAutofit fontScale="90000"/>
          </a:bodyPr>
          <a:lstStyle/>
          <a:p>
            <a:r>
              <a:rPr lang="hr-HR" dirty="0"/>
              <a:t>Isplata neoporezivih iznosa materijalnih prava</a:t>
            </a:r>
          </a:p>
        </p:txBody>
      </p:sp>
      <p:sp>
        <p:nvSpPr>
          <p:cNvPr id="3" name="Content Placeholder 2">
            <a:extLst>
              <a:ext uri="{FF2B5EF4-FFF2-40B4-BE49-F238E27FC236}">
                <a16:creationId xmlns:a16="http://schemas.microsoft.com/office/drawing/2014/main" id="{87B72B40-C2C1-41A0-8A70-855DA9877985}"/>
              </a:ext>
            </a:extLst>
          </p:cNvPr>
          <p:cNvSpPr>
            <a:spLocks noGrp="1"/>
          </p:cNvSpPr>
          <p:nvPr>
            <p:ph idx="1"/>
          </p:nvPr>
        </p:nvSpPr>
        <p:spPr>
          <a:xfrm>
            <a:off x="457200" y="1844824"/>
            <a:ext cx="8229600" cy="4632176"/>
          </a:xfrm>
        </p:spPr>
        <p:txBody>
          <a:bodyPr/>
          <a:lstStyle/>
          <a:p>
            <a:pPr marL="0" indent="0">
              <a:buNone/>
            </a:pPr>
            <a:r>
              <a:rPr lang="hr-HR" b="1" dirty="0"/>
              <a:t>Iznosi i uvjeti </a:t>
            </a:r>
            <a:r>
              <a:rPr lang="hr-HR" dirty="0"/>
              <a:t>za neoporezivu isplatu uređeni su:</a:t>
            </a:r>
          </a:p>
          <a:p>
            <a:pPr>
              <a:buFontTx/>
              <a:buChar char="-"/>
            </a:pPr>
            <a:r>
              <a:rPr lang="hr-HR" dirty="0"/>
              <a:t>čl. 8. Zakona o porezu na dohodak – potpore zbog oštećenja imovine uslijed elementarnih nepogoda i dr.</a:t>
            </a:r>
          </a:p>
          <a:p>
            <a:pPr>
              <a:buFontTx/>
              <a:buChar char="-"/>
            </a:pPr>
            <a:r>
              <a:rPr lang="hr-HR" dirty="0"/>
              <a:t>čl. 9. Zakona o porezu na dohodak i čl. 7. Pravilnika o porezu na dohodak – naknade troškova, potpore, nagrade, otpremnine i dr.</a:t>
            </a:r>
          </a:p>
          <a:p>
            <a:pPr>
              <a:buFontTx/>
              <a:buChar char="-"/>
            </a:pPr>
            <a:r>
              <a:rPr lang="hr-HR" dirty="0"/>
              <a:t>čl. 22. Zakona o porezu na dohodak – radna odjeća, sistematski pregledi, izdaci za obrazovanje radnika i dr.</a:t>
            </a:r>
          </a:p>
          <a:p>
            <a:pPr>
              <a:buFontTx/>
              <a:buChar char="-"/>
            </a:pPr>
            <a:r>
              <a:rPr lang="hr-HR" dirty="0"/>
              <a:t>čl. 22. Pravilnika o porezu na dohodak – dar u naravi do 600,00 kn godišnje</a:t>
            </a:r>
          </a:p>
        </p:txBody>
      </p:sp>
    </p:spTree>
    <p:extLst>
      <p:ext uri="{BB962C8B-B14F-4D97-AF65-F5344CB8AC3E}">
        <p14:creationId xmlns:p14="http://schemas.microsoft.com/office/powerpoint/2010/main" val="37808895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0D781-0D93-4A0A-8E42-859A6B2EF18A}"/>
              </a:ext>
            </a:extLst>
          </p:cNvPr>
          <p:cNvSpPr>
            <a:spLocks noGrp="1"/>
          </p:cNvSpPr>
          <p:nvPr>
            <p:ph type="title"/>
          </p:nvPr>
        </p:nvSpPr>
        <p:spPr/>
        <p:txBody>
          <a:bodyPr>
            <a:normAutofit fontScale="90000"/>
          </a:bodyPr>
          <a:lstStyle/>
          <a:p>
            <a:r>
              <a:rPr lang="hr-HR" dirty="0"/>
              <a:t>Isplata neoporezivih iznosa materijalnih prava</a:t>
            </a:r>
          </a:p>
        </p:txBody>
      </p:sp>
      <p:sp>
        <p:nvSpPr>
          <p:cNvPr id="3" name="Content Placeholder 2">
            <a:extLst>
              <a:ext uri="{FF2B5EF4-FFF2-40B4-BE49-F238E27FC236}">
                <a16:creationId xmlns:a16="http://schemas.microsoft.com/office/drawing/2014/main" id="{2EA97B2E-1E18-4A26-8DCA-A048BF0F9CC3}"/>
              </a:ext>
            </a:extLst>
          </p:cNvPr>
          <p:cNvSpPr>
            <a:spLocks noGrp="1"/>
          </p:cNvSpPr>
          <p:nvPr>
            <p:ph idx="1"/>
          </p:nvPr>
        </p:nvSpPr>
        <p:spPr/>
        <p:txBody>
          <a:bodyPr>
            <a:normAutofit/>
          </a:bodyPr>
          <a:lstStyle/>
          <a:p>
            <a:r>
              <a:rPr lang="hr-HR" dirty="0"/>
              <a:t>Neoporezivi iznosi u poreznim propisima:</a:t>
            </a:r>
          </a:p>
          <a:p>
            <a:pPr marL="354013" indent="-354013">
              <a:buFont typeface="Wingdings" panose="05000000000000000000" pitchFamily="2" charset="2"/>
              <a:buChar char="ü"/>
            </a:pPr>
            <a:r>
              <a:rPr lang="hr-HR" dirty="0"/>
              <a:t>neki su neoporezivi primici ograničeni iznosom po radniku</a:t>
            </a:r>
          </a:p>
          <a:p>
            <a:pPr marL="354013" indent="-354013">
              <a:buFont typeface="Wingdings" panose="05000000000000000000" pitchFamily="2" charset="2"/>
              <a:buChar char="ü"/>
            </a:pPr>
            <a:r>
              <a:rPr lang="hr-HR" dirty="0"/>
              <a:t>neki su ograničeni iznosom po događaju </a:t>
            </a:r>
          </a:p>
          <a:p>
            <a:pPr marL="354013" indent="-354013">
              <a:buFont typeface="Wingdings" panose="05000000000000000000" pitchFamily="2" charset="2"/>
              <a:buChar char="ü"/>
            </a:pPr>
            <a:r>
              <a:rPr lang="hr-HR" dirty="0"/>
              <a:t>za neke su ograničenja propisana do iznosa koji ovisi o propisanom kriteriju</a:t>
            </a:r>
          </a:p>
          <a:p>
            <a:r>
              <a:rPr lang="hr-HR" dirty="0"/>
              <a:t>Poslodavac kao isplatitelj neoporezivih primitaka mora raspolagati dokazima  -  </a:t>
            </a:r>
            <a:r>
              <a:rPr lang="hr-HR" b="1" dirty="0"/>
              <a:t>vjerodostojnim ispravama </a:t>
            </a:r>
            <a:r>
              <a:rPr lang="hr-HR" dirty="0"/>
              <a:t>kojima dokazuje da su ispunjeni uvjeti za neoporezivu isplatu određenog primitka. Vjerodostojne isprave kojima se ti uvjeti dokazuju, ovise o vrsti primitka.</a:t>
            </a:r>
          </a:p>
          <a:p>
            <a:r>
              <a:rPr lang="hr-HR" dirty="0"/>
              <a:t>Neoporezive primitke je dozvoljeno isplatiti </a:t>
            </a:r>
            <a:r>
              <a:rPr lang="hr-HR" b="1" dirty="0"/>
              <a:t>u gotovu novcu</a:t>
            </a:r>
            <a:r>
              <a:rPr lang="hr-HR" dirty="0"/>
              <a:t>.</a:t>
            </a:r>
          </a:p>
        </p:txBody>
      </p:sp>
    </p:spTree>
    <p:extLst>
      <p:ext uri="{BB962C8B-B14F-4D97-AF65-F5344CB8AC3E}">
        <p14:creationId xmlns:p14="http://schemas.microsoft.com/office/powerpoint/2010/main" val="85803456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5C7C5-9B8C-4B87-B161-FDE9364FA96D}"/>
              </a:ext>
            </a:extLst>
          </p:cNvPr>
          <p:cNvSpPr>
            <a:spLocks noGrp="1"/>
          </p:cNvSpPr>
          <p:nvPr>
            <p:ph type="title"/>
          </p:nvPr>
        </p:nvSpPr>
        <p:spPr/>
        <p:txBody>
          <a:bodyPr>
            <a:normAutofit fontScale="90000"/>
          </a:bodyPr>
          <a:lstStyle/>
          <a:p>
            <a:r>
              <a:rPr lang="hr-HR" dirty="0"/>
              <a:t>Isplata materijalnih prava koja se u poreznom smislu smatraju plaćom</a:t>
            </a:r>
          </a:p>
        </p:txBody>
      </p:sp>
      <p:sp>
        <p:nvSpPr>
          <p:cNvPr id="3" name="Content Placeholder 2">
            <a:extLst>
              <a:ext uri="{FF2B5EF4-FFF2-40B4-BE49-F238E27FC236}">
                <a16:creationId xmlns:a16="http://schemas.microsoft.com/office/drawing/2014/main" id="{30E010EF-BFC8-46F4-A026-DC60D943B37B}"/>
              </a:ext>
            </a:extLst>
          </p:cNvPr>
          <p:cNvSpPr>
            <a:spLocks noGrp="1"/>
          </p:cNvSpPr>
          <p:nvPr>
            <p:ph idx="1"/>
          </p:nvPr>
        </p:nvSpPr>
        <p:spPr>
          <a:xfrm>
            <a:off x="457200" y="2132856"/>
            <a:ext cx="8229600" cy="4344144"/>
          </a:xfrm>
        </p:spPr>
        <p:txBody>
          <a:bodyPr/>
          <a:lstStyle/>
          <a:p>
            <a:pPr marL="0" indent="0">
              <a:buNone/>
            </a:pPr>
            <a:r>
              <a:rPr lang="hr-HR" dirty="0"/>
              <a:t>U 2 slučaja:</a:t>
            </a:r>
          </a:p>
          <a:p>
            <a:pPr lvl="0"/>
            <a:r>
              <a:rPr lang="hr-HR" dirty="0"/>
              <a:t>ako se određeni primitak isplaćuje u svoti većoj od propisanog neoporezivog iznosa – plaćom se smatra svota primitka u dijelu preko propisanog neoporezivog iznosa </a:t>
            </a:r>
          </a:p>
          <a:p>
            <a:r>
              <a:rPr lang="hr-HR" dirty="0"/>
              <a:t>ako nisu ispunjeni porezni uvjeti za neoporezivu isplatu primitka – cijela isplaćena svota se u poreznom smislu smatra plaćom</a:t>
            </a:r>
          </a:p>
        </p:txBody>
      </p:sp>
    </p:spTree>
    <p:extLst>
      <p:ext uri="{BB962C8B-B14F-4D97-AF65-F5344CB8AC3E}">
        <p14:creationId xmlns:p14="http://schemas.microsoft.com/office/powerpoint/2010/main" val="117953486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34C73-280D-41F8-B3A4-0DC86EF09231}"/>
              </a:ext>
            </a:extLst>
          </p:cNvPr>
          <p:cNvSpPr>
            <a:spLocks noGrp="1"/>
          </p:cNvSpPr>
          <p:nvPr>
            <p:ph type="title"/>
          </p:nvPr>
        </p:nvSpPr>
        <p:spPr/>
        <p:txBody>
          <a:bodyPr>
            <a:normAutofit fontScale="90000"/>
          </a:bodyPr>
          <a:lstStyle/>
          <a:p>
            <a:r>
              <a:rPr lang="hr-HR" dirty="0"/>
              <a:t>Isplata materijalnih prava koja se u poreznom smislu smatraju plaćom</a:t>
            </a:r>
          </a:p>
        </p:txBody>
      </p:sp>
      <p:sp>
        <p:nvSpPr>
          <p:cNvPr id="3" name="Content Placeholder 2">
            <a:extLst>
              <a:ext uri="{FF2B5EF4-FFF2-40B4-BE49-F238E27FC236}">
                <a16:creationId xmlns:a16="http://schemas.microsoft.com/office/drawing/2014/main" id="{D962D95D-1376-4583-8AFD-384EABF17240}"/>
              </a:ext>
            </a:extLst>
          </p:cNvPr>
          <p:cNvSpPr>
            <a:spLocks noGrp="1"/>
          </p:cNvSpPr>
          <p:nvPr>
            <p:ph idx="1"/>
          </p:nvPr>
        </p:nvSpPr>
        <p:spPr/>
        <p:txBody>
          <a:bodyPr/>
          <a:lstStyle/>
          <a:p>
            <a:r>
              <a:rPr lang="hr-HR" dirty="0"/>
              <a:t>Ustanova je obvezna obračunati i platiti doprinose iz plaće, doprinose na plaću, porez na dohodak i možebitni prirez</a:t>
            </a:r>
          </a:p>
          <a:p>
            <a:r>
              <a:rPr lang="hr-HR" dirty="0"/>
              <a:t>Javna davanja dospijevaju na</a:t>
            </a:r>
            <a:r>
              <a:rPr lang="hr-HR" b="1" dirty="0"/>
              <a:t> </a:t>
            </a:r>
            <a:r>
              <a:rPr lang="hr-HR" dirty="0"/>
              <a:t>dan isplate primitka</a:t>
            </a:r>
          </a:p>
          <a:p>
            <a:r>
              <a:rPr lang="hr-HR" dirty="0"/>
              <a:t>Ako primitak nije isplaćen do kraja mjeseca u kojem je dospjela obveza izdavanja radniku isprava o neisplaćenom primitku, doprinosi i porez na dohodak dopijevaju zadnjeg dana toga mjeseca</a:t>
            </a:r>
          </a:p>
          <a:p>
            <a:r>
              <a:rPr lang="hr-HR" dirty="0"/>
              <a:t>Primici koji se u poreznom smislu smatraju plaćom, </a:t>
            </a:r>
            <a:r>
              <a:rPr lang="hr-HR" b="1" dirty="0"/>
              <a:t>ne smiju se isplaćivati u gotovu novcu</a:t>
            </a:r>
          </a:p>
          <a:p>
            <a:r>
              <a:rPr lang="hr-HR" dirty="0"/>
              <a:t>Na te se primitke ne primjenjuje zaštita dijela primitka od ovrhe na novčanim sredstvima, tj. nije dozvoljeno dio primitka uplatiti na zaštićeni račun.</a:t>
            </a:r>
          </a:p>
        </p:txBody>
      </p:sp>
    </p:spTree>
    <p:extLst>
      <p:ext uri="{BB962C8B-B14F-4D97-AF65-F5344CB8AC3E}">
        <p14:creationId xmlns:p14="http://schemas.microsoft.com/office/powerpoint/2010/main" val="47296710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0658C-5D5A-4468-8FE6-F1FD3C11119A}"/>
              </a:ext>
            </a:extLst>
          </p:cNvPr>
          <p:cNvSpPr>
            <a:spLocks noGrp="1"/>
          </p:cNvSpPr>
          <p:nvPr>
            <p:ph type="title"/>
          </p:nvPr>
        </p:nvSpPr>
        <p:spPr/>
        <p:txBody>
          <a:bodyPr>
            <a:normAutofit/>
          </a:bodyPr>
          <a:lstStyle/>
          <a:p>
            <a:r>
              <a:rPr lang="hr-HR" dirty="0"/>
              <a:t>Jubilarna nagrada</a:t>
            </a:r>
          </a:p>
        </p:txBody>
      </p:sp>
      <p:sp>
        <p:nvSpPr>
          <p:cNvPr id="3" name="Content Placeholder 2">
            <a:extLst>
              <a:ext uri="{FF2B5EF4-FFF2-40B4-BE49-F238E27FC236}">
                <a16:creationId xmlns:a16="http://schemas.microsoft.com/office/drawing/2014/main" id="{26405C89-E597-44D3-874B-9D914E536039}"/>
              </a:ext>
            </a:extLst>
          </p:cNvPr>
          <p:cNvSpPr>
            <a:spLocks noGrp="1"/>
          </p:cNvSpPr>
          <p:nvPr>
            <p:ph idx="1"/>
          </p:nvPr>
        </p:nvSpPr>
        <p:spPr/>
        <p:txBody>
          <a:bodyPr>
            <a:normAutofit lnSpcReduction="10000"/>
          </a:bodyPr>
          <a:lstStyle/>
          <a:p>
            <a:r>
              <a:rPr lang="hr-HR" dirty="0"/>
              <a:t>Neoporezivi iznosi jubilarnih nagrada propisani su u manjem iznosu od prava radnika uređenih TKU-om za javne službe</a:t>
            </a:r>
          </a:p>
          <a:p>
            <a:r>
              <a:rPr lang="hr-HR" dirty="0"/>
              <a:t>Porezni propis ne predviđa mogućnost neoporezive isplate nagrade za 5 navršenih godina rada</a:t>
            </a:r>
          </a:p>
          <a:p>
            <a:r>
              <a:rPr lang="hr-HR" dirty="0"/>
              <a:t> Neoporezivi iznosi jubilarnih nagrada za 10, 15, 20, 25, 20, 35, 40 i 45  određeni su u nižem iznosu od visine ugovorenih prava</a:t>
            </a:r>
          </a:p>
          <a:p>
            <a:r>
              <a:rPr lang="hr-HR" dirty="0"/>
              <a:t>GKU socijalne skrbi – čl. 28 ne zahtijeva neprekidni staž, ali se to ne odnosi na prava iz TKU-a</a:t>
            </a:r>
          </a:p>
          <a:p>
            <a:pPr marL="0" indent="0">
              <a:buNone/>
            </a:pPr>
            <a:r>
              <a:rPr lang="hr-HR" b="1" dirty="0"/>
              <a:t>Uvjeti za neoporezivu isplatu:</a:t>
            </a:r>
          </a:p>
          <a:p>
            <a:pPr>
              <a:buFontTx/>
              <a:buChar char="-"/>
            </a:pPr>
            <a:r>
              <a:rPr lang="hr-HR" dirty="0"/>
              <a:t>neoporeziva svota se može odrediti u odnosu na godine rada kod istoga poslodavca ili u odnose na ukupne godine radnog staža, ali ne u odnosu na staž ostvaren u grani, djelatnosti ili sektoru</a:t>
            </a:r>
          </a:p>
          <a:p>
            <a:pPr>
              <a:buFontTx/>
              <a:buChar char="-"/>
            </a:pPr>
            <a:endParaRPr lang="hr-HR" dirty="0"/>
          </a:p>
        </p:txBody>
      </p:sp>
    </p:spTree>
    <p:extLst>
      <p:ext uri="{BB962C8B-B14F-4D97-AF65-F5344CB8AC3E}">
        <p14:creationId xmlns:p14="http://schemas.microsoft.com/office/powerpoint/2010/main" val="267482383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A37D1-F58F-4BB7-B0A3-244E72D91DA3}"/>
              </a:ext>
            </a:extLst>
          </p:cNvPr>
          <p:cNvSpPr>
            <a:spLocks noGrp="1"/>
          </p:cNvSpPr>
          <p:nvPr>
            <p:ph type="title"/>
          </p:nvPr>
        </p:nvSpPr>
        <p:spPr/>
        <p:txBody>
          <a:bodyPr>
            <a:normAutofit fontScale="90000"/>
          </a:bodyPr>
          <a:lstStyle/>
          <a:p>
            <a:br>
              <a:rPr lang="hr-HR" b="1" i="1" dirty="0"/>
            </a:br>
            <a:r>
              <a:rPr lang="hr-HR" sz="3600" i="1" u="sng" dirty="0"/>
              <a:t>Primjer 1.</a:t>
            </a:r>
            <a:r>
              <a:rPr lang="hr-HR" sz="3600" u="sng" dirty="0"/>
              <a:t> </a:t>
            </a:r>
            <a:r>
              <a:rPr lang="hr-HR" sz="3600" dirty="0"/>
              <a:t>– Pravo i neoporezivi iznos jubilarne nagrade</a:t>
            </a:r>
            <a:br>
              <a:rPr lang="hr-HR" dirty="0"/>
            </a:br>
            <a:endParaRPr lang="hr-HR" dirty="0"/>
          </a:p>
        </p:txBody>
      </p:sp>
      <p:sp>
        <p:nvSpPr>
          <p:cNvPr id="3" name="Content Placeholder 2">
            <a:extLst>
              <a:ext uri="{FF2B5EF4-FFF2-40B4-BE49-F238E27FC236}">
                <a16:creationId xmlns:a16="http://schemas.microsoft.com/office/drawing/2014/main" id="{033BDC28-8B5C-40F2-BCD6-E9D81B436B68}"/>
              </a:ext>
            </a:extLst>
          </p:cNvPr>
          <p:cNvSpPr>
            <a:spLocks noGrp="1"/>
          </p:cNvSpPr>
          <p:nvPr>
            <p:ph idx="1"/>
          </p:nvPr>
        </p:nvSpPr>
        <p:spPr>
          <a:xfrm>
            <a:off x="457200" y="1772816"/>
            <a:ext cx="8229600" cy="4704184"/>
          </a:xfrm>
        </p:spPr>
        <p:txBody>
          <a:bodyPr>
            <a:normAutofit lnSpcReduction="10000"/>
          </a:bodyPr>
          <a:lstStyle/>
          <a:p>
            <a:r>
              <a:rPr lang="hr-HR" dirty="0"/>
              <a:t>Radnik u 2018. godini navršava 20 godina neprekidnog radnog staža u javnim službama, od čega 5 godina rada u ustanovi koja mu isplaćuje jubilarnu nagradu. Ukupno radnik ima 20 godina radnog staža. Ima pravo na jubilarnu nagradu u iznosu 3.150,00 kn neto.</a:t>
            </a:r>
          </a:p>
          <a:p>
            <a:pPr marL="0" indent="0">
              <a:buNone/>
            </a:pPr>
            <a:r>
              <a:rPr lang="hr-HR" b="1" dirty="0"/>
              <a:t>Neoporezivi iznos:</a:t>
            </a:r>
          </a:p>
          <a:p>
            <a:pPr>
              <a:buFontTx/>
              <a:buChar char="-"/>
            </a:pPr>
            <a:r>
              <a:rPr lang="hr-HR" dirty="0"/>
              <a:t>neoporezivi iznos jubilarne nagrade određuje u odnosu na 20 godina ukupnog radnog staža i iznosi 2.500,00 kn</a:t>
            </a:r>
          </a:p>
          <a:p>
            <a:pPr>
              <a:buFontTx/>
              <a:buChar char="-"/>
            </a:pPr>
            <a:r>
              <a:rPr lang="hr-HR" dirty="0"/>
              <a:t>razlika u visini 1.150,00 kn se u poreznom smislu smatra neto plaćom </a:t>
            </a:r>
          </a:p>
          <a:p>
            <a:pPr>
              <a:buFontTx/>
              <a:buChar char="-"/>
            </a:pPr>
            <a:r>
              <a:rPr lang="hr-HR" dirty="0"/>
              <a:t>neto svotu koja se smatra plaćom treba preračunati u bruto plaću i platiti sva javna davanja</a:t>
            </a:r>
          </a:p>
          <a:p>
            <a:pPr marL="0" indent="0">
              <a:buNone/>
            </a:pPr>
            <a:endParaRPr lang="hr-HR" dirty="0"/>
          </a:p>
        </p:txBody>
      </p:sp>
    </p:spTree>
    <p:extLst>
      <p:ext uri="{BB962C8B-B14F-4D97-AF65-F5344CB8AC3E}">
        <p14:creationId xmlns:p14="http://schemas.microsoft.com/office/powerpoint/2010/main" val="295072079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8844-7785-4C74-96FE-1700A393B12E}"/>
              </a:ext>
            </a:extLst>
          </p:cNvPr>
          <p:cNvSpPr>
            <a:spLocks noGrp="1"/>
          </p:cNvSpPr>
          <p:nvPr>
            <p:ph type="title"/>
          </p:nvPr>
        </p:nvSpPr>
        <p:spPr/>
        <p:txBody>
          <a:bodyPr>
            <a:normAutofit fontScale="90000"/>
          </a:bodyPr>
          <a:lstStyle/>
          <a:p>
            <a:br>
              <a:rPr lang="hr-HR" b="1" i="1" dirty="0"/>
            </a:br>
            <a:r>
              <a:rPr lang="hr-HR" i="1" u="sng" dirty="0"/>
              <a:t>Primjer 2.</a:t>
            </a:r>
            <a:r>
              <a:rPr lang="hr-HR" u="sng" dirty="0"/>
              <a:t> </a:t>
            </a:r>
            <a:r>
              <a:rPr lang="hr-HR" dirty="0"/>
              <a:t>– Pravo i neoporezivi iznos jubilarne nagrade</a:t>
            </a:r>
            <a:br>
              <a:rPr lang="hr-HR" dirty="0"/>
            </a:br>
            <a:endParaRPr lang="hr-HR" dirty="0"/>
          </a:p>
        </p:txBody>
      </p:sp>
      <p:sp>
        <p:nvSpPr>
          <p:cNvPr id="3" name="Content Placeholder 2">
            <a:extLst>
              <a:ext uri="{FF2B5EF4-FFF2-40B4-BE49-F238E27FC236}">
                <a16:creationId xmlns:a16="http://schemas.microsoft.com/office/drawing/2014/main" id="{EB236AA4-1D40-49AE-B085-4D67B654C2C4}"/>
              </a:ext>
            </a:extLst>
          </p:cNvPr>
          <p:cNvSpPr>
            <a:spLocks noGrp="1"/>
          </p:cNvSpPr>
          <p:nvPr>
            <p:ph idx="1"/>
          </p:nvPr>
        </p:nvSpPr>
        <p:spPr>
          <a:xfrm>
            <a:off x="457200" y="1772816"/>
            <a:ext cx="8229600" cy="4704184"/>
          </a:xfrm>
        </p:spPr>
        <p:txBody>
          <a:bodyPr/>
          <a:lstStyle/>
          <a:p>
            <a:r>
              <a:rPr lang="hr-HR" dirty="0"/>
              <a:t>Radnik u 2018. godini navršava 20 godina neprekidnog radnog staža u javnim službama, od čega 7 godina rada u ustanovi koja mu isplaćuje jubilarnu nagradu. Ukupno ima 28 godina radnog staža. Prema TKU-u ima pravo na jubilarnu nagradu u iznosu 3.150,00 kn neto.</a:t>
            </a:r>
          </a:p>
          <a:p>
            <a:pPr marL="0" indent="0">
              <a:buNone/>
            </a:pPr>
            <a:r>
              <a:rPr lang="hr-HR" b="1" dirty="0"/>
              <a:t>Neoporezivi iznos:</a:t>
            </a:r>
          </a:p>
          <a:p>
            <a:pPr>
              <a:buFontTx/>
              <a:buChar char="-"/>
            </a:pPr>
            <a:r>
              <a:rPr lang="hr-HR" dirty="0"/>
              <a:t>kako odrediti neoporezivi iznos jubilarne nagrade (u godini u kojoj ostvaruje pravo nema „okrugle“ godine ni ukupnog staža, ni staža kod poslodavca)</a:t>
            </a:r>
          </a:p>
          <a:p>
            <a:pPr>
              <a:buFontTx/>
              <a:buChar char="-"/>
            </a:pPr>
            <a:r>
              <a:rPr lang="hr-HR" dirty="0"/>
              <a:t>praksa: neoporeziva nagrada za 20 godina, tj. 2.500,00 kn, a razlika do punog iznosa na koji radnik ima pravo, kao plaća</a:t>
            </a:r>
          </a:p>
          <a:p>
            <a:endParaRPr lang="hr-HR" dirty="0"/>
          </a:p>
        </p:txBody>
      </p:sp>
    </p:spTree>
    <p:extLst>
      <p:ext uri="{BB962C8B-B14F-4D97-AF65-F5344CB8AC3E}">
        <p14:creationId xmlns:p14="http://schemas.microsoft.com/office/powerpoint/2010/main" val="357753838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F60BF-A7EB-455F-8DB9-2CD9F27C1354}"/>
              </a:ext>
            </a:extLst>
          </p:cNvPr>
          <p:cNvSpPr>
            <a:spLocks noGrp="1"/>
          </p:cNvSpPr>
          <p:nvPr>
            <p:ph type="title"/>
          </p:nvPr>
        </p:nvSpPr>
        <p:spPr/>
        <p:txBody>
          <a:bodyPr>
            <a:normAutofit fontScale="90000"/>
          </a:bodyPr>
          <a:lstStyle/>
          <a:p>
            <a:br>
              <a:rPr lang="hr-HR" b="1" i="1" dirty="0"/>
            </a:br>
            <a:r>
              <a:rPr lang="hr-HR" i="1" u="sng" dirty="0"/>
              <a:t>Primjer 3.</a:t>
            </a:r>
            <a:r>
              <a:rPr lang="hr-HR" u="sng" dirty="0"/>
              <a:t> </a:t>
            </a:r>
            <a:r>
              <a:rPr lang="hr-HR" dirty="0"/>
              <a:t>– Pomoć za bolovanje duže od 90 dana</a:t>
            </a:r>
            <a:br>
              <a:rPr lang="hr-HR" dirty="0"/>
            </a:br>
            <a:endParaRPr lang="hr-HR" dirty="0"/>
          </a:p>
        </p:txBody>
      </p:sp>
      <p:sp>
        <p:nvSpPr>
          <p:cNvPr id="3" name="Content Placeholder 2">
            <a:extLst>
              <a:ext uri="{FF2B5EF4-FFF2-40B4-BE49-F238E27FC236}">
                <a16:creationId xmlns:a16="http://schemas.microsoft.com/office/drawing/2014/main" id="{4BA83956-B09E-45DF-91E4-AB4B163DC6DC}"/>
              </a:ext>
            </a:extLst>
          </p:cNvPr>
          <p:cNvSpPr>
            <a:spLocks noGrp="1"/>
          </p:cNvSpPr>
          <p:nvPr>
            <p:ph idx="1"/>
          </p:nvPr>
        </p:nvSpPr>
        <p:spPr>
          <a:xfrm>
            <a:off x="457200" y="1844824"/>
            <a:ext cx="8229600" cy="4632176"/>
          </a:xfrm>
        </p:spPr>
        <p:txBody>
          <a:bodyPr>
            <a:normAutofit/>
          </a:bodyPr>
          <a:lstStyle/>
          <a:p>
            <a:r>
              <a:rPr lang="hr-HR" dirty="0"/>
              <a:t>Radnik je u prosincu 2017. ostvario  pravo na pomoć za bolovanje duže od 90 dana. Pomoć isplaćena u siječnju 2018. godine. </a:t>
            </a:r>
          </a:p>
          <a:p>
            <a:pPr marL="0" indent="0">
              <a:buNone/>
            </a:pPr>
            <a:r>
              <a:rPr lang="hr-HR" b="1" dirty="0"/>
              <a:t>Isplata u 2018. godini: </a:t>
            </a:r>
          </a:p>
          <a:p>
            <a:pPr marL="0" indent="0">
              <a:buNone/>
            </a:pPr>
            <a:r>
              <a:rPr lang="hr-HR" dirty="0"/>
              <a:t>Isplatom u siječnju 2018. iskorišteno je pravo na 2.500,00 kn neoporezivog primitka za 2018., a ostatak je isplaćen kao plaća. </a:t>
            </a:r>
          </a:p>
          <a:p>
            <a:endParaRPr lang="hr-HR" dirty="0"/>
          </a:p>
          <a:p>
            <a:r>
              <a:rPr lang="hr-HR" dirty="0"/>
              <a:t>Radnik je i dalje na bolovanju.</a:t>
            </a:r>
          </a:p>
          <a:p>
            <a:r>
              <a:rPr lang="hr-HR" dirty="0"/>
              <a:t> Ima li pravo na pomoć za 2018. godinu?</a:t>
            </a:r>
          </a:p>
          <a:p>
            <a:endParaRPr lang="hr-HR" dirty="0"/>
          </a:p>
        </p:txBody>
      </p:sp>
    </p:spTree>
    <p:extLst>
      <p:ext uri="{BB962C8B-B14F-4D97-AF65-F5344CB8AC3E}">
        <p14:creationId xmlns:p14="http://schemas.microsoft.com/office/powerpoint/2010/main" val="338714116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E6F3-CC70-4D85-ABCF-AB04C677BF1D}"/>
              </a:ext>
            </a:extLst>
          </p:cNvPr>
          <p:cNvSpPr>
            <a:spLocks noGrp="1"/>
          </p:cNvSpPr>
          <p:nvPr>
            <p:ph type="title"/>
          </p:nvPr>
        </p:nvSpPr>
        <p:spPr/>
        <p:txBody>
          <a:bodyPr>
            <a:normAutofit fontScale="90000"/>
          </a:bodyPr>
          <a:lstStyle/>
          <a:p>
            <a:r>
              <a:rPr lang="hr-HR" dirty="0"/>
              <a:t>Potpora za bolovanje – tumačenje Povjerenstva za TKU za javne službe</a:t>
            </a:r>
          </a:p>
        </p:txBody>
      </p:sp>
      <p:sp>
        <p:nvSpPr>
          <p:cNvPr id="3" name="Content Placeholder 2">
            <a:extLst>
              <a:ext uri="{FF2B5EF4-FFF2-40B4-BE49-F238E27FC236}">
                <a16:creationId xmlns:a16="http://schemas.microsoft.com/office/drawing/2014/main" id="{FDC39B02-235D-4975-8D8B-A21EC622423C}"/>
              </a:ext>
            </a:extLst>
          </p:cNvPr>
          <p:cNvSpPr>
            <a:spLocks noGrp="1"/>
          </p:cNvSpPr>
          <p:nvPr>
            <p:ph idx="1"/>
          </p:nvPr>
        </p:nvSpPr>
        <p:spPr>
          <a:xfrm>
            <a:off x="457200" y="1988840"/>
            <a:ext cx="8229600" cy="4488160"/>
          </a:xfrm>
        </p:spPr>
        <p:txBody>
          <a:bodyPr/>
          <a:lstStyle/>
          <a:p>
            <a:pPr marL="0" indent="0" fontAlgn="base">
              <a:buNone/>
            </a:pPr>
            <a:r>
              <a:rPr lang="hr-HR" b="1" dirty="0"/>
              <a:t>Tumačenje br. 1/18 od 12. ožujka 2018.</a:t>
            </a:r>
            <a:endParaRPr lang="hr-HR" dirty="0"/>
          </a:p>
          <a:p>
            <a:pPr marL="0" indent="0" fontAlgn="base">
              <a:buNone/>
            </a:pPr>
            <a:r>
              <a:rPr lang="hr-HR" dirty="0"/>
              <a:t>„S osnove jednog neprekidnog bolovanja dužeg od 90 dana zaposlenica može ostvariti pravo na jednu pomoć, jednom godišnje u visini jedne proračunske osnovice, bez obzira što je neprekidno bolovanje započeto u jednoj, a završeno u drugoj kalendarskoj godini. S obzirom da je zaposlenica to pravo konzumirala u 2017. godini, </a:t>
            </a:r>
            <a:r>
              <a:rPr lang="hr-HR" u="sng" dirty="0"/>
              <a:t>s osnove istog bolovanja nema pravo na isplatu pomoći u 2018. godini</a:t>
            </a:r>
            <a:r>
              <a:rPr lang="hr-HR" dirty="0"/>
              <a:t>.”</a:t>
            </a:r>
          </a:p>
          <a:p>
            <a:endParaRPr lang="hr-HR" dirty="0"/>
          </a:p>
        </p:txBody>
      </p:sp>
    </p:spTree>
    <p:extLst>
      <p:ext uri="{BB962C8B-B14F-4D97-AF65-F5344CB8AC3E}">
        <p14:creationId xmlns:p14="http://schemas.microsoft.com/office/powerpoint/2010/main" val="291091779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931C8-AA45-41B6-8286-CF9E5C88E7C5}"/>
              </a:ext>
            </a:extLst>
          </p:cNvPr>
          <p:cNvSpPr>
            <a:spLocks noGrp="1"/>
          </p:cNvSpPr>
          <p:nvPr>
            <p:ph type="title"/>
          </p:nvPr>
        </p:nvSpPr>
        <p:spPr>
          <a:xfrm>
            <a:off x="457200" y="533400"/>
            <a:ext cx="8229600" cy="879376"/>
          </a:xfrm>
        </p:spPr>
        <p:txBody>
          <a:bodyPr>
            <a:noAutofit/>
          </a:bodyPr>
          <a:lstStyle/>
          <a:p>
            <a:r>
              <a:rPr lang="hr-HR" sz="3200" dirty="0"/>
              <a:t>Obveze ustanova socijalne skrbi pri isplati materijalnih prava radnika</a:t>
            </a:r>
          </a:p>
        </p:txBody>
      </p:sp>
      <p:sp>
        <p:nvSpPr>
          <p:cNvPr id="3" name="Content Placeholder 2">
            <a:extLst>
              <a:ext uri="{FF2B5EF4-FFF2-40B4-BE49-F238E27FC236}">
                <a16:creationId xmlns:a16="http://schemas.microsoft.com/office/drawing/2014/main" id="{CC71AA96-DD3C-4D66-8BFB-22B7FF8D4915}"/>
              </a:ext>
            </a:extLst>
          </p:cNvPr>
          <p:cNvSpPr>
            <a:spLocks noGrp="1"/>
          </p:cNvSpPr>
          <p:nvPr>
            <p:ph idx="1"/>
          </p:nvPr>
        </p:nvSpPr>
        <p:spPr>
          <a:xfrm>
            <a:off x="457200" y="1600200"/>
            <a:ext cx="8363272" cy="4876800"/>
          </a:xfrm>
        </p:spPr>
        <p:txBody>
          <a:bodyPr>
            <a:normAutofit fontScale="92500"/>
          </a:bodyPr>
          <a:lstStyle/>
          <a:p>
            <a:pPr marL="0" indent="0">
              <a:buNone/>
            </a:pPr>
            <a:r>
              <a:rPr lang="hr-HR" dirty="0"/>
              <a:t>IZVORI PRAVA RADNIKA:</a:t>
            </a:r>
          </a:p>
          <a:p>
            <a:r>
              <a:rPr lang="hr-HR" dirty="0"/>
              <a:t>Zakon o radu, Nar. nov., br. 93/14. i 127/17. </a:t>
            </a:r>
          </a:p>
          <a:p>
            <a:r>
              <a:rPr lang="hr-HR" dirty="0"/>
              <a:t>Temeljni kolektivni ugovor za službenike i namještenike u javnim službama – primjena od 1. prosinca 2017. </a:t>
            </a:r>
          </a:p>
          <a:p>
            <a:pPr fontAlgn="base"/>
            <a:r>
              <a:rPr lang="hr-HR" dirty="0"/>
              <a:t>Kolektivni ugovor za djelatnost socijalne skrbi; Nar. nov., br. 32/17. </a:t>
            </a:r>
          </a:p>
          <a:p>
            <a:pPr marL="811213" indent="-274638" fontAlgn="base">
              <a:buClr>
                <a:srgbClr val="FF0000"/>
              </a:buClr>
              <a:buFont typeface="Wingdings" panose="05000000000000000000" pitchFamily="2" charset="2"/>
              <a:buChar char="Ø"/>
              <a:tabLst>
                <a:tab pos="990600" algn="l"/>
              </a:tabLst>
            </a:pPr>
            <a:r>
              <a:rPr lang="hr-HR" dirty="0"/>
              <a:t>Odluka Vlade RH o isplati materijalnih prava i drugih naknada za zaposlenike u djelatnosti socijalne skrbi, Nar. nov., br. 30/18. – prava će se isplatiti za ožujak i travanj 2018.</a:t>
            </a:r>
          </a:p>
          <a:p>
            <a:pPr defTabSz="2733675">
              <a:tabLst>
                <a:tab pos="4572000" algn="l"/>
                <a:tab pos="7089775" algn="l"/>
                <a:tab pos="8161338" algn="l"/>
              </a:tabLst>
            </a:pPr>
            <a:r>
              <a:rPr lang="hr-HR" dirty="0"/>
              <a:t>Zakon o obveznim odnosima, Nar. nov., br.  35/05.-78/15.  – na pitanja ugovornih odnosa koja nisu uređena Zakonom o radu, primjenjuju se opći propisi obveznog prava                                               </a:t>
            </a:r>
            <a:r>
              <a:rPr lang="hr-HR" b="1" i="1" dirty="0"/>
              <a:t>            </a:t>
            </a:r>
            <a:endParaRPr lang="hr-HR" dirty="0"/>
          </a:p>
          <a:p>
            <a:pPr marL="0" indent="0">
              <a:buNone/>
            </a:pPr>
            <a:endParaRPr lang="hr-HR" dirty="0"/>
          </a:p>
        </p:txBody>
      </p:sp>
    </p:spTree>
    <p:extLst>
      <p:ext uri="{BB962C8B-B14F-4D97-AF65-F5344CB8AC3E}">
        <p14:creationId xmlns:p14="http://schemas.microsoft.com/office/powerpoint/2010/main" val="152812999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07369-E1FA-48A0-A6B2-A304C27972FF}"/>
              </a:ext>
            </a:extLst>
          </p:cNvPr>
          <p:cNvSpPr>
            <a:spLocks noGrp="1"/>
          </p:cNvSpPr>
          <p:nvPr>
            <p:ph type="title"/>
          </p:nvPr>
        </p:nvSpPr>
        <p:spPr/>
        <p:txBody>
          <a:bodyPr>
            <a:normAutofit fontScale="90000"/>
          </a:bodyPr>
          <a:lstStyle/>
          <a:p>
            <a:r>
              <a:rPr lang="hr-HR" i="1" u="sng" dirty="0"/>
              <a:t>Primjer 4. </a:t>
            </a:r>
            <a:r>
              <a:rPr lang="hr-HR" dirty="0"/>
              <a:t>– Pomoć radniku u slučaju nastanka njegove invalidnosti</a:t>
            </a:r>
          </a:p>
        </p:txBody>
      </p:sp>
      <p:sp>
        <p:nvSpPr>
          <p:cNvPr id="3" name="Content Placeholder 2">
            <a:extLst>
              <a:ext uri="{FF2B5EF4-FFF2-40B4-BE49-F238E27FC236}">
                <a16:creationId xmlns:a16="http://schemas.microsoft.com/office/drawing/2014/main" id="{5EAEB9CF-14E1-4CDF-AE41-06EBA10E3125}"/>
              </a:ext>
            </a:extLst>
          </p:cNvPr>
          <p:cNvSpPr>
            <a:spLocks noGrp="1"/>
          </p:cNvSpPr>
          <p:nvPr>
            <p:ph idx="1"/>
          </p:nvPr>
        </p:nvSpPr>
        <p:spPr>
          <a:xfrm>
            <a:off x="457200" y="1844824"/>
            <a:ext cx="8229600" cy="4632176"/>
          </a:xfrm>
        </p:spPr>
        <p:txBody>
          <a:bodyPr/>
          <a:lstStyle/>
          <a:p>
            <a:r>
              <a:rPr lang="pl-PL" dirty="0"/>
              <a:t>Zaposlenik ima pravo na pomoć u slučaju </a:t>
            </a:r>
            <a:r>
              <a:rPr lang="hr-HR" dirty="0"/>
              <a:t>nastanka invalidnosti - </a:t>
            </a:r>
            <a:r>
              <a:rPr lang="pl-PL" dirty="0"/>
              <a:t> u visini jedne proračunske osnovice</a:t>
            </a:r>
          </a:p>
          <a:p>
            <a:r>
              <a:rPr lang="pl-PL" dirty="0"/>
              <a:t>Ranija tumačenja: pravo se ostvaruje samo jednom, onda kada je utvrđena invalidnost radnika</a:t>
            </a:r>
          </a:p>
          <a:p>
            <a:r>
              <a:rPr lang="pl-PL" dirty="0"/>
              <a:t>Visina pomoći: 3.326,00 kn</a:t>
            </a:r>
          </a:p>
          <a:p>
            <a:pPr marL="0" indent="0">
              <a:buNone/>
            </a:pPr>
            <a:endParaRPr lang="pl-PL" dirty="0"/>
          </a:p>
          <a:p>
            <a:pPr marL="0" indent="0">
              <a:buNone/>
            </a:pPr>
            <a:r>
              <a:rPr lang="pl-PL" dirty="0"/>
              <a:t>NEOPOREZIVI IZNOS:</a:t>
            </a:r>
          </a:p>
          <a:p>
            <a:r>
              <a:rPr lang="pl-PL" dirty="0"/>
              <a:t>2.500,00 kn</a:t>
            </a:r>
          </a:p>
          <a:p>
            <a:pPr marL="0" indent="0">
              <a:buNone/>
            </a:pPr>
            <a:endParaRPr lang="hr-HR" dirty="0"/>
          </a:p>
        </p:txBody>
      </p:sp>
    </p:spTree>
    <p:extLst>
      <p:ext uri="{BB962C8B-B14F-4D97-AF65-F5344CB8AC3E}">
        <p14:creationId xmlns:p14="http://schemas.microsoft.com/office/powerpoint/2010/main" val="335770981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07369-E1FA-48A0-A6B2-A304C27972FF}"/>
              </a:ext>
            </a:extLst>
          </p:cNvPr>
          <p:cNvSpPr>
            <a:spLocks noGrp="1"/>
          </p:cNvSpPr>
          <p:nvPr>
            <p:ph type="title"/>
          </p:nvPr>
        </p:nvSpPr>
        <p:spPr/>
        <p:txBody>
          <a:bodyPr>
            <a:normAutofit fontScale="90000"/>
          </a:bodyPr>
          <a:lstStyle/>
          <a:p>
            <a:r>
              <a:rPr lang="hr-HR" i="1" u="sng" dirty="0"/>
              <a:t>Primjer 5. </a:t>
            </a:r>
            <a:r>
              <a:rPr lang="hr-HR" dirty="0"/>
              <a:t>– Pomoć radniku u slučaju nastanka invalidnosti supružnika ili malodobnog djeteta</a:t>
            </a:r>
          </a:p>
        </p:txBody>
      </p:sp>
      <p:sp>
        <p:nvSpPr>
          <p:cNvPr id="3" name="Content Placeholder 2">
            <a:extLst>
              <a:ext uri="{FF2B5EF4-FFF2-40B4-BE49-F238E27FC236}">
                <a16:creationId xmlns:a16="http://schemas.microsoft.com/office/drawing/2014/main" id="{5EAEB9CF-14E1-4CDF-AE41-06EBA10E3125}"/>
              </a:ext>
            </a:extLst>
          </p:cNvPr>
          <p:cNvSpPr>
            <a:spLocks noGrp="1"/>
          </p:cNvSpPr>
          <p:nvPr>
            <p:ph idx="1"/>
          </p:nvPr>
        </p:nvSpPr>
        <p:spPr/>
        <p:txBody>
          <a:bodyPr/>
          <a:lstStyle/>
          <a:p>
            <a:r>
              <a:rPr lang="pl-PL" dirty="0"/>
              <a:t>Zaposlenik ima pravo na pomoć u slučaju </a:t>
            </a:r>
            <a:r>
              <a:rPr lang="hr-HR" dirty="0"/>
              <a:t>nastanka invalidnosti njegove </a:t>
            </a:r>
            <a:r>
              <a:rPr lang="pl-PL" dirty="0"/>
              <a:t>malodobne djece ili supružnika  </a:t>
            </a:r>
            <a:r>
              <a:rPr lang="hr-HR" dirty="0"/>
              <a:t> - </a:t>
            </a:r>
            <a:r>
              <a:rPr lang="pl-PL" dirty="0"/>
              <a:t> u visini jedne proračunske osnovice</a:t>
            </a:r>
          </a:p>
          <a:p>
            <a:r>
              <a:rPr lang="pl-PL" dirty="0"/>
              <a:t>Ranija tumačenja: pravo se ostvaruje samo jednom, onda kada je utvrđena invalidnost </a:t>
            </a:r>
          </a:p>
          <a:p>
            <a:r>
              <a:rPr lang="pl-PL" dirty="0"/>
              <a:t>Visina pomoći: 3.326,00 kn</a:t>
            </a:r>
          </a:p>
          <a:p>
            <a:endParaRPr lang="pl-PL" dirty="0"/>
          </a:p>
          <a:p>
            <a:pPr marL="0" indent="0">
              <a:buNone/>
            </a:pPr>
            <a:r>
              <a:rPr lang="pl-PL" dirty="0"/>
              <a:t>POREZNO OBILJŽJE:</a:t>
            </a:r>
          </a:p>
          <a:p>
            <a:r>
              <a:rPr lang="pl-PL" dirty="0"/>
              <a:t>Plaća u ukupnoj svoti</a:t>
            </a:r>
          </a:p>
          <a:p>
            <a:r>
              <a:rPr lang="pl-PL" dirty="0"/>
              <a:t>Neto iznos treba preračunati u bruto svotu</a:t>
            </a:r>
          </a:p>
          <a:p>
            <a:endParaRPr lang="hr-HR" dirty="0"/>
          </a:p>
        </p:txBody>
      </p:sp>
    </p:spTree>
    <p:extLst>
      <p:ext uri="{BB962C8B-B14F-4D97-AF65-F5344CB8AC3E}">
        <p14:creationId xmlns:p14="http://schemas.microsoft.com/office/powerpoint/2010/main" val="100008254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07369-E1FA-48A0-A6B2-A304C27972FF}"/>
              </a:ext>
            </a:extLst>
          </p:cNvPr>
          <p:cNvSpPr>
            <a:spLocks noGrp="1"/>
          </p:cNvSpPr>
          <p:nvPr>
            <p:ph type="title"/>
          </p:nvPr>
        </p:nvSpPr>
        <p:spPr/>
        <p:txBody>
          <a:bodyPr>
            <a:normAutofit fontScale="90000"/>
          </a:bodyPr>
          <a:lstStyle/>
          <a:p>
            <a:r>
              <a:rPr lang="hr-HR" i="1" u="sng" dirty="0"/>
              <a:t>Primjer 6. </a:t>
            </a:r>
            <a:r>
              <a:rPr lang="hr-HR" dirty="0"/>
              <a:t>– Pomoć radniku za liječenje, nabavu lijekova i ortopedskih pomagala</a:t>
            </a:r>
          </a:p>
        </p:txBody>
      </p:sp>
      <p:sp>
        <p:nvSpPr>
          <p:cNvPr id="3" name="Content Placeholder 2">
            <a:extLst>
              <a:ext uri="{FF2B5EF4-FFF2-40B4-BE49-F238E27FC236}">
                <a16:creationId xmlns:a16="http://schemas.microsoft.com/office/drawing/2014/main" id="{5EAEB9CF-14E1-4CDF-AE41-06EBA10E3125}"/>
              </a:ext>
            </a:extLst>
          </p:cNvPr>
          <p:cNvSpPr>
            <a:spLocks noGrp="1"/>
          </p:cNvSpPr>
          <p:nvPr>
            <p:ph idx="1"/>
          </p:nvPr>
        </p:nvSpPr>
        <p:spPr>
          <a:xfrm>
            <a:off x="457200" y="1988840"/>
            <a:ext cx="8229600" cy="4488160"/>
          </a:xfrm>
        </p:spPr>
        <p:txBody>
          <a:bodyPr>
            <a:normAutofit lnSpcReduction="10000"/>
          </a:bodyPr>
          <a:lstStyle/>
          <a:p>
            <a:r>
              <a:rPr lang="hr-HR" dirty="0"/>
              <a:t>Pravo na pomoć - radi pokrića troškova liječenja, odnosno pokrića troškova prilikom nabave medicinskih pomagala, odnosno lijekova, koja su prema preporuci nadležnog liječnika specijaliste po pravilima medicinske struke prijeko potrebiti i nenadomjestivi za zaposlenika, dijete ili supružnika, a troškovi nisu odobreni od strane HZZO-a</a:t>
            </a:r>
          </a:p>
          <a:p>
            <a:r>
              <a:rPr lang="hr-HR" dirty="0"/>
              <a:t>Visina: 3.326,00 kn</a:t>
            </a:r>
          </a:p>
          <a:p>
            <a:pPr marL="0" indent="0">
              <a:buNone/>
            </a:pPr>
            <a:r>
              <a:rPr lang="pl-PL" dirty="0"/>
              <a:t>POREZNO OBILJŽJE:</a:t>
            </a:r>
          </a:p>
          <a:p>
            <a:r>
              <a:rPr lang="pl-PL" dirty="0"/>
              <a:t>Pitanje: može li se isplatiti neoporezivo kao donacija?</a:t>
            </a:r>
          </a:p>
          <a:p>
            <a:r>
              <a:rPr lang="pl-PL" dirty="0"/>
              <a:t>Odgovor: Nije riječ o donaciji, nego o pravu iz randog odnosa; oporezuje se kao  plaća</a:t>
            </a:r>
            <a:endParaRPr lang="hr-HR" dirty="0"/>
          </a:p>
          <a:p>
            <a:pPr marL="0" indent="0">
              <a:buNone/>
            </a:pPr>
            <a:r>
              <a:rPr lang="hr-HR" dirty="0"/>
              <a:t> </a:t>
            </a:r>
          </a:p>
        </p:txBody>
      </p:sp>
    </p:spTree>
    <p:extLst>
      <p:ext uri="{BB962C8B-B14F-4D97-AF65-F5344CB8AC3E}">
        <p14:creationId xmlns:p14="http://schemas.microsoft.com/office/powerpoint/2010/main" val="253669022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45E69-810A-4BFD-AA0F-BED83DD8B473}"/>
              </a:ext>
            </a:extLst>
          </p:cNvPr>
          <p:cNvSpPr>
            <a:spLocks noGrp="1"/>
          </p:cNvSpPr>
          <p:nvPr>
            <p:ph type="title"/>
          </p:nvPr>
        </p:nvSpPr>
        <p:spPr/>
        <p:txBody>
          <a:bodyPr>
            <a:normAutofit fontScale="90000"/>
          </a:bodyPr>
          <a:lstStyle/>
          <a:p>
            <a:r>
              <a:rPr lang="hr-HR" i="1" u="sng" dirty="0"/>
              <a:t>Primjer 7. </a:t>
            </a:r>
            <a:r>
              <a:rPr lang="hr-HR" dirty="0"/>
              <a:t>– Pomoć radniku u slučaju rođenja ili posvojenja djeteta</a:t>
            </a:r>
          </a:p>
        </p:txBody>
      </p:sp>
      <p:sp>
        <p:nvSpPr>
          <p:cNvPr id="3" name="Content Placeholder 2">
            <a:extLst>
              <a:ext uri="{FF2B5EF4-FFF2-40B4-BE49-F238E27FC236}">
                <a16:creationId xmlns:a16="http://schemas.microsoft.com/office/drawing/2014/main" id="{19E3F36A-43C9-418D-B588-3691DF844976}"/>
              </a:ext>
            </a:extLst>
          </p:cNvPr>
          <p:cNvSpPr>
            <a:spLocks noGrp="1"/>
          </p:cNvSpPr>
          <p:nvPr>
            <p:ph idx="1"/>
          </p:nvPr>
        </p:nvSpPr>
        <p:spPr>
          <a:xfrm>
            <a:off x="457200" y="1916832"/>
            <a:ext cx="8229600" cy="4560168"/>
          </a:xfrm>
        </p:spPr>
        <p:txBody>
          <a:bodyPr/>
          <a:lstStyle/>
          <a:p>
            <a:r>
              <a:rPr lang="hr-HR" dirty="0"/>
              <a:t>Zaposlenik ima pravo na pomoć u slučaju rođenja ili posvojenja svakog djeteta</a:t>
            </a:r>
          </a:p>
          <a:p>
            <a:r>
              <a:rPr lang="hr-HR" dirty="0"/>
              <a:t> Visina - 50% jedne proračunske osnovice = 1.663,00 kn</a:t>
            </a:r>
          </a:p>
          <a:p>
            <a:pPr marL="0" indent="0">
              <a:buNone/>
            </a:pPr>
            <a:endParaRPr lang="hr-HR" dirty="0"/>
          </a:p>
          <a:p>
            <a:pPr marL="0" indent="0">
              <a:buNone/>
            </a:pPr>
            <a:r>
              <a:rPr lang="hr-HR" dirty="0"/>
              <a:t>POREZNA OBILJEŽJA:</a:t>
            </a:r>
          </a:p>
          <a:p>
            <a:r>
              <a:rPr lang="hr-HR" dirty="0"/>
              <a:t>Neoporeziva je pomoć za novorođenče – neoporezivi iznos iznosi 3.326,00 n</a:t>
            </a:r>
          </a:p>
          <a:p>
            <a:r>
              <a:rPr lang="hr-HR" dirty="0"/>
              <a:t>Za posvojeno dijete – neoporezivo, samo ako je posvojeno novorođenče</a:t>
            </a:r>
          </a:p>
        </p:txBody>
      </p:sp>
    </p:spTree>
    <p:extLst>
      <p:ext uri="{BB962C8B-B14F-4D97-AF65-F5344CB8AC3E}">
        <p14:creationId xmlns:p14="http://schemas.microsoft.com/office/powerpoint/2010/main" val="130795581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830FF-6D5F-4C3B-8EFB-213ED8A4760F}"/>
              </a:ext>
            </a:extLst>
          </p:cNvPr>
          <p:cNvSpPr>
            <a:spLocks noGrp="1"/>
          </p:cNvSpPr>
          <p:nvPr>
            <p:ph type="title"/>
          </p:nvPr>
        </p:nvSpPr>
        <p:spPr/>
        <p:txBody>
          <a:bodyPr>
            <a:normAutofit fontScale="90000"/>
          </a:bodyPr>
          <a:lstStyle/>
          <a:p>
            <a:br>
              <a:rPr lang="hr-HR" b="1" i="1" dirty="0"/>
            </a:br>
            <a:r>
              <a:rPr lang="hr-HR" i="1" u="sng" dirty="0"/>
              <a:t>Primjer 8.</a:t>
            </a:r>
            <a:r>
              <a:rPr lang="hr-HR" u="sng" dirty="0"/>
              <a:t> </a:t>
            </a:r>
            <a:r>
              <a:rPr lang="hr-HR" dirty="0"/>
              <a:t>– Regres iznad godišnjeg neoporezivog iznosa</a:t>
            </a:r>
            <a:br>
              <a:rPr lang="hr-HR" dirty="0"/>
            </a:br>
            <a:endParaRPr lang="hr-HR" dirty="0"/>
          </a:p>
        </p:txBody>
      </p:sp>
      <p:sp>
        <p:nvSpPr>
          <p:cNvPr id="3" name="Content Placeholder 2">
            <a:extLst>
              <a:ext uri="{FF2B5EF4-FFF2-40B4-BE49-F238E27FC236}">
                <a16:creationId xmlns:a16="http://schemas.microsoft.com/office/drawing/2014/main" id="{1C13137F-BE76-4573-916B-618DD4584999}"/>
              </a:ext>
            </a:extLst>
          </p:cNvPr>
          <p:cNvSpPr>
            <a:spLocks noGrp="1"/>
          </p:cNvSpPr>
          <p:nvPr>
            <p:ph idx="1"/>
          </p:nvPr>
        </p:nvSpPr>
        <p:spPr>
          <a:xfrm>
            <a:off x="457200" y="1772816"/>
            <a:ext cx="8229600" cy="4704184"/>
          </a:xfrm>
        </p:spPr>
        <p:txBody>
          <a:bodyPr/>
          <a:lstStyle/>
          <a:p>
            <a:r>
              <a:rPr lang="hr-HR" dirty="0"/>
              <a:t>Radnik se zaposlio u ustanovi s danom 1. rujna. Do 31. kolovoza je bio u radnom odnosu kod poslodavca koji nije javna služba. Kod prethodnog poslodavca je primio neoporezivi regres u iznosu 2.500,00 kn, o čemu je novom poslodavcu dao pisanu izjavu.</a:t>
            </a:r>
          </a:p>
          <a:p>
            <a:pPr marL="0" indent="0">
              <a:buNone/>
            </a:pPr>
            <a:r>
              <a:rPr lang="hr-HR" b="1" dirty="0"/>
              <a:t>Isplata regresa u novoj ustanovi:</a:t>
            </a:r>
          </a:p>
          <a:p>
            <a:r>
              <a:rPr lang="hr-HR" dirty="0"/>
              <a:t>ako ostvariti pravo na razmjerni dio godišnjeg odmor i koristi  godišnji odmor - pravo na punu svotu regresa određenu za javne službe</a:t>
            </a:r>
          </a:p>
          <a:p>
            <a:r>
              <a:rPr lang="hr-HR" dirty="0"/>
              <a:t>iskoristio je porezno pravo na neoporezivu godišnju nagradu, pa mu regres treba isplatiti kao plaću u poreznom smislu </a:t>
            </a:r>
          </a:p>
        </p:txBody>
      </p:sp>
    </p:spTree>
    <p:extLst>
      <p:ext uri="{BB962C8B-B14F-4D97-AF65-F5344CB8AC3E}">
        <p14:creationId xmlns:p14="http://schemas.microsoft.com/office/powerpoint/2010/main" val="102548570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2FACE-D4C7-4764-BD9E-87A6B0B8BBA0}"/>
              </a:ext>
            </a:extLst>
          </p:cNvPr>
          <p:cNvSpPr>
            <a:spLocks noGrp="1"/>
          </p:cNvSpPr>
          <p:nvPr>
            <p:ph type="title"/>
          </p:nvPr>
        </p:nvSpPr>
        <p:spPr/>
        <p:txBody>
          <a:bodyPr/>
          <a:lstStyle/>
          <a:p>
            <a:r>
              <a:rPr lang="hr-HR" dirty="0"/>
              <a:t>Neoporeziva dnevnica za službeni put</a:t>
            </a:r>
          </a:p>
        </p:txBody>
      </p:sp>
      <p:sp>
        <p:nvSpPr>
          <p:cNvPr id="3" name="Content Placeholder 2">
            <a:extLst>
              <a:ext uri="{FF2B5EF4-FFF2-40B4-BE49-F238E27FC236}">
                <a16:creationId xmlns:a16="http://schemas.microsoft.com/office/drawing/2014/main" id="{D490B7A6-75C9-4AE3-8210-477296D79266}"/>
              </a:ext>
            </a:extLst>
          </p:cNvPr>
          <p:cNvSpPr>
            <a:spLocks noGrp="1"/>
          </p:cNvSpPr>
          <p:nvPr>
            <p:ph idx="1"/>
          </p:nvPr>
        </p:nvSpPr>
        <p:spPr/>
        <p:txBody>
          <a:bodyPr>
            <a:normAutofit/>
          </a:bodyPr>
          <a:lstStyle/>
          <a:p>
            <a:r>
              <a:rPr lang="hr-HR" dirty="0"/>
              <a:t>Uvjeti neoporezive isplate dnevnice:</a:t>
            </a:r>
          </a:p>
          <a:p>
            <a:pPr marL="354013" indent="-354013">
              <a:buNone/>
            </a:pPr>
            <a:r>
              <a:rPr lang="hr-HR" dirty="0"/>
              <a:t>1. </a:t>
            </a:r>
            <a:r>
              <a:rPr lang="hr-HR" u="sng" dirty="0"/>
              <a:t>udaljenost</a:t>
            </a:r>
            <a:r>
              <a:rPr lang="hr-HR" dirty="0"/>
              <a:t> mjesta u koje je radnik putovao – najmanje 30 km ili najmanje 16,20 morske milje  </a:t>
            </a:r>
          </a:p>
          <a:p>
            <a:pPr marL="0" indent="0">
              <a:buNone/>
            </a:pPr>
            <a:r>
              <a:rPr lang="hr-HR" dirty="0"/>
              <a:t> 2. </a:t>
            </a:r>
            <a:r>
              <a:rPr lang="hr-HR" u="sng" dirty="0"/>
              <a:t>trajanje</a:t>
            </a:r>
            <a:r>
              <a:rPr lang="hr-HR" dirty="0"/>
              <a:t> putovanja: više od 12 sati za punu dnevnicu</a:t>
            </a:r>
          </a:p>
          <a:p>
            <a:pPr marL="0" indent="0">
              <a:buNone/>
            </a:pPr>
            <a:r>
              <a:rPr lang="hr-HR" dirty="0"/>
              <a:t>                                         više od 8 sati za polovinu dnevnice</a:t>
            </a:r>
          </a:p>
          <a:p>
            <a:r>
              <a:rPr lang="hr-HR" dirty="0"/>
              <a:t>Dnevnica se isplaćuje za dane/sate provedene na službenom putovanju u mjesto koje različito od mjesta rada i mjesta prebivališta/boravišta radnika. </a:t>
            </a:r>
          </a:p>
          <a:p>
            <a:r>
              <a:rPr lang="hr-HR" dirty="0"/>
              <a:t>Ako se putuje zrakoplovom, inozemna dnevnica se obračunava </a:t>
            </a:r>
            <a:r>
              <a:rPr lang="hr-HR" b="1" dirty="0"/>
              <a:t>dva sata prije vremena predviđenog polijetanja</a:t>
            </a:r>
            <a:r>
              <a:rPr lang="hr-HR" dirty="0"/>
              <a:t> zrakoplova iz posljednje zračne luke u RH do vremena dolaska zrakoplova u prvu zračnu luku u RH.</a:t>
            </a:r>
          </a:p>
          <a:p>
            <a:endParaRPr lang="hr-HR" dirty="0"/>
          </a:p>
          <a:p>
            <a:pPr marL="0" indent="0">
              <a:buNone/>
            </a:pPr>
            <a:endParaRPr lang="hr-HR" dirty="0"/>
          </a:p>
        </p:txBody>
      </p:sp>
    </p:spTree>
    <p:extLst>
      <p:ext uri="{BB962C8B-B14F-4D97-AF65-F5344CB8AC3E}">
        <p14:creationId xmlns:p14="http://schemas.microsoft.com/office/powerpoint/2010/main" val="136207130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35360"/>
          </a:xfrm>
        </p:spPr>
        <p:txBody>
          <a:bodyPr>
            <a:normAutofit fontScale="90000"/>
          </a:bodyPr>
          <a:lstStyle/>
          <a:p>
            <a:r>
              <a:rPr lang="hr-HR" sz="3600" dirty="0"/>
              <a:t>Neoporeziva dnevnica ako je na teret poslodavca osigurana prehrana</a:t>
            </a:r>
            <a:endParaRPr lang="hr-HR" sz="2700" dirty="0"/>
          </a:p>
        </p:txBody>
      </p:sp>
      <p:sp>
        <p:nvSpPr>
          <p:cNvPr id="3" name="Content Placeholder 2"/>
          <p:cNvSpPr>
            <a:spLocks noGrp="1"/>
          </p:cNvSpPr>
          <p:nvPr>
            <p:ph idx="1"/>
          </p:nvPr>
        </p:nvSpPr>
        <p:spPr>
          <a:xfrm>
            <a:off x="465810" y="1484784"/>
            <a:ext cx="8229600" cy="4920208"/>
          </a:xfrm>
        </p:spPr>
        <p:txBody>
          <a:bodyPr/>
          <a:lstStyle/>
          <a:p>
            <a:pPr marL="0" indent="0" algn="ctr">
              <a:buNone/>
            </a:pPr>
            <a:r>
              <a:rPr lang="hr-HR" i="1" dirty="0"/>
              <a:t>Čl. 7. Pravilnika o porezu na dohodak:</a:t>
            </a:r>
          </a:p>
          <a:p>
            <a:pPr marL="0" indent="0">
              <a:buNone/>
            </a:pPr>
            <a:r>
              <a:rPr lang="hr-HR" sz="2200" dirty="0"/>
              <a:t>Umanjenje neoporezive dnevnice koja se isplaćuje u novcu:</a:t>
            </a:r>
          </a:p>
          <a:p>
            <a:pPr marL="442913" indent="-260350">
              <a:buFont typeface="Wingdings" panose="05000000000000000000" pitchFamily="2" charset="2"/>
              <a:buChar char="§"/>
            </a:pPr>
            <a:r>
              <a:rPr lang="hr-HR" sz="2200" dirty="0"/>
              <a:t>za </a:t>
            </a:r>
            <a:r>
              <a:rPr lang="hr-HR" sz="2200" b="1" dirty="0"/>
              <a:t>30% </a:t>
            </a:r>
            <a:r>
              <a:rPr lang="hr-HR" sz="2200" dirty="0"/>
              <a:t>- ako je na službenom putovanju osiguran ručak ili večera</a:t>
            </a:r>
          </a:p>
          <a:p>
            <a:pPr marL="525463" indent="-342900">
              <a:buFont typeface="Wingdings" panose="05000000000000000000" pitchFamily="2" charset="2"/>
              <a:buChar char="§"/>
            </a:pPr>
            <a:r>
              <a:rPr lang="hr-HR" sz="2200" dirty="0"/>
              <a:t>za </a:t>
            </a:r>
            <a:r>
              <a:rPr lang="hr-HR" sz="2200" b="1" dirty="0"/>
              <a:t>60% </a:t>
            </a:r>
            <a:r>
              <a:rPr lang="hr-HR" sz="2200" dirty="0"/>
              <a:t>- ako su osigurani ručak i večera</a:t>
            </a:r>
          </a:p>
          <a:p>
            <a:pPr marL="0" indent="0">
              <a:buNone/>
            </a:pPr>
            <a:r>
              <a:rPr lang="hr-HR" sz="2200" dirty="0"/>
              <a:t>Umanjenje neoporezive dnevnice propisano je samo ukoliko je prehrana osigurana </a:t>
            </a:r>
            <a:r>
              <a:rPr lang="hr-HR" sz="2200" b="1" dirty="0"/>
              <a:t>na teret poslodavca.</a:t>
            </a:r>
          </a:p>
          <a:p>
            <a:pPr>
              <a:buFontTx/>
              <a:buChar char="-"/>
            </a:pPr>
            <a:endParaRPr lang="hr-HR" dirty="0"/>
          </a:p>
          <a:p>
            <a:pPr marL="0" indent="0">
              <a:buNone/>
            </a:pPr>
            <a:endParaRPr lang="hr-HR" dirty="0"/>
          </a:p>
        </p:txBody>
      </p:sp>
      <p:graphicFrame>
        <p:nvGraphicFramePr>
          <p:cNvPr id="4" name="Table 3"/>
          <p:cNvGraphicFramePr>
            <a:graphicFrameLocks noGrp="1"/>
          </p:cNvGraphicFramePr>
          <p:nvPr>
            <p:extLst/>
          </p:nvPr>
        </p:nvGraphicFramePr>
        <p:xfrm>
          <a:off x="457199" y="4301969"/>
          <a:ext cx="8003233" cy="1931579"/>
        </p:xfrm>
        <a:graphic>
          <a:graphicData uri="http://schemas.openxmlformats.org/drawingml/2006/table">
            <a:tbl>
              <a:tblPr firstRow="1" bandRow="1">
                <a:tableStyleId>{5940675A-B579-460E-94D1-54222C63F5DA}</a:tableStyleId>
              </a:tblPr>
              <a:tblGrid>
                <a:gridCol w="2773397">
                  <a:extLst>
                    <a:ext uri="{9D8B030D-6E8A-4147-A177-3AD203B41FA5}">
                      <a16:colId xmlns:a16="http://schemas.microsoft.com/office/drawing/2014/main" val="20000"/>
                    </a:ext>
                  </a:extLst>
                </a:gridCol>
                <a:gridCol w="1822518">
                  <a:extLst>
                    <a:ext uri="{9D8B030D-6E8A-4147-A177-3AD203B41FA5}">
                      <a16:colId xmlns:a16="http://schemas.microsoft.com/office/drawing/2014/main" val="20001"/>
                    </a:ext>
                  </a:extLst>
                </a:gridCol>
                <a:gridCol w="1743279">
                  <a:extLst>
                    <a:ext uri="{9D8B030D-6E8A-4147-A177-3AD203B41FA5}">
                      <a16:colId xmlns:a16="http://schemas.microsoft.com/office/drawing/2014/main" val="20002"/>
                    </a:ext>
                  </a:extLst>
                </a:gridCol>
                <a:gridCol w="1664039">
                  <a:extLst>
                    <a:ext uri="{9D8B030D-6E8A-4147-A177-3AD203B41FA5}">
                      <a16:colId xmlns:a16="http://schemas.microsoft.com/office/drawing/2014/main" val="20003"/>
                    </a:ext>
                  </a:extLst>
                </a:gridCol>
              </a:tblGrid>
              <a:tr h="831899">
                <a:tc>
                  <a:txBody>
                    <a:bodyPr/>
                    <a:lstStyle/>
                    <a:p>
                      <a:endParaRPr lang="hr-HR" dirty="0"/>
                    </a:p>
                    <a:p>
                      <a:r>
                        <a:rPr lang="hr-HR" dirty="0"/>
                        <a:t>IZNOS DNEVNICE</a:t>
                      </a:r>
                    </a:p>
                  </a:txBody>
                  <a:tcPr/>
                </a:tc>
                <a:tc>
                  <a:txBody>
                    <a:bodyPr/>
                    <a:lstStyle/>
                    <a:p>
                      <a:pPr algn="ctr"/>
                      <a:r>
                        <a:rPr lang="hr-HR" dirty="0"/>
                        <a:t>Nije osigurana prehrana (osim doručka)</a:t>
                      </a:r>
                    </a:p>
                  </a:txBody>
                  <a:tcPr/>
                </a:tc>
                <a:tc>
                  <a:txBody>
                    <a:bodyPr/>
                    <a:lstStyle/>
                    <a:p>
                      <a:pPr algn="ctr"/>
                      <a:r>
                        <a:rPr lang="hr-HR" dirty="0"/>
                        <a:t>Osiguran ručak</a:t>
                      </a:r>
                      <a:r>
                        <a:rPr lang="hr-HR" baseline="0" dirty="0"/>
                        <a:t> ili večera</a:t>
                      </a:r>
                      <a:endParaRPr lang="hr-HR" dirty="0"/>
                    </a:p>
                  </a:txBody>
                  <a:tcPr/>
                </a:tc>
                <a:tc>
                  <a:txBody>
                    <a:bodyPr/>
                    <a:lstStyle/>
                    <a:p>
                      <a:pPr algn="ctr"/>
                      <a:r>
                        <a:rPr lang="hr-HR" dirty="0"/>
                        <a:t>Osigurani ručak i večera</a:t>
                      </a:r>
                    </a:p>
                  </a:txBody>
                  <a:tcPr/>
                </a:tc>
                <a:extLst>
                  <a:ext uri="{0D108BD9-81ED-4DB2-BD59-A6C34878D82A}">
                    <a16:rowId xmlns:a16="http://schemas.microsoft.com/office/drawing/2014/main" val="10000"/>
                  </a:ext>
                </a:extLst>
              </a:tr>
              <a:tr h="377099">
                <a:tc>
                  <a:txBody>
                    <a:bodyPr/>
                    <a:lstStyle/>
                    <a:p>
                      <a:r>
                        <a:rPr lang="hr-HR" dirty="0"/>
                        <a:t>Puna dnevnica</a:t>
                      </a:r>
                    </a:p>
                  </a:txBody>
                  <a:tcPr/>
                </a:tc>
                <a:tc>
                  <a:txBody>
                    <a:bodyPr/>
                    <a:lstStyle/>
                    <a:p>
                      <a:pPr algn="ctr"/>
                      <a:r>
                        <a:rPr lang="hr-HR" dirty="0"/>
                        <a:t>170,00</a:t>
                      </a:r>
                    </a:p>
                  </a:txBody>
                  <a:tcPr/>
                </a:tc>
                <a:tc>
                  <a:txBody>
                    <a:bodyPr/>
                    <a:lstStyle/>
                    <a:p>
                      <a:pPr algn="ctr"/>
                      <a:r>
                        <a:rPr lang="hr-HR" dirty="0"/>
                        <a:t>119,00</a:t>
                      </a:r>
                    </a:p>
                  </a:txBody>
                  <a:tcPr/>
                </a:tc>
                <a:tc>
                  <a:txBody>
                    <a:bodyPr/>
                    <a:lstStyle/>
                    <a:p>
                      <a:pPr algn="ctr"/>
                      <a:r>
                        <a:rPr lang="hr-HR" dirty="0"/>
                        <a:t>68,00</a:t>
                      </a:r>
                    </a:p>
                  </a:txBody>
                  <a:tcPr/>
                </a:tc>
                <a:extLst>
                  <a:ext uri="{0D108BD9-81ED-4DB2-BD59-A6C34878D82A}">
                    <a16:rowId xmlns:a16="http://schemas.microsoft.com/office/drawing/2014/main" val="10001"/>
                  </a:ext>
                </a:extLst>
              </a:tr>
              <a:tr h="582329">
                <a:tc>
                  <a:txBody>
                    <a:bodyPr/>
                    <a:lstStyle/>
                    <a:p>
                      <a:r>
                        <a:rPr lang="hr-HR" dirty="0"/>
                        <a:t>Pola dnevnice</a:t>
                      </a:r>
                    </a:p>
                  </a:txBody>
                  <a:tcPr/>
                </a:tc>
                <a:tc>
                  <a:txBody>
                    <a:bodyPr/>
                    <a:lstStyle/>
                    <a:p>
                      <a:pPr algn="ctr"/>
                      <a:r>
                        <a:rPr lang="hr-HR" dirty="0"/>
                        <a:t>85,00</a:t>
                      </a:r>
                    </a:p>
                  </a:txBody>
                  <a:tcPr/>
                </a:tc>
                <a:tc>
                  <a:txBody>
                    <a:bodyPr/>
                    <a:lstStyle/>
                    <a:p>
                      <a:pPr algn="ctr"/>
                      <a:r>
                        <a:rPr lang="hr-HR" dirty="0"/>
                        <a:t>59,50</a:t>
                      </a:r>
                    </a:p>
                  </a:txBody>
                  <a:tcPr/>
                </a:tc>
                <a:tc>
                  <a:txBody>
                    <a:bodyPr/>
                    <a:lstStyle/>
                    <a:p>
                      <a:pPr algn="ctr"/>
                      <a:r>
                        <a:rPr lang="hr-HR" dirty="0"/>
                        <a:t>34,00</a:t>
                      </a:r>
                    </a:p>
                    <a:p>
                      <a:pPr algn="ctr"/>
                      <a:endParaRPr lang="hr-HR"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5856403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DFC46-FDB2-40A8-87E5-04C6F2AEBEB9}"/>
              </a:ext>
            </a:extLst>
          </p:cNvPr>
          <p:cNvSpPr>
            <a:spLocks noGrp="1"/>
          </p:cNvSpPr>
          <p:nvPr>
            <p:ph type="title"/>
          </p:nvPr>
        </p:nvSpPr>
        <p:spPr/>
        <p:txBody>
          <a:bodyPr>
            <a:normAutofit fontScale="90000"/>
          </a:bodyPr>
          <a:lstStyle/>
          <a:p>
            <a:r>
              <a:rPr lang="hr-HR" dirty="0"/>
              <a:t>Što se za porezne svrhe smatra prehranom osiguranom na teret poslodavca</a:t>
            </a:r>
          </a:p>
        </p:txBody>
      </p:sp>
      <p:sp>
        <p:nvSpPr>
          <p:cNvPr id="3" name="Content Placeholder 2">
            <a:extLst>
              <a:ext uri="{FF2B5EF4-FFF2-40B4-BE49-F238E27FC236}">
                <a16:creationId xmlns:a16="http://schemas.microsoft.com/office/drawing/2014/main" id="{5FBFB8FB-9B5D-4B3D-AB0D-EE4FB8B34DE6}"/>
              </a:ext>
            </a:extLst>
          </p:cNvPr>
          <p:cNvSpPr>
            <a:spLocks noGrp="1"/>
          </p:cNvSpPr>
          <p:nvPr>
            <p:ph idx="1"/>
          </p:nvPr>
        </p:nvSpPr>
        <p:spPr/>
        <p:txBody>
          <a:bodyPr/>
          <a:lstStyle/>
          <a:p>
            <a:pPr marL="0" indent="0" fontAlgn="base">
              <a:buNone/>
            </a:pPr>
            <a:r>
              <a:rPr lang="hr-HR" dirty="0"/>
              <a:t>Smatra se da je osobi prehrana osigurana i ako je osiguran obrok (ručak i/ili večera):</a:t>
            </a:r>
          </a:p>
          <a:p>
            <a:pPr marL="893763" indent="-268288" fontAlgn="base">
              <a:buFont typeface="Wingdings" panose="05000000000000000000" pitchFamily="2" charset="2"/>
              <a:buChar char="ü"/>
            </a:pPr>
            <a:r>
              <a:rPr lang="hr-HR" dirty="0"/>
              <a:t>u cijeni kotizacije za prisustvovanja seminarima, stručnim savjetovanjima i slično</a:t>
            </a:r>
          </a:p>
          <a:p>
            <a:pPr marL="893763" indent="-268288" fontAlgn="base">
              <a:buFont typeface="Wingdings" panose="05000000000000000000" pitchFamily="2" charset="2"/>
              <a:buChar char="ü"/>
            </a:pPr>
            <a:r>
              <a:rPr lang="hr-HR" dirty="0"/>
              <a:t>u cijeni karte za putovanje brodom</a:t>
            </a:r>
          </a:p>
          <a:p>
            <a:pPr marL="893763" indent="-268288" fontAlgn="base">
              <a:buFont typeface="Wingdings" panose="05000000000000000000" pitchFamily="2" charset="2"/>
              <a:buChar char="ü"/>
            </a:pPr>
            <a:r>
              <a:rPr lang="hr-HR" dirty="0"/>
              <a:t>u cijeni zrakoplovne putničke karte, zbog prekida putovanja (obrok isporučen u avionu ne smatra se osiguranom prehranom) ili</a:t>
            </a:r>
          </a:p>
          <a:p>
            <a:pPr marL="893763" indent="-268288" fontAlgn="base">
              <a:buFont typeface="Wingdings" panose="05000000000000000000" pitchFamily="2" charset="2"/>
              <a:buChar char="ü"/>
            </a:pPr>
            <a:r>
              <a:rPr lang="hr-HR" dirty="0"/>
              <a:t>iz sredstava reprezentacije poslodavca</a:t>
            </a:r>
          </a:p>
          <a:p>
            <a:pPr marL="0" indent="0">
              <a:buNone/>
            </a:pPr>
            <a:endParaRPr lang="hr-HR" dirty="0"/>
          </a:p>
        </p:txBody>
      </p:sp>
    </p:spTree>
    <p:extLst>
      <p:ext uri="{BB962C8B-B14F-4D97-AF65-F5344CB8AC3E}">
        <p14:creationId xmlns:p14="http://schemas.microsoft.com/office/powerpoint/2010/main" val="413736604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3D690-7DB7-4C25-A6B7-AD14AFB85EB6}"/>
              </a:ext>
            </a:extLst>
          </p:cNvPr>
          <p:cNvSpPr>
            <a:spLocks noGrp="1"/>
          </p:cNvSpPr>
          <p:nvPr>
            <p:ph type="title"/>
          </p:nvPr>
        </p:nvSpPr>
        <p:spPr/>
        <p:txBody>
          <a:bodyPr>
            <a:normAutofit fontScale="90000"/>
          </a:bodyPr>
          <a:lstStyle/>
          <a:p>
            <a:r>
              <a:rPr lang="hr-HR" dirty="0"/>
              <a:t>Dnevnica za službeni put </a:t>
            </a:r>
            <a:br>
              <a:rPr lang="hr-HR" dirty="0"/>
            </a:br>
            <a:endParaRPr lang="hr-HR" dirty="0"/>
          </a:p>
        </p:txBody>
      </p:sp>
      <p:sp>
        <p:nvSpPr>
          <p:cNvPr id="3" name="Content Placeholder 2">
            <a:extLst>
              <a:ext uri="{FF2B5EF4-FFF2-40B4-BE49-F238E27FC236}">
                <a16:creationId xmlns:a16="http://schemas.microsoft.com/office/drawing/2014/main" id="{E3DE3CB7-C5BE-42EB-87A9-0820F244F9AB}"/>
              </a:ext>
            </a:extLst>
          </p:cNvPr>
          <p:cNvSpPr>
            <a:spLocks noGrp="1"/>
          </p:cNvSpPr>
          <p:nvPr>
            <p:ph idx="1"/>
          </p:nvPr>
        </p:nvSpPr>
        <p:spPr/>
        <p:txBody>
          <a:bodyPr>
            <a:normAutofit lnSpcReduction="10000"/>
          </a:bodyPr>
          <a:lstStyle/>
          <a:p>
            <a:pPr marL="0" indent="0">
              <a:buNone/>
            </a:pPr>
            <a:r>
              <a:rPr lang="hr-HR" dirty="0"/>
              <a:t>Za svako službeno putovanje na temelju putnog naloga, utvrditi: </a:t>
            </a:r>
          </a:p>
          <a:p>
            <a:pPr marL="452438" lvl="0" indent="-452438">
              <a:buFont typeface="Wingdings" panose="05000000000000000000" pitchFamily="2" charset="2"/>
              <a:buChar char="ü"/>
            </a:pPr>
            <a:r>
              <a:rPr lang="hr-HR" dirty="0"/>
              <a:t>ukupno trajanje službenog putovanja</a:t>
            </a:r>
          </a:p>
          <a:p>
            <a:pPr marL="452438" lvl="0" indent="-452438">
              <a:buFont typeface="Wingdings" panose="05000000000000000000" pitchFamily="2" charset="2"/>
              <a:buChar char="ü"/>
            </a:pPr>
            <a:r>
              <a:rPr lang="hr-HR" dirty="0"/>
              <a:t>je li ispunjen uvjet udaljenosti od najmanje 30 km od mjesta iz kojega je radnik upućen na službeni put do mjesta u koje je upućen </a:t>
            </a:r>
          </a:p>
          <a:p>
            <a:pPr marL="452438" lvl="0" indent="-452438">
              <a:buFont typeface="Wingdings" panose="05000000000000000000" pitchFamily="2" charset="2"/>
              <a:buChar char="ü"/>
            </a:pPr>
            <a:r>
              <a:rPr lang="hr-HR" dirty="0"/>
              <a:t>je li na službenom putovanju radniku osigurana prehrana, pa ako je osigurana, je li na teret poslodavca i koji su obroci osigurani (ručak, večera ili oboje); u pravilu, prehrana nije osigurana za sve dane službenog putovanja, pa dnevnicu treba umanjiti samo za određene dane provedene na službenom putovanju</a:t>
            </a:r>
          </a:p>
          <a:p>
            <a:pPr marL="452438" indent="-452438">
              <a:buFont typeface="Wingdings" panose="05000000000000000000" pitchFamily="2" charset="2"/>
              <a:buChar char="ü"/>
            </a:pPr>
            <a:r>
              <a:rPr lang="hr-HR" dirty="0"/>
              <a:t>ima li radnik pravo na povoljniju svotu dnevnice sukladno GKU</a:t>
            </a:r>
          </a:p>
        </p:txBody>
      </p:sp>
    </p:spTree>
    <p:extLst>
      <p:ext uri="{BB962C8B-B14F-4D97-AF65-F5344CB8AC3E}">
        <p14:creationId xmlns:p14="http://schemas.microsoft.com/office/powerpoint/2010/main" val="113790839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D3351-DBD9-4677-A5E3-7EA7F8E32319}"/>
              </a:ext>
            </a:extLst>
          </p:cNvPr>
          <p:cNvSpPr>
            <a:spLocks noGrp="1"/>
          </p:cNvSpPr>
          <p:nvPr>
            <p:ph type="title"/>
          </p:nvPr>
        </p:nvSpPr>
        <p:spPr/>
        <p:txBody>
          <a:bodyPr>
            <a:normAutofit/>
          </a:bodyPr>
          <a:lstStyle/>
          <a:p>
            <a:r>
              <a:rPr lang="hr-HR" dirty="0"/>
              <a:t>Dnevnica za službeni put </a:t>
            </a:r>
          </a:p>
        </p:txBody>
      </p:sp>
      <p:sp>
        <p:nvSpPr>
          <p:cNvPr id="3" name="Content Placeholder 2">
            <a:extLst>
              <a:ext uri="{FF2B5EF4-FFF2-40B4-BE49-F238E27FC236}">
                <a16:creationId xmlns:a16="http://schemas.microsoft.com/office/drawing/2014/main" id="{C9D26E8D-7CD1-41F8-A4D5-F5964A2ED8B3}"/>
              </a:ext>
            </a:extLst>
          </p:cNvPr>
          <p:cNvSpPr>
            <a:spLocks noGrp="1"/>
          </p:cNvSpPr>
          <p:nvPr>
            <p:ph idx="1"/>
          </p:nvPr>
        </p:nvSpPr>
        <p:spPr/>
        <p:txBody>
          <a:bodyPr/>
          <a:lstStyle/>
          <a:p>
            <a:pPr marL="0" indent="0">
              <a:buNone/>
            </a:pPr>
            <a:r>
              <a:rPr lang="hr-HR" dirty="0"/>
              <a:t>Ovisno o okolnostima, pri isplati dnevnica treba postupiti na sljedeći način:</a:t>
            </a:r>
          </a:p>
          <a:p>
            <a:pPr marL="541338" lvl="0" indent="-365125"/>
            <a:r>
              <a:rPr lang="hr-HR" dirty="0"/>
              <a:t>utvrditi svotu dnevnica na koje radnik ima </a:t>
            </a:r>
            <a:r>
              <a:rPr lang="hr-HR" b="1" dirty="0"/>
              <a:t>pravo</a:t>
            </a:r>
            <a:r>
              <a:rPr lang="hr-HR" dirty="0"/>
              <a:t> za određeni službeni put</a:t>
            </a:r>
          </a:p>
          <a:p>
            <a:pPr marL="541338" lvl="0" indent="-365125"/>
            <a:r>
              <a:rPr lang="hr-HR" dirty="0"/>
              <a:t>izračunati koji se iznos može isplatiti kao </a:t>
            </a:r>
            <a:r>
              <a:rPr lang="hr-HR" b="1" dirty="0"/>
              <a:t>neoporezive</a:t>
            </a:r>
            <a:r>
              <a:rPr lang="hr-HR" dirty="0"/>
              <a:t> dnevnice</a:t>
            </a:r>
          </a:p>
          <a:p>
            <a:pPr marL="541338" lvl="0" indent="-365125"/>
            <a:r>
              <a:rPr lang="hr-HR" dirty="0"/>
              <a:t>ako je iznos dnevnica na koje radnik ima pravo veći od neoporezivog iznosa, razliku isplatiti kao plaću u poreznom smislu</a:t>
            </a:r>
          </a:p>
          <a:p>
            <a:pPr marL="0" indent="0">
              <a:buNone/>
            </a:pPr>
            <a:endParaRPr lang="hr-HR" dirty="0"/>
          </a:p>
        </p:txBody>
      </p:sp>
    </p:spTree>
    <p:extLst>
      <p:ext uri="{BB962C8B-B14F-4D97-AF65-F5344CB8AC3E}">
        <p14:creationId xmlns:p14="http://schemas.microsoft.com/office/powerpoint/2010/main" val="257136469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2455C-D861-4171-8BE3-E1955454DC66}"/>
              </a:ext>
            </a:extLst>
          </p:cNvPr>
          <p:cNvSpPr>
            <a:spLocks noGrp="1"/>
          </p:cNvSpPr>
          <p:nvPr>
            <p:ph type="title"/>
          </p:nvPr>
        </p:nvSpPr>
        <p:spPr/>
        <p:txBody>
          <a:bodyPr>
            <a:noAutofit/>
          </a:bodyPr>
          <a:lstStyle/>
          <a:p>
            <a:r>
              <a:rPr lang="hr-HR" sz="3200" dirty="0"/>
              <a:t>Pregovori o sadržaju granskih kolektivnih ugovora</a:t>
            </a:r>
          </a:p>
        </p:txBody>
      </p:sp>
      <p:sp>
        <p:nvSpPr>
          <p:cNvPr id="3" name="Content Placeholder 2">
            <a:extLst>
              <a:ext uri="{FF2B5EF4-FFF2-40B4-BE49-F238E27FC236}">
                <a16:creationId xmlns:a16="http://schemas.microsoft.com/office/drawing/2014/main" id="{C22EBD30-D839-4DF6-8760-E188EED1BDD6}"/>
              </a:ext>
            </a:extLst>
          </p:cNvPr>
          <p:cNvSpPr>
            <a:spLocks noGrp="1"/>
          </p:cNvSpPr>
          <p:nvPr>
            <p:ph idx="1"/>
          </p:nvPr>
        </p:nvSpPr>
        <p:spPr/>
        <p:txBody>
          <a:bodyPr>
            <a:normAutofit lnSpcReduction="10000"/>
          </a:bodyPr>
          <a:lstStyle/>
          <a:p>
            <a:r>
              <a:rPr lang="hr-HR" dirty="0"/>
              <a:t>Smjernice za pregovore o sklapanju kolektivnih ugovora koji se primjenjuju na zaposlenike u državnim i javnim službama – dokument Vlade RH, donesen u siječnju 2017. godine; obvezuje pregovarače koji zastupaju Vladu RH</a:t>
            </a:r>
          </a:p>
          <a:p>
            <a:pPr marL="893763" indent="-357188">
              <a:buClr>
                <a:srgbClr val="FF0000"/>
              </a:buClr>
              <a:buFont typeface="Wingdings" panose="05000000000000000000" pitchFamily="2" charset="2"/>
              <a:buChar char="Ø"/>
            </a:pPr>
            <a:r>
              <a:rPr lang="hr-HR" dirty="0"/>
              <a:t>u granskim kolektivnim ugovorima javnih službi mogu se ugovarati </a:t>
            </a:r>
            <a:r>
              <a:rPr lang="hr-HR" b="1" dirty="0"/>
              <a:t>samo specifična prava</a:t>
            </a:r>
            <a:r>
              <a:rPr lang="hr-HR" dirty="0"/>
              <a:t> u području određene javne službe</a:t>
            </a:r>
          </a:p>
          <a:p>
            <a:pPr marL="893763" indent="-357188">
              <a:buClr>
                <a:srgbClr val="FF0000"/>
              </a:buClr>
              <a:buFont typeface="Wingdings" panose="05000000000000000000" pitchFamily="2" charset="2"/>
              <a:buChar char="Ø"/>
            </a:pPr>
            <a:r>
              <a:rPr lang="hr-HR" dirty="0"/>
              <a:t>u granskim se ugovorima ne bi smjele ponavljati odredbe TKU-a</a:t>
            </a:r>
          </a:p>
          <a:p>
            <a:pPr marL="893763" indent="-357188">
              <a:buClr>
                <a:srgbClr val="FF0000"/>
              </a:buClr>
              <a:buFont typeface="Wingdings" panose="05000000000000000000" pitchFamily="2" charset="2"/>
              <a:buChar char="Ø"/>
            </a:pPr>
            <a:r>
              <a:rPr lang="hr-HR" dirty="0"/>
              <a:t>u kolektivnim se ugovorima ne bi smjele prepisivati odredbe Zakona o radu (u TKU za javne, ni u KU za državne službe to nije dosljedno provedeno)</a:t>
            </a:r>
          </a:p>
          <a:p>
            <a:pPr marL="893763" indent="-357188">
              <a:buClr>
                <a:srgbClr val="FF0000"/>
              </a:buClr>
              <a:buFont typeface="Wingdings" panose="05000000000000000000" pitchFamily="2" charset="2"/>
              <a:buChar char="Ø"/>
            </a:pPr>
            <a:r>
              <a:rPr lang="hr-HR" dirty="0"/>
              <a:t>za svako novčano pravo – analizirati financijske učinke</a:t>
            </a:r>
          </a:p>
          <a:p>
            <a:pPr marL="893763" indent="-357188">
              <a:buFont typeface="Wingdings" panose="05000000000000000000" pitchFamily="2" charset="2"/>
              <a:buChar char="Ø"/>
            </a:pPr>
            <a:endParaRPr lang="hr-HR" dirty="0"/>
          </a:p>
        </p:txBody>
      </p:sp>
    </p:spTree>
    <p:extLst>
      <p:ext uri="{BB962C8B-B14F-4D97-AF65-F5344CB8AC3E}">
        <p14:creationId xmlns:p14="http://schemas.microsoft.com/office/powerpoint/2010/main" val="391161908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12804-86FC-44EF-B80F-6A9301C72B0A}"/>
              </a:ext>
            </a:extLst>
          </p:cNvPr>
          <p:cNvSpPr>
            <a:spLocks noGrp="1"/>
          </p:cNvSpPr>
          <p:nvPr>
            <p:ph type="title"/>
          </p:nvPr>
        </p:nvSpPr>
        <p:spPr/>
        <p:txBody>
          <a:bodyPr>
            <a:normAutofit fontScale="90000"/>
          </a:bodyPr>
          <a:lstStyle/>
          <a:p>
            <a:br>
              <a:rPr lang="hr-HR" b="1" i="1" dirty="0"/>
            </a:br>
            <a:r>
              <a:rPr lang="hr-HR" i="1" u="sng" dirty="0"/>
              <a:t>Primjer 9.</a:t>
            </a:r>
            <a:r>
              <a:rPr lang="hr-HR" u="sng" dirty="0"/>
              <a:t> </a:t>
            </a:r>
            <a:r>
              <a:rPr lang="hr-HR" dirty="0"/>
              <a:t>– Neoporeziva i oporeziva dnevnica za službeni put u zemlji</a:t>
            </a:r>
            <a:br>
              <a:rPr lang="hr-HR" dirty="0"/>
            </a:br>
            <a:endParaRPr lang="hr-HR" dirty="0"/>
          </a:p>
        </p:txBody>
      </p:sp>
      <p:sp>
        <p:nvSpPr>
          <p:cNvPr id="3" name="Content Placeholder 2">
            <a:extLst>
              <a:ext uri="{FF2B5EF4-FFF2-40B4-BE49-F238E27FC236}">
                <a16:creationId xmlns:a16="http://schemas.microsoft.com/office/drawing/2014/main" id="{DFA47ECA-9ECD-46C3-B5FA-9351E5EEA51E}"/>
              </a:ext>
            </a:extLst>
          </p:cNvPr>
          <p:cNvSpPr>
            <a:spLocks noGrp="1"/>
          </p:cNvSpPr>
          <p:nvPr>
            <p:ph idx="1"/>
          </p:nvPr>
        </p:nvSpPr>
        <p:spPr>
          <a:xfrm>
            <a:off x="457200" y="1772816"/>
            <a:ext cx="8229600" cy="4704184"/>
          </a:xfrm>
        </p:spPr>
        <p:txBody>
          <a:bodyPr/>
          <a:lstStyle/>
          <a:p>
            <a:r>
              <a:rPr lang="hr-HR" dirty="0"/>
              <a:t>Radnik je upućen na službeni put u mjesto koje je 50 km udaljeno od mjesta rada i prebivališta radnika (skup računovođa). Putovanje je trajalo 9 sati.  Domaćin stručnog skupa je radnika ugostio ručkom.</a:t>
            </a:r>
          </a:p>
          <a:p>
            <a:pPr marL="0" indent="0">
              <a:buNone/>
            </a:pPr>
            <a:r>
              <a:rPr lang="hr-HR" b="1" dirty="0"/>
              <a:t>Pravo radnika i neoporezivi iznos:</a:t>
            </a:r>
          </a:p>
          <a:p>
            <a:r>
              <a:rPr lang="hr-HR" dirty="0"/>
              <a:t>Prehrana (ručak) nije na teret poslodavca koji je radnika uputio na službeni put.</a:t>
            </a:r>
          </a:p>
          <a:p>
            <a:r>
              <a:rPr lang="hr-HR" dirty="0"/>
              <a:t>Za 9 sati putovanja, radnik  ima pravo na polovinu dnevnice, tj. na iznos od 85,00 kn. </a:t>
            </a:r>
          </a:p>
          <a:p>
            <a:r>
              <a:rPr lang="hr-HR" dirty="0"/>
              <a:t>Cijeli se iznos isplaćuje kao neoporezivi primitak. </a:t>
            </a:r>
          </a:p>
          <a:p>
            <a:endParaRPr lang="hr-HR" dirty="0"/>
          </a:p>
        </p:txBody>
      </p:sp>
    </p:spTree>
    <p:extLst>
      <p:ext uri="{BB962C8B-B14F-4D97-AF65-F5344CB8AC3E}">
        <p14:creationId xmlns:p14="http://schemas.microsoft.com/office/powerpoint/2010/main" val="405865788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12804-86FC-44EF-B80F-6A9301C72B0A}"/>
              </a:ext>
            </a:extLst>
          </p:cNvPr>
          <p:cNvSpPr>
            <a:spLocks noGrp="1"/>
          </p:cNvSpPr>
          <p:nvPr>
            <p:ph type="title"/>
          </p:nvPr>
        </p:nvSpPr>
        <p:spPr/>
        <p:txBody>
          <a:bodyPr>
            <a:normAutofit fontScale="90000"/>
          </a:bodyPr>
          <a:lstStyle/>
          <a:p>
            <a:br>
              <a:rPr lang="hr-HR" b="1" i="1" dirty="0"/>
            </a:br>
            <a:r>
              <a:rPr lang="hr-HR" i="1" u="sng" dirty="0"/>
              <a:t>Primjer 10.</a:t>
            </a:r>
            <a:r>
              <a:rPr lang="hr-HR" u="sng" dirty="0"/>
              <a:t> </a:t>
            </a:r>
            <a:r>
              <a:rPr lang="hr-HR" dirty="0"/>
              <a:t>– Neoporeziva i oporeziva dnevnica za službeni put u zemlji</a:t>
            </a:r>
            <a:br>
              <a:rPr lang="hr-HR" dirty="0"/>
            </a:br>
            <a:endParaRPr lang="hr-HR" dirty="0"/>
          </a:p>
        </p:txBody>
      </p:sp>
      <p:sp>
        <p:nvSpPr>
          <p:cNvPr id="3" name="Content Placeholder 2">
            <a:extLst>
              <a:ext uri="{FF2B5EF4-FFF2-40B4-BE49-F238E27FC236}">
                <a16:creationId xmlns:a16="http://schemas.microsoft.com/office/drawing/2014/main" id="{DFA47ECA-9ECD-46C3-B5FA-9351E5EEA51E}"/>
              </a:ext>
            </a:extLst>
          </p:cNvPr>
          <p:cNvSpPr>
            <a:spLocks noGrp="1"/>
          </p:cNvSpPr>
          <p:nvPr>
            <p:ph idx="1"/>
          </p:nvPr>
        </p:nvSpPr>
        <p:spPr>
          <a:xfrm>
            <a:off x="457200" y="1844824"/>
            <a:ext cx="8229600" cy="4632176"/>
          </a:xfrm>
        </p:spPr>
        <p:txBody>
          <a:bodyPr/>
          <a:lstStyle/>
          <a:p>
            <a:r>
              <a:rPr lang="hr-HR" dirty="0"/>
              <a:t>Radnik je upućen na službeni put u mjesto koje je 25 km udaljeno od mjesta rada i prebivališta radnika (skup socijalnih radnika). Putovanje je trajalo 9 sati.  Domaćin je radnika ugostio ručkom.</a:t>
            </a:r>
          </a:p>
          <a:p>
            <a:pPr marL="0" indent="0">
              <a:buNone/>
            </a:pPr>
            <a:r>
              <a:rPr lang="hr-HR" b="1" dirty="0"/>
              <a:t>Pravo radnika i porezno obilježje primitka:</a:t>
            </a:r>
          </a:p>
          <a:p>
            <a:r>
              <a:rPr lang="hr-HR" dirty="0"/>
              <a:t>Prehrana (ručak) nije na teret poslodavca koji je radnika uputio na službeni put.</a:t>
            </a:r>
          </a:p>
          <a:p>
            <a:r>
              <a:rPr lang="hr-HR" dirty="0"/>
              <a:t>Za 9 sati putovanja, radnik  ima pravo na polovinu dnevnice, tj. na iznos od 85,00 kn. </a:t>
            </a:r>
          </a:p>
          <a:p>
            <a:r>
              <a:rPr lang="hr-HR" dirty="0"/>
              <a:t>Nije ispunjen uvjet udaljenosti, pa se cijeli iznos isplaćuje kao plaća.</a:t>
            </a:r>
          </a:p>
          <a:p>
            <a:endParaRPr lang="hr-HR" dirty="0"/>
          </a:p>
        </p:txBody>
      </p:sp>
    </p:spTree>
    <p:extLst>
      <p:ext uri="{BB962C8B-B14F-4D97-AF65-F5344CB8AC3E}">
        <p14:creationId xmlns:p14="http://schemas.microsoft.com/office/powerpoint/2010/main" val="202530418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A81FF-949B-4E35-9FAC-342FFF419EC8}"/>
              </a:ext>
            </a:extLst>
          </p:cNvPr>
          <p:cNvSpPr>
            <a:spLocks noGrp="1"/>
          </p:cNvSpPr>
          <p:nvPr>
            <p:ph type="title"/>
          </p:nvPr>
        </p:nvSpPr>
        <p:spPr/>
        <p:txBody>
          <a:bodyPr>
            <a:normAutofit fontScale="90000"/>
          </a:bodyPr>
          <a:lstStyle/>
          <a:p>
            <a:br>
              <a:rPr lang="hr-HR" b="1" i="1" dirty="0"/>
            </a:br>
            <a:r>
              <a:rPr lang="hr-HR" i="1" u="sng" dirty="0"/>
              <a:t>Primjer 11.</a:t>
            </a:r>
            <a:r>
              <a:rPr lang="hr-HR" u="sng" dirty="0"/>
              <a:t> </a:t>
            </a:r>
            <a:r>
              <a:rPr lang="hr-HR" dirty="0"/>
              <a:t>– Neoporeziva i oporeziva dnevnica za službeno putovanje</a:t>
            </a:r>
            <a:br>
              <a:rPr lang="hr-HR" dirty="0"/>
            </a:br>
            <a:endParaRPr lang="hr-HR" dirty="0"/>
          </a:p>
        </p:txBody>
      </p:sp>
      <p:sp>
        <p:nvSpPr>
          <p:cNvPr id="3" name="Content Placeholder 2">
            <a:extLst>
              <a:ext uri="{FF2B5EF4-FFF2-40B4-BE49-F238E27FC236}">
                <a16:creationId xmlns:a16="http://schemas.microsoft.com/office/drawing/2014/main" id="{B9D82BDE-AE16-470A-80BE-918370B96FF8}"/>
              </a:ext>
            </a:extLst>
          </p:cNvPr>
          <p:cNvSpPr>
            <a:spLocks noGrp="1"/>
          </p:cNvSpPr>
          <p:nvPr>
            <p:ph idx="1"/>
          </p:nvPr>
        </p:nvSpPr>
        <p:spPr>
          <a:xfrm>
            <a:off x="457200" y="1844824"/>
            <a:ext cx="8229600" cy="4632176"/>
          </a:xfrm>
        </p:spPr>
        <p:txBody>
          <a:bodyPr>
            <a:normAutofit/>
          </a:bodyPr>
          <a:lstStyle/>
          <a:p>
            <a:r>
              <a:rPr lang="hr-HR" dirty="0"/>
              <a:t>Socijalni radnik je upućen na službeni put sa štićenicima (ljetovanje, 10 dana). Socijalnom radniku je za cijelo razdoblje osiguran smještaj i prehrana, ali ne na teret poslodavca. </a:t>
            </a:r>
          </a:p>
          <a:p>
            <a:pPr marL="0" indent="0">
              <a:buNone/>
            </a:pPr>
            <a:r>
              <a:rPr lang="hr-HR" b="1" dirty="0"/>
              <a:t>Pravo radnika i neoporezivi iznos:</a:t>
            </a:r>
          </a:p>
          <a:p>
            <a:r>
              <a:rPr lang="hr-HR" dirty="0"/>
              <a:t>Socijalni radnik ima pravo na 10 punih dnevnica u ukupnom iznosu 1.700,00 kn.</a:t>
            </a:r>
          </a:p>
          <a:p>
            <a:r>
              <a:rPr lang="hr-HR" dirty="0"/>
              <a:t>Prehrana nije na teret poslodavca, pa mu se ukupna svota isplaćuje kao neoporezivi primitak.</a:t>
            </a:r>
          </a:p>
          <a:p>
            <a:pPr marL="0" indent="0">
              <a:buNone/>
            </a:pPr>
            <a:endParaRPr lang="hr-HR" dirty="0"/>
          </a:p>
        </p:txBody>
      </p:sp>
    </p:spTree>
    <p:extLst>
      <p:ext uri="{BB962C8B-B14F-4D97-AF65-F5344CB8AC3E}">
        <p14:creationId xmlns:p14="http://schemas.microsoft.com/office/powerpoint/2010/main" val="38161140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0CE1B-03C5-48FB-9FF0-4D077D7D60FF}"/>
              </a:ext>
            </a:extLst>
          </p:cNvPr>
          <p:cNvSpPr>
            <a:spLocks noGrp="1"/>
          </p:cNvSpPr>
          <p:nvPr>
            <p:ph type="title"/>
          </p:nvPr>
        </p:nvSpPr>
        <p:spPr>
          <a:xfrm>
            <a:off x="457200" y="533400"/>
            <a:ext cx="8229600" cy="591344"/>
          </a:xfrm>
        </p:spPr>
        <p:txBody>
          <a:bodyPr>
            <a:normAutofit fontScale="90000"/>
          </a:bodyPr>
          <a:lstStyle/>
          <a:p>
            <a:br>
              <a:rPr lang="hr-HR" b="1" dirty="0"/>
            </a:br>
            <a:r>
              <a:rPr lang="hr-HR" dirty="0"/>
              <a:t>Pravo na naknadu za prijevoz</a:t>
            </a:r>
            <a:br>
              <a:rPr lang="hr-HR" dirty="0"/>
            </a:br>
            <a:endParaRPr lang="hr-HR" dirty="0"/>
          </a:p>
        </p:txBody>
      </p:sp>
      <p:sp>
        <p:nvSpPr>
          <p:cNvPr id="3" name="Content Placeholder 2">
            <a:extLst>
              <a:ext uri="{FF2B5EF4-FFF2-40B4-BE49-F238E27FC236}">
                <a16:creationId xmlns:a16="http://schemas.microsoft.com/office/drawing/2014/main" id="{71D56776-7B1D-483A-AB83-B24E5F8CA12B}"/>
              </a:ext>
            </a:extLst>
          </p:cNvPr>
          <p:cNvSpPr>
            <a:spLocks noGrp="1"/>
          </p:cNvSpPr>
          <p:nvPr>
            <p:ph idx="1"/>
          </p:nvPr>
        </p:nvSpPr>
        <p:spPr>
          <a:xfrm>
            <a:off x="457200" y="1340768"/>
            <a:ext cx="8229600" cy="5136232"/>
          </a:xfrm>
        </p:spPr>
        <p:txBody>
          <a:bodyPr>
            <a:normAutofit fontScale="92500" lnSpcReduction="20000"/>
          </a:bodyPr>
          <a:lstStyle/>
          <a:p>
            <a:pPr marL="0" indent="0">
              <a:buNone/>
            </a:pPr>
            <a:r>
              <a:rPr lang="hr-HR" dirty="0"/>
              <a:t>Za prijevoz u mjestu i za međumjesni prijevoz:</a:t>
            </a:r>
          </a:p>
          <a:p>
            <a:r>
              <a:rPr lang="hr-HR" dirty="0"/>
              <a:t>zaposlenik ima pravo na naknadu troškova prijevoza pod uvjetom da je udaljenost od njegovog prebivališta, odnosno boravišta do mjesta rada najmanje</a:t>
            </a:r>
            <a:r>
              <a:rPr lang="hr-HR" b="1" dirty="0"/>
              <a:t> dva kilometra</a:t>
            </a:r>
          </a:p>
          <a:p>
            <a:pPr marL="0" indent="0">
              <a:buNone/>
            </a:pPr>
            <a:r>
              <a:rPr lang="hr-HR" u="sng" dirty="0"/>
              <a:t>Način određivanja udaljenosti:</a:t>
            </a:r>
          </a:p>
          <a:p>
            <a:pPr marL="357188" indent="-357188">
              <a:buFont typeface="Wingdings" panose="05000000000000000000" pitchFamily="2" charset="2"/>
              <a:buChar char="Ø"/>
            </a:pPr>
            <a:r>
              <a:rPr lang="hr-HR" dirty="0"/>
              <a:t>kao najkraća ruta</a:t>
            </a:r>
          </a:p>
          <a:p>
            <a:pPr marL="357188" indent="-357188">
              <a:buFont typeface="Wingdings" panose="05000000000000000000" pitchFamily="2" charset="2"/>
              <a:buChar char="Ø"/>
            </a:pPr>
            <a:r>
              <a:rPr lang="hr-HR" dirty="0"/>
              <a:t>prema planeru Hrvatskoga autokluba kartografske podloge Google </a:t>
            </a:r>
            <a:r>
              <a:rPr lang="hr-HR" dirty="0" err="1"/>
              <a:t>Maps</a:t>
            </a:r>
            <a:r>
              <a:rPr lang="hr-HR" dirty="0"/>
              <a:t> kao najkraća ruta sa suvremenim kolničkim zastorom (asfaltom)</a:t>
            </a:r>
          </a:p>
          <a:p>
            <a:r>
              <a:rPr lang="hr-HR" dirty="0"/>
              <a:t>Prebivalište i boravište zaposlenika mjerodavno za ostvarivanje prava na naknadu određuje se prema </a:t>
            </a:r>
            <a:r>
              <a:rPr lang="hr-HR" b="1" dirty="0"/>
              <a:t>Zakonu o prebivalištu </a:t>
            </a:r>
            <a:r>
              <a:rPr lang="hr-HR" dirty="0"/>
              <a:t>(Nar. nov., br. 144/12. i 158/13.)</a:t>
            </a:r>
          </a:p>
          <a:p>
            <a:r>
              <a:rPr lang="hr-HR" dirty="0"/>
              <a:t>Boravište i prebivalište prema Zakonu o prebivalištu nije uređeno istovjetno kako je uređeno Općim poreznim zakonom (Nar. nov., br. 115/16.) koji je mjerodavan za određivanje poreznih prava.</a:t>
            </a:r>
          </a:p>
          <a:p>
            <a:pPr marL="0" indent="0">
              <a:buNone/>
            </a:pPr>
            <a:r>
              <a:rPr lang="hr-HR" dirty="0"/>
              <a:t>  </a:t>
            </a:r>
          </a:p>
        </p:txBody>
      </p:sp>
    </p:spTree>
    <p:extLst>
      <p:ext uri="{BB962C8B-B14F-4D97-AF65-F5344CB8AC3E}">
        <p14:creationId xmlns:p14="http://schemas.microsoft.com/office/powerpoint/2010/main" val="248992790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207C6-2147-4068-9955-35E08E4D9739}"/>
              </a:ext>
            </a:extLst>
          </p:cNvPr>
          <p:cNvSpPr>
            <a:spLocks noGrp="1"/>
          </p:cNvSpPr>
          <p:nvPr>
            <p:ph type="title"/>
          </p:nvPr>
        </p:nvSpPr>
        <p:spPr/>
        <p:txBody>
          <a:bodyPr>
            <a:noAutofit/>
          </a:bodyPr>
          <a:lstStyle/>
          <a:p>
            <a:r>
              <a:rPr lang="hr-HR" sz="3200" dirty="0"/>
              <a:t>Naknada za prijevoz – tumačenje čl. 66. TKU za javne službe</a:t>
            </a:r>
          </a:p>
        </p:txBody>
      </p:sp>
      <p:sp>
        <p:nvSpPr>
          <p:cNvPr id="3" name="Content Placeholder 2">
            <a:extLst>
              <a:ext uri="{FF2B5EF4-FFF2-40B4-BE49-F238E27FC236}">
                <a16:creationId xmlns:a16="http://schemas.microsoft.com/office/drawing/2014/main" id="{C66C765A-6437-41FE-875D-AB4F2CD0EECD}"/>
              </a:ext>
            </a:extLst>
          </p:cNvPr>
          <p:cNvSpPr>
            <a:spLocks noGrp="1"/>
          </p:cNvSpPr>
          <p:nvPr>
            <p:ph idx="1"/>
          </p:nvPr>
        </p:nvSpPr>
        <p:spPr/>
        <p:txBody>
          <a:bodyPr>
            <a:normAutofit lnSpcReduction="10000"/>
          </a:bodyPr>
          <a:lstStyle/>
          <a:p>
            <a:pPr marL="0" indent="0" algn="ctr" fontAlgn="base">
              <a:buNone/>
            </a:pPr>
            <a:r>
              <a:rPr lang="hr-HR" b="1" dirty="0"/>
              <a:t>UDALJENOST DO STANICE MEĐUMJESNOG PRIJEVOZA</a:t>
            </a:r>
          </a:p>
          <a:p>
            <a:pPr marL="0" indent="0" algn="ctr" fontAlgn="base">
              <a:buNone/>
            </a:pPr>
            <a:endParaRPr lang="hr-HR" b="1" dirty="0"/>
          </a:p>
          <a:p>
            <a:pPr marL="0" indent="0" fontAlgn="base">
              <a:buNone/>
            </a:pPr>
            <a:r>
              <a:rPr lang="hr-HR" i="1" dirty="0"/>
              <a:t>Tumačenje br. 3/18 od 12. ožujka 2018.:</a:t>
            </a:r>
          </a:p>
          <a:p>
            <a:pPr marL="0" indent="0" fontAlgn="base">
              <a:buNone/>
            </a:pPr>
            <a:r>
              <a:rPr lang="hr-HR" dirty="0"/>
              <a:t>„Zaposlenik koji ostvaruje pravo na međumjesni prijevoz, ostvaruje i pravo na mjesni prijevoz ukoliko je </a:t>
            </a:r>
            <a:r>
              <a:rPr lang="hr-HR" u="sng" dirty="0"/>
              <a:t>udaljenost</a:t>
            </a:r>
            <a:r>
              <a:rPr lang="hr-HR" dirty="0"/>
              <a:t> od mjesta prebivališta odnosno boravišta </a:t>
            </a:r>
            <a:r>
              <a:rPr lang="hr-HR" u="sng" dirty="0"/>
              <a:t>do stanice</a:t>
            </a:r>
            <a:r>
              <a:rPr lang="hr-HR" dirty="0"/>
              <a:t> međumjesnog prijevoza najmanje dva kilometra.”</a:t>
            </a:r>
          </a:p>
          <a:p>
            <a:pPr marL="0" indent="0" fontAlgn="base">
              <a:buNone/>
            </a:pPr>
            <a:r>
              <a:rPr lang="hr-HR" i="1" dirty="0"/>
              <a:t>Napomena:</a:t>
            </a:r>
          </a:p>
          <a:p>
            <a:pPr fontAlgn="base">
              <a:buFontTx/>
              <a:buChar char="-"/>
            </a:pPr>
            <a:r>
              <a:rPr lang="hr-HR" dirty="0"/>
              <a:t>odnosi se na radnike koji u mjestu prebivališta do stanice javnog prijevoza imaju najmanje dva km</a:t>
            </a:r>
          </a:p>
          <a:p>
            <a:pPr fontAlgn="base">
              <a:buFontTx/>
              <a:buChar char="-"/>
            </a:pPr>
            <a:r>
              <a:rPr lang="hr-HR" dirty="0"/>
              <a:t>analogijom, trebalo bi se odnositi i na radnike koji u mjestu rada od lokacije na kojoj rade do stanice javnog prijevoza imaju najmanje dva km (ali, taj dio odgovora je izostao)</a:t>
            </a:r>
          </a:p>
          <a:p>
            <a:pPr fontAlgn="base">
              <a:buFontTx/>
              <a:buChar char="-"/>
            </a:pPr>
            <a:endParaRPr lang="hr-HR" dirty="0"/>
          </a:p>
          <a:p>
            <a:pPr marL="0" indent="0">
              <a:buNone/>
            </a:pPr>
            <a:endParaRPr lang="hr-HR" dirty="0"/>
          </a:p>
        </p:txBody>
      </p:sp>
    </p:spTree>
    <p:extLst>
      <p:ext uri="{BB962C8B-B14F-4D97-AF65-F5344CB8AC3E}">
        <p14:creationId xmlns:p14="http://schemas.microsoft.com/office/powerpoint/2010/main" val="305193639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3C61B-352C-4CBF-8B8B-7F97D4FA6365}"/>
              </a:ext>
            </a:extLst>
          </p:cNvPr>
          <p:cNvSpPr>
            <a:spLocks noGrp="1"/>
          </p:cNvSpPr>
          <p:nvPr>
            <p:ph type="title"/>
          </p:nvPr>
        </p:nvSpPr>
        <p:spPr/>
        <p:txBody>
          <a:bodyPr>
            <a:normAutofit fontScale="90000"/>
          </a:bodyPr>
          <a:lstStyle/>
          <a:p>
            <a:br>
              <a:rPr lang="hr-HR" b="1" dirty="0"/>
            </a:br>
            <a:r>
              <a:rPr lang="hr-HR" dirty="0"/>
              <a:t>Povoljnije pravo za određene zaposlenike</a:t>
            </a:r>
            <a:br>
              <a:rPr lang="hr-HR" dirty="0"/>
            </a:br>
            <a:endParaRPr lang="hr-HR" dirty="0"/>
          </a:p>
        </p:txBody>
      </p:sp>
      <p:sp>
        <p:nvSpPr>
          <p:cNvPr id="3" name="Content Placeholder 2">
            <a:extLst>
              <a:ext uri="{FF2B5EF4-FFF2-40B4-BE49-F238E27FC236}">
                <a16:creationId xmlns:a16="http://schemas.microsoft.com/office/drawing/2014/main" id="{B324477C-571F-4CCD-A201-DDBDD751D259}"/>
              </a:ext>
            </a:extLst>
          </p:cNvPr>
          <p:cNvSpPr>
            <a:spLocks noGrp="1"/>
          </p:cNvSpPr>
          <p:nvPr>
            <p:ph idx="1"/>
          </p:nvPr>
        </p:nvSpPr>
        <p:spPr/>
        <p:txBody>
          <a:bodyPr/>
          <a:lstStyle/>
          <a:p>
            <a:pPr marL="0" indent="0">
              <a:buNone/>
            </a:pPr>
            <a:r>
              <a:rPr lang="hr-HR" dirty="0"/>
              <a:t>Pravo na naknadu za prijevoz i u slučaju ako ne ispunjavaju uvjet udaljenosti od prebivališta odnosno boravišta do mjesta rada od najmanje dva kilometra:</a:t>
            </a:r>
          </a:p>
          <a:p>
            <a:pPr marL="625475" lvl="0" indent="-357188"/>
            <a:r>
              <a:rPr lang="hr-HR" dirty="0"/>
              <a:t>zaposlenici koji imaju tjelesno oštećenje od 100%, odnosno tjelesno oštećenje donjih ekstremiteta od najmanje 60% uz uvjet da je tjelesno oštećenje utvrđeno rješenjem nadležnog tijela </a:t>
            </a:r>
          </a:p>
          <a:p>
            <a:pPr marL="625475" indent="-357188"/>
            <a:r>
              <a:rPr lang="hr-HR" dirty="0"/>
              <a:t>zaposlenici s navršenih 61 godina starosti</a:t>
            </a:r>
          </a:p>
        </p:txBody>
      </p:sp>
    </p:spTree>
    <p:extLst>
      <p:ext uri="{BB962C8B-B14F-4D97-AF65-F5344CB8AC3E}">
        <p14:creationId xmlns:p14="http://schemas.microsoft.com/office/powerpoint/2010/main" val="235243027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60B81-EA30-4EB7-BA83-8AEE95197DCA}"/>
              </a:ext>
            </a:extLst>
          </p:cNvPr>
          <p:cNvSpPr>
            <a:spLocks noGrp="1"/>
          </p:cNvSpPr>
          <p:nvPr>
            <p:ph type="title"/>
          </p:nvPr>
        </p:nvSpPr>
        <p:spPr>
          <a:xfrm>
            <a:off x="457200" y="533400"/>
            <a:ext cx="8229600" cy="591344"/>
          </a:xfrm>
        </p:spPr>
        <p:txBody>
          <a:bodyPr>
            <a:noAutofit/>
          </a:bodyPr>
          <a:lstStyle/>
          <a:p>
            <a:r>
              <a:rPr lang="hr-HR" sz="3600" dirty="0"/>
              <a:t>Zaposlenici s navršenih 61 godina starosti</a:t>
            </a:r>
          </a:p>
        </p:txBody>
      </p:sp>
      <p:sp>
        <p:nvSpPr>
          <p:cNvPr id="3" name="Content Placeholder 2">
            <a:extLst>
              <a:ext uri="{FF2B5EF4-FFF2-40B4-BE49-F238E27FC236}">
                <a16:creationId xmlns:a16="http://schemas.microsoft.com/office/drawing/2014/main" id="{15BCA729-6ED5-4534-85D8-85433E156349}"/>
              </a:ext>
            </a:extLst>
          </p:cNvPr>
          <p:cNvSpPr>
            <a:spLocks noGrp="1"/>
          </p:cNvSpPr>
          <p:nvPr>
            <p:ph idx="1"/>
          </p:nvPr>
        </p:nvSpPr>
        <p:spPr>
          <a:xfrm>
            <a:off x="457200" y="1340768"/>
            <a:ext cx="8229600" cy="5256584"/>
          </a:xfrm>
        </p:spPr>
        <p:txBody>
          <a:bodyPr>
            <a:normAutofit lnSpcReduction="10000"/>
          </a:bodyPr>
          <a:lstStyle/>
          <a:p>
            <a:r>
              <a:rPr lang="hr-HR" dirty="0"/>
              <a:t>Pravo na naknadu troškova </a:t>
            </a:r>
            <a:r>
              <a:rPr lang="hr-HR" b="1" dirty="0"/>
              <a:t>kupljene karte</a:t>
            </a:r>
            <a:r>
              <a:rPr lang="hr-HR" dirty="0"/>
              <a:t> za prijevoz</a:t>
            </a:r>
          </a:p>
          <a:p>
            <a:r>
              <a:rPr lang="hr-HR" dirty="0"/>
              <a:t>Uvjeti: </a:t>
            </a:r>
          </a:p>
          <a:p>
            <a:pPr marL="357188" indent="-357188">
              <a:buFont typeface="+mj-lt"/>
              <a:buAutoNum type="arabicPeriod"/>
            </a:pPr>
            <a:r>
              <a:rPr lang="hr-HR" dirty="0"/>
              <a:t>na relaciji kojom dolaze na posao mora postoji javni prijevoz</a:t>
            </a:r>
          </a:p>
          <a:p>
            <a:pPr marL="357188" indent="-357188">
              <a:buFont typeface="+mj-lt"/>
              <a:buAutoNum type="arabicPeriod"/>
            </a:pPr>
            <a:r>
              <a:rPr lang="hr-HR" dirty="0"/>
              <a:t>moraju dokazat da su kupili kartu javnog prijevoza</a:t>
            </a:r>
          </a:p>
          <a:p>
            <a:pPr marL="0" indent="0">
              <a:buNone/>
            </a:pPr>
            <a:r>
              <a:rPr lang="hr-HR" dirty="0"/>
              <a:t>NAKNADA:</a:t>
            </a:r>
          </a:p>
          <a:p>
            <a:pPr marL="357188" indent="-357188">
              <a:buFont typeface="Wingdings" panose="05000000000000000000" pitchFamily="2" charset="2"/>
              <a:buChar char="Ø"/>
            </a:pPr>
            <a:r>
              <a:rPr lang="hr-HR" dirty="0"/>
              <a:t>ako postoji mogućnost kupnje godišnje karte poslodavac će im nadoknaditi cijenu kupljene godišnju karte</a:t>
            </a:r>
          </a:p>
          <a:p>
            <a:pPr marL="357188" indent="-357188">
              <a:buFont typeface="Wingdings" panose="05000000000000000000" pitchFamily="2" charset="2"/>
              <a:buChar char="Ø"/>
            </a:pPr>
            <a:r>
              <a:rPr lang="hr-HR" dirty="0"/>
              <a:t>ako ne postoji mogućnost kupnje godišnje karte, poslodavac će im nadoknaditi kupljenu mjesečnu kartu</a:t>
            </a:r>
          </a:p>
          <a:p>
            <a:pPr marL="357188" indent="-357188">
              <a:buFont typeface="Wingdings" panose="05000000000000000000" pitchFamily="2" charset="2"/>
              <a:buChar char="Ø"/>
            </a:pPr>
            <a:r>
              <a:rPr lang="hr-HR" dirty="0"/>
              <a:t>ako ni ta mogućnost ne postoji, poslodavac će im nadoknaditi cijenu pojedinačne karte</a:t>
            </a:r>
          </a:p>
          <a:p>
            <a:r>
              <a:rPr lang="hr-HR" b="1" dirty="0"/>
              <a:t>Oni ne mogu ostvariti pravo na naknadu u visini 1,00 kn po prijeđenom km.</a:t>
            </a:r>
          </a:p>
        </p:txBody>
      </p:sp>
    </p:spTree>
    <p:extLst>
      <p:ext uri="{BB962C8B-B14F-4D97-AF65-F5344CB8AC3E}">
        <p14:creationId xmlns:p14="http://schemas.microsoft.com/office/powerpoint/2010/main" val="110519711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0AA71-893C-4DB6-8BAE-B78BA279E44F}"/>
              </a:ext>
            </a:extLst>
          </p:cNvPr>
          <p:cNvSpPr>
            <a:spLocks noGrp="1"/>
          </p:cNvSpPr>
          <p:nvPr>
            <p:ph type="title"/>
          </p:nvPr>
        </p:nvSpPr>
        <p:spPr/>
        <p:txBody>
          <a:bodyPr>
            <a:noAutofit/>
          </a:bodyPr>
          <a:lstStyle/>
          <a:p>
            <a:r>
              <a:rPr lang="hr-HR" sz="3600" dirty="0"/>
              <a:t>Naknada za prijevoz – tumačenje čl. 66. TKU za javne službe</a:t>
            </a:r>
          </a:p>
        </p:txBody>
      </p:sp>
      <p:sp>
        <p:nvSpPr>
          <p:cNvPr id="3" name="Content Placeholder 2">
            <a:extLst>
              <a:ext uri="{FF2B5EF4-FFF2-40B4-BE49-F238E27FC236}">
                <a16:creationId xmlns:a16="http://schemas.microsoft.com/office/drawing/2014/main" id="{ED0455DD-2CD6-4A9C-A88B-73CC84212F0A}"/>
              </a:ext>
            </a:extLst>
          </p:cNvPr>
          <p:cNvSpPr>
            <a:spLocks noGrp="1"/>
          </p:cNvSpPr>
          <p:nvPr>
            <p:ph idx="1"/>
          </p:nvPr>
        </p:nvSpPr>
        <p:spPr/>
        <p:txBody>
          <a:bodyPr/>
          <a:lstStyle/>
          <a:p>
            <a:pPr marL="0" indent="0" algn="ctr">
              <a:buNone/>
            </a:pPr>
            <a:r>
              <a:rPr lang="hr-HR" b="1" dirty="0"/>
              <a:t>POVOLJNIJE PRAVO RADNIKA S NAVRŠENOM 61 GODINOM</a:t>
            </a:r>
          </a:p>
          <a:p>
            <a:pPr marL="0" indent="0" algn="ctr">
              <a:buNone/>
            </a:pPr>
            <a:endParaRPr lang="hr-HR" b="1" dirty="0"/>
          </a:p>
          <a:p>
            <a:pPr marL="0" indent="0" fontAlgn="base">
              <a:buNone/>
            </a:pPr>
            <a:r>
              <a:rPr lang="hr-HR" dirty="0"/>
              <a:t>Tumačenje br. 8/18 od 12. ožujka 2018.</a:t>
            </a:r>
          </a:p>
          <a:p>
            <a:pPr marL="0" indent="0" fontAlgn="base">
              <a:buNone/>
            </a:pPr>
            <a:r>
              <a:rPr lang="hr-HR" dirty="0"/>
              <a:t>„Zaposlenicima s navršenih 61 godinu, ako im je udaljenost od njihova prebivališta odnosno boravišta do mjesta rada manja od dva kilometra, poslodavac će nadoknaditi troškove prijevoza </a:t>
            </a:r>
            <a:r>
              <a:rPr lang="hr-HR" u="sng" dirty="0"/>
              <a:t>isključivo za kupljenu kartu</a:t>
            </a:r>
            <a:r>
              <a:rPr lang="hr-HR" dirty="0"/>
              <a:t>, bez mogućnosti isplate naknade u visini cijene karte.”</a:t>
            </a:r>
          </a:p>
          <a:p>
            <a:pPr marL="0" indent="0">
              <a:buNone/>
            </a:pPr>
            <a:endParaRPr lang="hr-HR" b="1" dirty="0"/>
          </a:p>
        </p:txBody>
      </p:sp>
    </p:spTree>
    <p:extLst>
      <p:ext uri="{BB962C8B-B14F-4D97-AF65-F5344CB8AC3E}">
        <p14:creationId xmlns:p14="http://schemas.microsoft.com/office/powerpoint/2010/main" val="330582817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7708A-6021-4152-BB81-561159D27FD9}"/>
              </a:ext>
            </a:extLst>
          </p:cNvPr>
          <p:cNvSpPr>
            <a:spLocks noGrp="1"/>
          </p:cNvSpPr>
          <p:nvPr>
            <p:ph type="title"/>
          </p:nvPr>
        </p:nvSpPr>
        <p:spPr/>
        <p:txBody>
          <a:bodyPr>
            <a:normAutofit fontScale="90000"/>
          </a:bodyPr>
          <a:lstStyle/>
          <a:p>
            <a:r>
              <a:rPr lang="hr-HR" dirty="0"/>
              <a:t>Naknada za prijevoz – tumačenje čl. 66. TKU za javne službe</a:t>
            </a:r>
          </a:p>
        </p:txBody>
      </p:sp>
      <p:sp>
        <p:nvSpPr>
          <p:cNvPr id="3" name="Content Placeholder 2">
            <a:extLst>
              <a:ext uri="{FF2B5EF4-FFF2-40B4-BE49-F238E27FC236}">
                <a16:creationId xmlns:a16="http://schemas.microsoft.com/office/drawing/2014/main" id="{D46DF374-2CC6-4D9F-9464-C51FA94BD5D1}"/>
              </a:ext>
            </a:extLst>
          </p:cNvPr>
          <p:cNvSpPr>
            <a:spLocks noGrp="1"/>
          </p:cNvSpPr>
          <p:nvPr>
            <p:ph idx="1"/>
          </p:nvPr>
        </p:nvSpPr>
        <p:spPr/>
        <p:txBody>
          <a:bodyPr/>
          <a:lstStyle/>
          <a:p>
            <a:pPr marL="0" indent="0" algn="ctr" fontAlgn="base">
              <a:buNone/>
            </a:pPr>
            <a:r>
              <a:rPr lang="hr-HR" b="1" dirty="0"/>
              <a:t>PRAVO RADNIKA S NAVRŠENOM 61 GODINOM</a:t>
            </a:r>
            <a:endParaRPr lang="hr-HR" i="1" dirty="0"/>
          </a:p>
          <a:p>
            <a:pPr marL="0" indent="0" fontAlgn="base">
              <a:buNone/>
            </a:pPr>
            <a:endParaRPr lang="hr-HR" i="1" dirty="0"/>
          </a:p>
          <a:p>
            <a:pPr marL="0" indent="0" fontAlgn="base">
              <a:buNone/>
            </a:pPr>
            <a:r>
              <a:rPr lang="hr-HR" i="1" dirty="0"/>
              <a:t>Tumačenje</a:t>
            </a:r>
            <a:r>
              <a:rPr lang="hr-HR" b="1" dirty="0"/>
              <a:t> </a:t>
            </a:r>
            <a:r>
              <a:rPr lang="hr-HR" i="1" dirty="0"/>
              <a:t>br. 7/18 od 12. ožujka 2018.:</a:t>
            </a:r>
          </a:p>
          <a:p>
            <a:pPr marL="0" indent="0" fontAlgn="base">
              <a:buNone/>
            </a:pPr>
            <a:r>
              <a:rPr lang="hr-HR" dirty="0"/>
              <a:t>„Zaposlenicima s navršenih 61 godinu, ako im je udaljenost od njihova prebivališta odnosno boravišta do mjesta rada manja od dva kilometra, poslodavac će nadoknaditi troškove prijevoza isključivo za kupljenu godišnju kartu, ako postoji mogućnost kupnje godišnje karte, mjesečne karte ako ne postoji mogućnost kupnje godišnje karte, odnosno pojedinačne karte ako ne postoji mogućnost kupnje godišnje ili mjesečne karte, </a:t>
            </a:r>
            <a:r>
              <a:rPr lang="hr-HR" u="sng" dirty="0"/>
              <a:t>samo gdje takav prijevoz postoji</a:t>
            </a:r>
            <a:r>
              <a:rPr lang="hr-HR" dirty="0"/>
              <a:t>.”</a:t>
            </a:r>
          </a:p>
          <a:p>
            <a:endParaRPr lang="hr-HR" dirty="0"/>
          </a:p>
        </p:txBody>
      </p:sp>
    </p:spTree>
    <p:extLst>
      <p:ext uri="{BB962C8B-B14F-4D97-AF65-F5344CB8AC3E}">
        <p14:creationId xmlns:p14="http://schemas.microsoft.com/office/powerpoint/2010/main" val="254183775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34215-D018-45C9-9D8F-13337D00DD40}"/>
              </a:ext>
            </a:extLst>
          </p:cNvPr>
          <p:cNvSpPr>
            <a:spLocks noGrp="1"/>
          </p:cNvSpPr>
          <p:nvPr>
            <p:ph type="title"/>
          </p:nvPr>
        </p:nvSpPr>
        <p:spPr/>
        <p:txBody>
          <a:bodyPr>
            <a:noAutofit/>
          </a:bodyPr>
          <a:lstStyle/>
          <a:p>
            <a:r>
              <a:rPr lang="hr-HR" sz="3200" dirty="0"/>
              <a:t>Visina naknade za zaposlenike koji </a:t>
            </a:r>
            <a:r>
              <a:rPr lang="hr-HR" sz="3200" u="sng" dirty="0"/>
              <a:t>mogu</a:t>
            </a:r>
            <a:r>
              <a:rPr lang="hr-HR" sz="3200" dirty="0"/>
              <a:t> koristiti organizirani prijevoz</a:t>
            </a:r>
          </a:p>
        </p:txBody>
      </p:sp>
      <p:sp>
        <p:nvSpPr>
          <p:cNvPr id="3" name="Content Placeholder 2">
            <a:extLst>
              <a:ext uri="{FF2B5EF4-FFF2-40B4-BE49-F238E27FC236}">
                <a16:creationId xmlns:a16="http://schemas.microsoft.com/office/drawing/2014/main" id="{6CD23B62-850A-4A48-82BC-ADFE0DFE318B}"/>
              </a:ext>
            </a:extLst>
          </p:cNvPr>
          <p:cNvSpPr>
            <a:spLocks noGrp="1"/>
          </p:cNvSpPr>
          <p:nvPr>
            <p:ph idx="1"/>
          </p:nvPr>
        </p:nvSpPr>
        <p:spPr>
          <a:xfrm>
            <a:off x="435699" y="1916832"/>
            <a:ext cx="8229600" cy="4632176"/>
          </a:xfrm>
        </p:spPr>
        <p:txBody>
          <a:bodyPr>
            <a:normAutofit/>
          </a:bodyPr>
          <a:lstStyle/>
          <a:p>
            <a:pPr marL="0" indent="0">
              <a:buNone/>
            </a:pPr>
            <a:r>
              <a:rPr lang="hr-HR" sz="2200" dirty="0"/>
              <a:t>ZA MJESNI I ZA MEĐUMJESNI PRIJEVOZ:</a:t>
            </a:r>
          </a:p>
          <a:p>
            <a:r>
              <a:rPr lang="hr-HR" sz="2200" dirty="0"/>
              <a:t>u visini cijene javnog prijevoza, kumulativno za mjesni i za međumjesni</a:t>
            </a:r>
          </a:p>
          <a:p>
            <a:r>
              <a:rPr lang="hr-HR" sz="2200" dirty="0"/>
              <a:t>neovisno o tome koriste li ga ili ne koriste</a:t>
            </a:r>
          </a:p>
          <a:p>
            <a:r>
              <a:rPr lang="hr-HR" sz="2200" dirty="0"/>
              <a:t>bez umanjivanja naknade, u punom iznosu</a:t>
            </a:r>
          </a:p>
          <a:p>
            <a:pPr marL="0" indent="0">
              <a:buNone/>
            </a:pPr>
            <a:r>
              <a:rPr lang="hr-HR" sz="2200" dirty="0"/>
              <a:t>KOJI IZNOS NAKNADE?</a:t>
            </a:r>
          </a:p>
          <a:p>
            <a:pPr lvl="0"/>
            <a:r>
              <a:rPr lang="hr-HR" sz="2200" dirty="0"/>
              <a:t>ako postoji mogućnost kupnje godišnje karte na naknadu troška godišnje karte – svaki mjesec u visini 1/12 cijene godišnje karte</a:t>
            </a:r>
          </a:p>
          <a:p>
            <a:pPr lvl="0"/>
            <a:r>
              <a:rPr lang="hr-HR" sz="2200" dirty="0"/>
              <a:t>ako ne postoji mogućnost kupnje godišnje karte na naknadu troška mjesečne karte</a:t>
            </a:r>
          </a:p>
          <a:p>
            <a:pPr lvl="0"/>
            <a:r>
              <a:rPr lang="hr-HR" sz="2200" dirty="0"/>
              <a:t>ako ne postoji mogućnost kupnje godišnje ili mjesečne karte, na naknadu troška pojedinačne karte</a:t>
            </a:r>
          </a:p>
          <a:p>
            <a:pPr marL="0" indent="0">
              <a:buNone/>
            </a:pPr>
            <a:endParaRPr lang="hr-HR" dirty="0"/>
          </a:p>
        </p:txBody>
      </p:sp>
    </p:spTree>
    <p:extLst>
      <p:ext uri="{BB962C8B-B14F-4D97-AF65-F5344CB8AC3E}">
        <p14:creationId xmlns:p14="http://schemas.microsoft.com/office/powerpoint/2010/main" val="279500213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64D08-A242-4053-982F-465415B11BB8}"/>
              </a:ext>
            </a:extLst>
          </p:cNvPr>
          <p:cNvSpPr>
            <a:spLocks noGrp="1"/>
          </p:cNvSpPr>
          <p:nvPr>
            <p:ph type="title"/>
          </p:nvPr>
        </p:nvSpPr>
        <p:spPr/>
        <p:txBody>
          <a:bodyPr>
            <a:normAutofit fontScale="90000"/>
          </a:bodyPr>
          <a:lstStyle/>
          <a:p>
            <a:r>
              <a:rPr lang="hr-HR" dirty="0"/>
              <a:t>Materijalna prava uređena Zakonom o radu</a:t>
            </a:r>
          </a:p>
        </p:txBody>
      </p:sp>
      <p:sp>
        <p:nvSpPr>
          <p:cNvPr id="3" name="Content Placeholder 2">
            <a:extLst>
              <a:ext uri="{FF2B5EF4-FFF2-40B4-BE49-F238E27FC236}">
                <a16:creationId xmlns:a16="http://schemas.microsoft.com/office/drawing/2014/main" id="{7C8B7C76-68E5-4992-9555-6EAD3D476A3C}"/>
              </a:ext>
            </a:extLst>
          </p:cNvPr>
          <p:cNvSpPr>
            <a:spLocks noGrp="1"/>
          </p:cNvSpPr>
          <p:nvPr>
            <p:ph idx="1"/>
          </p:nvPr>
        </p:nvSpPr>
        <p:spPr>
          <a:xfrm>
            <a:off x="457200" y="1772816"/>
            <a:ext cx="8229600" cy="4704184"/>
          </a:xfrm>
        </p:spPr>
        <p:txBody>
          <a:bodyPr/>
          <a:lstStyle/>
          <a:p>
            <a:r>
              <a:rPr lang="hr-HR" dirty="0"/>
              <a:t>naknada za neiskorišteni godišnji odmor – čl. 82. ZR-a</a:t>
            </a:r>
          </a:p>
          <a:p>
            <a:r>
              <a:rPr lang="hr-HR" dirty="0"/>
              <a:t>otpremnina za prestanak radnog odnosa bez krivnje radnika za zaposlene koji nemaju pravo na povoljniju otpremninu određenu TKU-om za javne službe – čl. 126. ZR-a</a:t>
            </a:r>
          </a:p>
          <a:p>
            <a:r>
              <a:rPr lang="hr-HR" dirty="0"/>
              <a:t>naknada štete zbog sudskog raskida ugovora o radu – čl.  125. ZR-a</a:t>
            </a:r>
          </a:p>
          <a:p>
            <a:endParaRPr lang="hr-HR" dirty="0"/>
          </a:p>
        </p:txBody>
      </p:sp>
    </p:spTree>
    <p:extLst>
      <p:ext uri="{BB962C8B-B14F-4D97-AF65-F5344CB8AC3E}">
        <p14:creationId xmlns:p14="http://schemas.microsoft.com/office/powerpoint/2010/main" val="40994021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F0869-B252-4292-9E5A-3788F0D60FCA}"/>
              </a:ext>
            </a:extLst>
          </p:cNvPr>
          <p:cNvSpPr>
            <a:spLocks noGrp="1"/>
          </p:cNvSpPr>
          <p:nvPr>
            <p:ph type="title"/>
          </p:nvPr>
        </p:nvSpPr>
        <p:spPr/>
        <p:txBody>
          <a:bodyPr>
            <a:normAutofit fontScale="90000"/>
          </a:bodyPr>
          <a:lstStyle/>
          <a:p>
            <a:r>
              <a:rPr lang="hr-HR" dirty="0"/>
              <a:t>Naknada za prijevoz – tumačenje čl. 66. TKU za javne službe</a:t>
            </a:r>
          </a:p>
        </p:txBody>
      </p:sp>
      <p:sp>
        <p:nvSpPr>
          <p:cNvPr id="3" name="Content Placeholder 2">
            <a:extLst>
              <a:ext uri="{FF2B5EF4-FFF2-40B4-BE49-F238E27FC236}">
                <a16:creationId xmlns:a16="http://schemas.microsoft.com/office/drawing/2014/main" id="{AD185CEE-4ED9-47C7-8C1F-72550DDF079E}"/>
              </a:ext>
            </a:extLst>
          </p:cNvPr>
          <p:cNvSpPr>
            <a:spLocks noGrp="1"/>
          </p:cNvSpPr>
          <p:nvPr>
            <p:ph idx="1"/>
          </p:nvPr>
        </p:nvSpPr>
        <p:spPr/>
        <p:txBody>
          <a:bodyPr/>
          <a:lstStyle/>
          <a:p>
            <a:pPr marL="0" indent="0" algn="ctr">
              <a:buNone/>
            </a:pPr>
            <a:r>
              <a:rPr lang="hr-HR" b="1" dirty="0"/>
              <a:t>NAKNADA PRIJEVOZA KAD NE POSTOJI MOGUĆNOST KUPNJE GODIŠNJE KARTE</a:t>
            </a:r>
          </a:p>
          <a:p>
            <a:pPr marL="0" indent="0" fontAlgn="base">
              <a:buNone/>
            </a:pPr>
            <a:endParaRPr lang="hr-HR" b="1" dirty="0"/>
          </a:p>
          <a:p>
            <a:pPr marL="0" indent="0" fontAlgn="base">
              <a:buNone/>
            </a:pPr>
            <a:r>
              <a:rPr lang="hr-HR" i="1" dirty="0"/>
              <a:t>Tumačenje br. 10/18 od 12. ožujka 2018.:</a:t>
            </a:r>
          </a:p>
          <a:p>
            <a:pPr marL="0" indent="0" fontAlgn="base">
              <a:buNone/>
            </a:pPr>
            <a:r>
              <a:rPr lang="hr-HR" dirty="0"/>
              <a:t>„Sukladno čl. 66. st.3. TKU-a poslodavac je dužan nadoknaditi troškove prijevoza za kupnju mjesečne karte ukoliko ne postoji mogućnost kupnje godišnje karte.”</a:t>
            </a:r>
          </a:p>
          <a:p>
            <a:pPr marL="0" indent="0" algn="just">
              <a:buNone/>
            </a:pPr>
            <a:endParaRPr lang="hr-HR" b="1" dirty="0"/>
          </a:p>
        </p:txBody>
      </p:sp>
    </p:spTree>
    <p:extLst>
      <p:ext uri="{BB962C8B-B14F-4D97-AF65-F5344CB8AC3E}">
        <p14:creationId xmlns:p14="http://schemas.microsoft.com/office/powerpoint/2010/main" val="148809254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E108F-B0FB-49B9-B8BD-E8A24D74AEB6}"/>
              </a:ext>
            </a:extLst>
          </p:cNvPr>
          <p:cNvSpPr>
            <a:spLocks noGrp="1"/>
          </p:cNvSpPr>
          <p:nvPr>
            <p:ph type="title"/>
          </p:nvPr>
        </p:nvSpPr>
        <p:spPr/>
        <p:txBody>
          <a:bodyPr>
            <a:noAutofit/>
          </a:bodyPr>
          <a:lstStyle/>
          <a:p>
            <a:r>
              <a:rPr lang="hr-HR" sz="3200" dirty="0"/>
              <a:t>Naknada za prijevoz – tumačenje čl. 66. TKU za javne službe</a:t>
            </a:r>
          </a:p>
        </p:txBody>
      </p:sp>
      <p:sp>
        <p:nvSpPr>
          <p:cNvPr id="3" name="Content Placeholder 2">
            <a:extLst>
              <a:ext uri="{FF2B5EF4-FFF2-40B4-BE49-F238E27FC236}">
                <a16:creationId xmlns:a16="http://schemas.microsoft.com/office/drawing/2014/main" id="{F933E534-1166-4513-8C78-7759B6F38477}"/>
              </a:ext>
            </a:extLst>
          </p:cNvPr>
          <p:cNvSpPr>
            <a:spLocks noGrp="1"/>
          </p:cNvSpPr>
          <p:nvPr>
            <p:ph idx="1"/>
          </p:nvPr>
        </p:nvSpPr>
        <p:spPr>
          <a:xfrm>
            <a:off x="457200" y="1844824"/>
            <a:ext cx="8229600" cy="4632176"/>
          </a:xfrm>
        </p:spPr>
        <p:txBody>
          <a:bodyPr/>
          <a:lstStyle/>
          <a:p>
            <a:pPr marL="0" indent="0" algn="ctr" fontAlgn="base">
              <a:buNone/>
            </a:pPr>
            <a:r>
              <a:rPr lang="hr-HR" b="1" dirty="0"/>
              <a:t>RADNIK IMA PRAVO NA PUNU SVOTU CIJENE JAVNOG PRIJEVOZA, IAKO GA NE KORISTI</a:t>
            </a:r>
          </a:p>
          <a:p>
            <a:pPr marL="0" indent="0" algn="ctr" fontAlgn="base">
              <a:buNone/>
            </a:pPr>
            <a:endParaRPr lang="hr-HR" b="1" dirty="0"/>
          </a:p>
          <a:p>
            <a:pPr marL="0" indent="0" fontAlgn="base">
              <a:buNone/>
            </a:pPr>
            <a:r>
              <a:rPr lang="hr-HR" i="1" dirty="0"/>
              <a:t>Tumačenje br. 5/18 od 12. ožujka 2018.:</a:t>
            </a:r>
          </a:p>
          <a:p>
            <a:pPr marL="0" indent="0" fontAlgn="base">
              <a:buNone/>
            </a:pPr>
            <a:r>
              <a:rPr lang="hr-HR" dirty="0"/>
              <a:t>„Sukladno čl. 66. st. 10. u slučaju postojanja organiziranog javnog prijevoza kojeg zaposlenik na koristi </a:t>
            </a:r>
            <a:r>
              <a:rPr lang="hr-HR" u="sng" dirty="0"/>
              <a:t>nije predviđeno umanjenje </a:t>
            </a:r>
            <a:r>
              <a:rPr lang="hr-HR" dirty="0"/>
              <a:t>od 25 %.”</a:t>
            </a:r>
          </a:p>
          <a:p>
            <a:pPr marL="0" indent="0">
              <a:buNone/>
            </a:pPr>
            <a:endParaRPr lang="hr-HR" b="1" dirty="0"/>
          </a:p>
        </p:txBody>
      </p:sp>
    </p:spTree>
    <p:extLst>
      <p:ext uri="{BB962C8B-B14F-4D97-AF65-F5344CB8AC3E}">
        <p14:creationId xmlns:p14="http://schemas.microsoft.com/office/powerpoint/2010/main" val="277333217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981C5-9360-4B8C-A55A-CB431DC0DBF3}"/>
              </a:ext>
            </a:extLst>
          </p:cNvPr>
          <p:cNvSpPr>
            <a:spLocks noGrp="1"/>
          </p:cNvSpPr>
          <p:nvPr>
            <p:ph type="title"/>
          </p:nvPr>
        </p:nvSpPr>
        <p:spPr/>
        <p:txBody>
          <a:bodyPr>
            <a:normAutofit/>
          </a:bodyPr>
          <a:lstStyle/>
          <a:p>
            <a:r>
              <a:rPr lang="hr-HR" sz="3600" dirty="0"/>
              <a:t>Više javnih prijevoznika na istoj relaciji</a:t>
            </a:r>
          </a:p>
        </p:txBody>
      </p:sp>
      <p:sp>
        <p:nvSpPr>
          <p:cNvPr id="3" name="Content Placeholder 2">
            <a:extLst>
              <a:ext uri="{FF2B5EF4-FFF2-40B4-BE49-F238E27FC236}">
                <a16:creationId xmlns:a16="http://schemas.microsoft.com/office/drawing/2014/main" id="{A1189348-8D5F-4C23-959E-3696475B55C9}"/>
              </a:ext>
            </a:extLst>
          </p:cNvPr>
          <p:cNvSpPr>
            <a:spLocks noGrp="1"/>
          </p:cNvSpPr>
          <p:nvPr>
            <p:ph idx="1"/>
          </p:nvPr>
        </p:nvSpPr>
        <p:spPr/>
        <p:txBody>
          <a:bodyPr/>
          <a:lstStyle/>
          <a:p>
            <a:pPr marL="0" indent="0">
              <a:buNone/>
            </a:pPr>
            <a:r>
              <a:rPr lang="hr-HR" dirty="0"/>
              <a:t>Ako dva ili više javnih prijevoznika ispunjavaju uvjet da se za odnosnog zaposlenika smatraju organiziranim javnim prijevozom, zaposlenik ima pravo na:</a:t>
            </a:r>
          </a:p>
          <a:p>
            <a:r>
              <a:rPr lang="hr-HR" dirty="0"/>
              <a:t>Ako </a:t>
            </a:r>
            <a:r>
              <a:rPr lang="hr-HR" b="1" dirty="0"/>
              <a:t>koristi javni prijevoz -</a:t>
            </a:r>
            <a:r>
              <a:rPr lang="hr-HR" dirty="0"/>
              <a:t> pravo na naknadu troškova u visini godišnje, mjesečne odnosno pojedinačne karte onog prijevoznog sredstva kojega koristi (čl. 66. st. 7.)</a:t>
            </a:r>
          </a:p>
          <a:p>
            <a:r>
              <a:rPr lang="hr-HR" dirty="0"/>
              <a:t>Ako </a:t>
            </a:r>
            <a:r>
              <a:rPr lang="hr-HR" b="1" dirty="0"/>
              <a:t>ne</a:t>
            </a:r>
            <a:r>
              <a:rPr lang="hr-HR" dirty="0"/>
              <a:t> </a:t>
            </a:r>
            <a:r>
              <a:rPr lang="hr-HR" b="1" dirty="0"/>
              <a:t>koristi javni prijevoz - </a:t>
            </a:r>
            <a:r>
              <a:rPr lang="hr-HR" dirty="0"/>
              <a:t>ima pravo na naknadu u visini cijene prijevoza koja je za poslodavca najpovoljnija (čl. 66. st. 10.).</a:t>
            </a:r>
          </a:p>
        </p:txBody>
      </p:sp>
    </p:spTree>
    <p:extLst>
      <p:ext uri="{BB962C8B-B14F-4D97-AF65-F5344CB8AC3E}">
        <p14:creationId xmlns:p14="http://schemas.microsoft.com/office/powerpoint/2010/main" val="300901003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B4E9D-F5B0-47E5-AB29-317C899C2F04}"/>
              </a:ext>
            </a:extLst>
          </p:cNvPr>
          <p:cNvSpPr>
            <a:spLocks noGrp="1"/>
          </p:cNvSpPr>
          <p:nvPr>
            <p:ph type="title"/>
          </p:nvPr>
        </p:nvSpPr>
        <p:spPr/>
        <p:txBody>
          <a:bodyPr>
            <a:normAutofit fontScale="90000"/>
          </a:bodyPr>
          <a:lstStyle/>
          <a:p>
            <a:r>
              <a:rPr lang="hr-HR" dirty="0"/>
              <a:t>Zaposlenici koji </a:t>
            </a:r>
            <a:r>
              <a:rPr lang="hr-HR" u="sng" dirty="0"/>
              <a:t>ne mogu </a:t>
            </a:r>
            <a:r>
              <a:rPr lang="hr-HR" dirty="0"/>
              <a:t>koristiti javni prijevoz</a:t>
            </a:r>
          </a:p>
        </p:txBody>
      </p:sp>
      <p:sp>
        <p:nvSpPr>
          <p:cNvPr id="3" name="Content Placeholder 2">
            <a:extLst>
              <a:ext uri="{FF2B5EF4-FFF2-40B4-BE49-F238E27FC236}">
                <a16:creationId xmlns:a16="http://schemas.microsoft.com/office/drawing/2014/main" id="{9B809556-4378-4FA3-965E-8480D79C084C}"/>
              </a:ext>
            </a:extLst>
          </p:cNvPr>
          <p:cNvSpPr>
            <a:spLocks noGrp="1"/>
          </p:cNvSpPr>
          <p:nvPr>
            <p:ph idx="1"/>
          </p:nvPr>
        </p:nvSpPr>
        <p:spPr/>
        <p:txBody>
          <a:bodyPr/>
          <a:lstStyle/>
          <a:p>
            <a:pPr marL="0" indent="0">
              <a:buNone/>
            </a:pPr>
            <a:endParaRPr lang="hr-HR" dirty="0"/>
          </a:p>
          <a:p>
            <a:pPr marL="0" indent="0">
              <a:buNone/>
            </a:pPr>
            <a:r>
              <a:rPr lang="hr-HR" dirty="0"/>
              <a:t>Jedan od dva moguća razloga:</a:t>
            </a:r>
          </a:p>
          <a:p>
            <a:pPr lvl="0"/>
            <a:r>
              <a:rPr lang="hr-HR" dirty="0"/>
              <a:t>nema javnog prijevoza, tj. ako na određenim relacijama ne prometuju javni prijevoznici i</a:t>
            </a:r>
          </a:p>
          <a:p>
            <a:r>
              <a:rPr lang="hr-HR" dirty="0"/>
              <a:t>na određenoj relaciji postoji javni prijevoz, ali je vozni red takav da zaposleniku ne omogućava redoviti dolazak na posao i odlazak s posla – u tom se slučaju smatra da </a:t>
            </a:r>
            <a:r>
              <a:rPr lang="hr-HR" u="sng" dirty="0"/>
              <a:t>za odnosnog zaposlenika nema organiziranog javnog prijevoza</a:t>
            </a:r>
          </a:p>
        </p:txBody>
      </p:sp>
    </p:spTree>
    <p:extLst>
      <p:ext uri="{BB962C8B-B14F-4D97-AF65-F5344CB8AC3E}">
        <p14:creationId xmlns:p14="http://schemas.microsoft.com/office/powerpoint/2010/main" val="276694848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5F515-1A9C-437F-9755-362E3584474A}"/>
              </a:ext>
            </a:extLst>
          </p:cNvPr>
          <p:cNvSpPr>
            <a:spLocks noGrp="1"/>
          </p:cNvSpPr>
          <p:nvPr>
            <p:ph type="title"/>
          </p:nvPr>
        </p:nvSpPr>
        <p:spPr/>
        <p:txBody>
          <a:bodyPr>
            <a:noAutofit/>
          </a:bodyPr>
          <a:lstStyle/>
          <a:p>
            <a:r>
              <a:rPr lang="hr-HR" sz="3200" dirty="0"/>
              <a:t>Kada se smatra da postojeći javni prijevoz </a:t>
            </a:r>
            <a:r>
              <a:rPr lang="hr-HR" sz="3200" u="sng" dirty="0"/>
              <a:t>nije organiziran</a:t>
            </a:r>
          </a:p>
        </p:txBody>
      </p:sp>
      <p:sp>
        <p:nvSpPr>
          <p:cNvPr id="3" name="Content Placeholder 2">
            <a:extLst>
              <a:ext uri="{FF2B5EF4-FFF2-40B4-BE49-F238E27FC236}">
                <a16:creationId xmlns:a16="http://schemas.microsoft.com/office/drawing/2014/main" id="{2872FB91-21C4-4397-AC1F-0E5C9581ADF4}"/>
              </a:ext>
            </a:extLst>
          </p:cNvPr>
          <p:cNvSpPr>
            <a:spLocks noGrp="1"/>
          </p:cNvSpPr>
          <p:nvPr>
            <p:ph idx="1"/>
          </p:nvPr>
        </p:nvSpPr>
        <p:spPr/>
        <p:txBody>
          <a:bodyPr>
            <a:normAutofit/>
          </a:bodyPr>
          <a:lstStyle/>
          <a:p>
            <a:r>
              <a:rPr lang="hr-HR" dirty="0"/>
              <a:t>Ako zaposleniku </a:t>
            </a:r>
            <a:r>
              <a:rPr lang="hr-HR" b="1" dirty="0"/>
              <a:t>za sve njegove radne dane </a:t>
            </a:r>
            <a:r>
              <a:rPr lang="hr-HR" dirty="0"/>
              <a:t>ne omogućava redoviti dolazak na posao i povratak s posla </a:t>
            </a:r>
          </a:p>
          <a:p>
            <a:r>
              <a:rPr lang="hr-HR" dirty="0"/>
              <a:t>Smatra se da </a:t>
            </a:r>
            <a:r>
              <a:rPr lang="hr-HR" b="1" dirty="0"/>
              <a:t>NIJE</a:t>
            </a:r>
            <a:r>
              <a:rPr lang="hr-HR" dirty="0"/>
              <a:t> omogućen redoviti dolazak na posao i odlazak s posla ako je vozni red organiziran na način da :</a:t>
            </a:r>
          </a:p>
          <a:p>
            <a:pPr marL="625475" indent="-357188">
              <a:buFont typeface="Wingdings" panose="05000000000000000000" pitchFamily="2" charset="2"/>
              <a:buChar char="ü"/>
            </a:pPr>
            <a:r>
              <a:rPr lang="hr-HR" dirty="0"/>
              <a:t>vrijeme čekanja od dolaska u mjesto rada do početka radnog vremena zaposlenika te vrijeme čekanja od završetka radnog vremena do polaska redovite linije prema prebivalištu odnosno boravištu zaposlenika, prelazi 45 minuta</a:t>
            </a:r>
          </a:p>
          <a:p>
            <a:pPr marL="625475" indent="-357188">
              <a:buFont typeface="Wingdings" panose="05000000000000000000" pitchFamily="2" charset="2"/>
              <a:buChar char="ü"/>
            </a:pPr>
            <a:r>
              <a:rPr lang="hr-HR" dirty="0"/>
              <a:t>u slučaju potrebe za presjedanjem, ako je vrijeme čekanja između dvije linije javnog prijevoza duže od 30 minuta</a:t>
            </a:r>
          </a:p>
          <a:p>
            <a:pPr marL="0" indent="0">
              <a:buNone/>
            </a:pPr>
            <a:endParaRPr lang="hr-HR" dirty="0"/>
          </a:p>
        </p:txBody>
      </p:sp>
    </p:spTree>
    <p:extLst>
      <p:ext uri="{BB962C8B-B14F-4D97-AF65-F5344CB8AC3E}">
        <p14:creationId xmlns:p14="http://schemas.microsoft.com/office/powerpoint/2010/main" val="43557839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8DA0E-DEE6-4AB0-89EF-6567C96F0900}"/>
              </a:ext>
            </a:extLst>
          </p:cNvPr>
          <p:cNvSpPr>
            <a:spLocks noGrp="1"/>
          </p:cNvSpPr>
          <p:nvPr>
            <p:ph type="title"/>
          </p:nvPr>
        </p:nvSpPr>
        <p:spPr/>
        <p:txBody>
          <a:bodyPr>
            <a:noAutofit/>
          </a:bodyPr>
          <a:lstStyle/>
          <a:p>
            <a:r>
              <a:rPr lang="hr-HR" sz="3200" dirty="0"/>
              <a:t>Visina naknade za zaposlenika za kojega nema organiziranog javnog prijevoza</a:t>
            </a:r>
          </a:p>
        </p:txBody>
      </p:sp>
      <p:sp>
        <p:nvSpPr>
          <p:cNvPr id="3" name="Content Placeholder 2">
            <a:extLst>
              <a:ext uri="{FF2B5EF4-FFF2-40B4-BE49-F238E27FC236}">
                <a16:creationId xmlns:a16="http://schemas.microsoft.com/office/drawing/2014/main" id="{8E205C7A-98BE-471E-89CB-7E478CC751F3}"/>
              </a:ext>
            </a:extLst>
          </p:cNvPr>
          <p:cNvSpPr>
            <a:spLocks noGrp="1"/>
          </p:cNvSpPr>
          <p:nvPr>
            <p:ph idx="1"/>
          </p:nvPr>
        </p:nvSpPr>
        <p:spPr>
          <a:xfrm>
            <a:off x="457200" y="1600200"/>
            <a:ext cx="8229600" cy="4876800"/>
          </a:xfrm>
        </p:spPr>
        <p:txBody>
          <a:bodyPr>
            <a:normAutofit fontScale="92500" lnSpcReduction="10000"/>
          </a:bodyPr>
          <a:lstStyle/>
          <a:p>
            <a:pPr marL="0" indent="0">
              <a:buNone/>
            </a:pPr>
            <a:r>
              <a:rPr lang="hr-HR" dirty="0"/>
              <a:t>U dva slučaja: </a:t>
            </a:r>
          </a:p>
          <a:p>
            <a:pPr marL="0" indent="0">
              <a:buNone/>
            </a:pPr>
            <a:r>
              <a:rPr lang="hr-HR" dirty="0"/>
              <a:t>1. ne postoji javni prijevoz</a:t>
            </a:r>
          </a:p>
          <a:p>
            <a:pPr marL="268288" indent="-268288">
              <a:buNone/>
            </a:pPr>
            <a:r>
              <a:rPr lang="hr-HR" dirty="0"/>
              <a:t>2. postoji javni prijevoz, ali se za odnosnog zaposlenika smatra da nije organiziran</a:t>
            </a:r>
          </a:p>
          <a:p>
            <a:pPr marL="268288" indent="-268288" algn="ctr">
              <a:buNone/>
            </a:pPr>
            <a:r>
              <a:rPr lang="hr-HR" b="1" dirty="0"/>
              <a:t>PRAVO NA:</a:t>
            </a:r>
          </a:p>
          <a:p>
            <a:pPr marL="0" lvl="0" indent="0" algn="ctr">
              <a:buNone/>
            </a:pPr>
            <a:r>
              <a:rPr lang="hr-HR" dirty="0"/>
              <a:t>naknadu troškova prijevoza u visini od </a:t>
            </a:r>
            <a:r>
              <a:rPr lang="hr-HR" b="1" dirty="0"/>
              <a:t>1,00 kn </a:t>
            </a:r>
            <a:r>
              <a:rPr lang="hr-HR" dirty="0"/>
              <a:t>po prijeđenom kilometru </a:t>
            </a:r>
          </a:p>
          <a:p>
            <a:pPr marL="0" lvl="0" indent="0" algn="ctr">
              <a:buNone/>
            </a:pPr>
            <a:r>
              <a:rPr lang="hr-HR" b="1" dirty="0"/>
              <a:t>+ </a:t>
            </a:r>
            <a:r>
              <a:rPr lang="hr-HR" dirty="0"/>
              <a:t> naknada troškove mostarine i tunelarine, uz predočenje ispisa elektroničke naplate (ENC) na ime zaposlenika i za odgovarajući dolazak na posao i povratak s posla</a:t>
            </a:r>
          </a:p>
          <a:p>
            <a:r>
              <a:rPr lang="hr-HR" dirty="0"/>
              <a:t>Možebitni </a:t>
            </a:r>
            <a:r>
              <a:rPr lang="hr-HR" b="1" dirty="0"/>
              <a:t>troškovi cestarine </a:t>
            </a:r>
            <a:r>
              <a:rPr lang="hr-HR" dirty="0"/>
              <a:t>se ne nadoknađuju.</a:t>
            </a:r>
          </a:p>
          <a:p>
            <a:r>
              <a:rPr lang="hr-HR" dirty="0"/>
              <a:t>U RH se mostarina naplaćuje za prijelaz preko Krčkog mosta. Tunelarina se naplaćuje za prolaz kroz tunel Učka. Za prolaz kroz tunel Sv. Ilija se od 1. siječnja 2018. ne plaća tunelarina. </a:t>
            </a:r>
          </a:p>
          <a:p>
            <a:endParaRPr lang="hr-HR" dirty="0"/>
          </a:p>
        </p:txBody>
      </p:sp>
      <p:cxnSp>
        <p:nvCxnSpPr>
          <p:cNvPr id="7" name="Straight Connector 6">
            <a:extLst>
              <a:ext uri="{FF2B5EF4-FFF2-40B4-BE49-F238E27FC236}">
                <a16:creationId xmlns:a16="http://schemas.microsoft.com/office/drawing/2014/main" id="{441D34C7-3F81-4E73-9D0E-1AE693CA2F4B}"/>
              </a:ext>
            </a:extLst>
          </p:cNvPr>
          <p:cNvCxnSpPr/>
          <p:nvPr/>
        </p:nvCxnSpPr>
        <p:spPr>
          <a:xfrm>
            <a:off x="457200" y="342900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C49D910-A0E2-4B37-A641-FED874EC8BCD}"/>
              </a:ext>
            </a:extLst>
          </p:cNvPr>
          <p:cNvCxnSpPr/>
          <p:nvPr/>
        </p:nvCxnSpPr>
        <p:spPr>
          <a:xfrm>
            <a:off x="457200" y="5013176"/>
            <a:ext cx="8291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E9275CF-AFF7-45E5-ACC2-867EE9F89DC1}"/>
              </a:ext>
            </a:extLst>
          </p:cNvPr>
          <p:cNvCxnSpPr/>
          <p:nvPr/>
        </p:nvCxnSpPr>
        <p:spPr>
          <a:xfrm>
            <a:off x="457200" y="3429000"/>
            <a:ext cx="0" cy="15841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84B1EC6-DF52-45D1-8A0E-9138F9D25CCA}"/>
              </a:ext>
            </a:extLst>
          </p:cNvPr>
          <p:cNvCxnSpPr/>
          <p:nvPr/>
        </p:nvCxnSpPr>
        <p:spPr>
          <a:xfrm>
            <a:off x="8686800" y="3429000"/>
            <a:ext cx="0" cy="15121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8C5B529-7901-4180-B211-E2F17781E222}"/>
              </a:ext>
            </a:extLst>
          </p:cNvPr>
          <p:cNvCxnSpPr/>
          <p:nvPr/>
        </p:nvCxnSpPr>
        <p:spPr>
          <a:xfrm flipV="1">
            <a:off x="8686799" y="4964832"/>
            <a:ext cx="0" cy="483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992530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5F0C7-F03E-4E08-A99F-7E0E48798CD6}"/>
              </a:ext>
            </a:extLst>
          </p:cNvPr>
          <p:cNvSpPr>
            <a:spLocks noGrp="1"/>
          </p:cNvSpPr>
          <p:nvPr>
            <p:ph type="title"/>
          </p:nvPr>
        </p:nvSpPr>
        <p:spPr/>
        <p:txBody>
          <a:bodyPr>
            <a:normAutofit/>
          </a:bodyPr>
          <a:lstStyle/>
          <a:p>
            <a:r>
              <a:rPr lang="hr-HR" sz="3600" dirty="0"/>
              <a:t>Naknada u visini 1,00 kn po km</a:t>
            </a:r>
          </a:p>
        </p:txBody>
      </p:sp>
      <p:sp>
        <p:nvSpPr>
          <p:cNvPr id="3" name="Content Placeholder 2">
            <a:extLst>
              <a:ext uri="{FF2B5EF4-FFF2-40B4-BE49-F238E27FC236}">
                <a16:creationId xmlns:a16="http://schemas.microsoft.com/office/drawing/2014/main" id="{09CEF09B-9E8A-4E61-9E03-378C72E71178}"/>
              </a:ext>
            </a:extLst>
          </p:cNvPr>
          <p:cNvSpPr>
            <a:spLocks noGrp="1"/>
          </p:cNvSpPr>
          <p:nvPr>
            <p:ph idx="1"/>
          </p:nvPr>
        </p:nvSpPr>
        <p:spPr/>
        <p:txBody>
          <a:bodyPr/>
          <a:lstStyle/>
          <a:p>
            <a:r>
              <a:rPr lang="hr-HR" dirty="0"/>
              <a:t>zaposlenik ne mora voditi dnevnu </a:t>
            </a:r>
            <a:r>
              <a:rPr lang="hr-HR" b="1" dirty="0"/>
              <a:t>evidenciju</a:t>
            </a:r>
            <a:endParaRPr lang="hr-HR" dirty="0"/>
          </a:p>
          <a:p>
            <a:r>
              <a:rPr lang="hr-HR" dirty="0"/>
              <a:t>podaci o visini mjesečne naknade mogu se utvrditi na temelju evidencije o radnom vremenu koju je poslodavac dužan voditi po posebnom propisu</a:t>
            </a:r>
          </a:p>
          <a:p>
            <a:r>
              <a:rPr lang="hr-HR" dirty="0"/>
              <a:t>naknada u visini 1,00 kn se </a:t>
            </a:r>
            <a:r>
              <a:rPr lang="hr-HR" u="sng" dirty="0"/>
              <a:t>za svrhu ostvarivanja prava zaposlenika</a:t>
            </a:r>
            <a:r>
              <a:rPr lang="hr-HR" dirty="0"/>
              <a:t> </a:t>
            </a:r>
            <a:r>
              <a:rPr lang="hr-HR" b="1" dirty="0"/>
              <a:t>ne uspoređuje se s cijenom javnog prijevoza</a:t>
            </a:r>
            <a:r>
              <a:rPr lang="hr-HR" dirty="0"/>
              <a:t> na odnosnoj relaciji (osim u slučaju kada prijevoz nije organiziran na dijelu relacije)</a:t>
            </a:r>
          </a:p>
        </p:txBody>
      </p:sp>
    </p:spTree>
    <p:extLst>
      <p:ext uri="{BB962C8B-B14F-4D97-AF65-F5344CB8AC3E}">
        <p14:creationId xmlns:p14="http://schemas.microsoft.com/office/powerpoint/2010/main" val="174320592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9526A-0687-4E9C-BF19-B39CB6182CD9}"/>
              </a:ext>
            </a:extLst>
          </p:cNvPr>
          <p:cNvSpPr>
            <a:spLocks noGrp="1"/>
          </p:cNvSpPr>
          <p:nvPr>
            <p:ph type="title"/>
          </p:nvPr>
        </p:nvSpPr>
        <p:spPr/>
        <p:txBody>
          <a:bodyPr>
            <a:normAutofit fontScale="90000"/>
          </a:bodyPr>
          <a:lstStyle/>
          <a:p>
            <a:br>
              <a:rPr lang="hr-HR" b="1" i="1" dirty="0"/>
            </a:br>
            <a:r>
              <a:rPr lang="hr-HR" sz="3600" dirty="0"/>
              <a:t>Naknada u slučaju kada javni prijevoz nije organiziran </a:t>
            </a:r>
            <a:r>
              <a:rPr lang="hr-HR" sz="3600" u="sng" dirty="0"/>
              <a:t>na dijelu relacije</a:t>
            </a:r>
            <a:br>
              <a:rPr lang="hr-HR" dirty="0"/>
            </a:br>
            <a:endParaRPr lang="hr-HR" dirty="0"/>
          </a:p>
        </p:txBody>
      </p:sp>
      <p:sp>
        <p:nvSpPr>
          <p:cNvPr id="3" name="Content Placeholder 2">
            <a:extLst>
              <a:ext uri="{FF2B5EF4-FFF2-40B4-BE49-F238E27FC236}">
                <a16:creationId xmlns:a16="http://schemas.microsoft.com/office/drawing/2014/main" id="{C39B2E82-5F3D-4256-8739-D5E6826D20A5}"/>
              </a:ext>
            </a:extLst>
          </p:cNvPr>
          <p:cNvSpPr>
            <a:spLocks noGrp="1"/>
          </p:cNvSpPr>
          <p:nvPr>
            <p:ph idx="1"/>
          </p:nvPr>
        </p:nvSpPr>
        <p:spPr/>
        <p:txBody>
          <a:bodyPr/>
          <a:lstStyle/>
          <a:p>
            <a:pPr marL="0" indent="0">
              <a:buNone/>
            </a:pPr>
            <a:r>
              <a:rPr lang="hr-HR" dirty="0"/>
              <a:t>Ako na dijelu udaljenosti postoji, a na dijelu ne postoji organizirani javni prijevoz, zaposlenik ima pravo na naknadu koja se sastoji od </a:t>
            </a:r>
            <a:r>
              <a:rPr lang="hr-HR" b="1" dirty="0"/>
              <a:t>dva dijela</a:t>
            </a:r>
            <a:r>
              <a:rPr lang="hr-HR" dirty="0"/>
              <a:t>:</a:t>
            </a:r>
          </a:p>
          <a:p>
            <a:pPr marL="447675" lvl="0" indent="-268288"/>
            <a:r>
              <a:rPr lang="hr-HR" dirty="0"/>
              <a:t>za dio udaljenosti na kojoj prijevoz nije organiziran - u visini 1,00 kn po prijeđenom kilometru </a:t>
            </a:r>
          </a:p>
          <a:p>
            <a:pPr marL="447675" lvl="0" indent="-268288" algn="ctr">
              <a:buNone/>
            </a:pPr>
            <a:r>
              <a:rPr lang="hr-HR" dirty="0"/>
              <a:t>+</a:t>
            </a:r>
          </a:p>
          <a:p>
            <a:pPr marL="447675" indent="-268288"/>
            <a:r>
              <a:rPr lang="hr-HR" dirty="0"/>
              <a:t>za dio udaljenosti na kojoj je prijevoz organiziran, a kojeg zaposlenik </a:t>
            </a:r>
            <a:r>
              <a:rPr lang="hr-HR" u="sng" dirty="0"/>
              <a:t>korist</a:t>
            </a:r>
            <a:r>
              <a:rPr lang="hr-HR" dirty="0"/>
              <a:t>i, u visini cijene karte organiziranog prijevoza, a</a:t>
            </a:r>
          </a:p>
          <a:p>
            <a:pPr marL="447675" indent="-268288"/>
            <a:r>
              <a:rPr lang="hr-HR" dirty="0"/>
              <a:t>ako ga </a:t>
            </a:r>
            <a:r>
              <a:rPr lang="hr-HR" u="sng" dirty="0"/>
              <a:t>ne koristi</a:t>
            </a:r>
            <a:r>
              <a:rPr lang="hr-HR" dirty="0"/>
              <a:t>, u visini cijene karte organiziranog prijevoza ili u visini od 1,00 kn po prijeđenom kilometru, ovisno o tome što je za poslodavca povoljnije</a:t>
            </a:r>
          </a:p>
          <a:p>
            <a:pPr>
              <a:buFont typeface="Wingdings" panose="05000000000000000000" pitchFamily="2" charset="2"/>
              <a:buChar char="ü"/>
            </a:pPr>
            <a:endParaRPr lang="hr-HR" dirty="0"/>
          </a:p>
          <a:p>
            <a:pPr marL="0" indent="0">
              <a:buNone/>
            </a:pPr>
            <a:endParaRPr lang="hr-HR" dirty="0"/>
          </a:p>
        </p:txBody>
      </p:sp>
    </p:spTree>
    <p:extLst>
      <p:ext uri="{BB962C8B-B14F-4D97-AF65-F5344CB8AC3E}">
        <p14:creationId xmlns:p14="http://schemas.microsoft.com/office/powerpoint/2010/main" val="278091790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7F605-DBD4-4DAE-ADC5-582962CC9EE5}"/>
              </a:ext>
            </a:extLst>
          </p:cNvPr>
          <p:cNvSpPr>
            <a:spLocks noGrp="1"/>
          </p:cNvSpPr>
          <p:nvPr>
            <p:ph type="title"/>
          </p:nvPr>
        </p:nvSpPr>
        <p:spPr>
          <a:xfrm>
            <a:off x="457200" y="533400"/>
            <a:ext cx="8229600" cy="447328"/>
          </a:xfrm>
        </p:spPr>
        <p:txBody>
          <a:bodyPr>
            <a:noAutofit/>
          </a:bodyPr>
          <a:lstStyle/>
          <a:p>
            <a:r>
              <a:rPr lang="hr-HR" sz="3600" dirty="0"/>
              <a:t>Umanjenje naknade za prijevoz</a:t>
            </a:r>
          </a:p>
        </p:txBody>
      </p:sp>
      <p:sp>
        <p:nvSpPr>
          <p:cNvPr id="3" name="Content Placeholder 2">
            <a:extLst>
              <a:ext uri="{FF2B5EF4-FFF2-40B4-BE49-F238E27FC236}">
                <a16:creationId xmlns:a16="http://schemas.microsoft.com/office/drawing/2014/main" id="{4993DDD5-0EDE-41D1-A983-0DAF4EB03840}"/>
              </a:ext>
            </a:extLst>
          </p:cNvPr>
          <p:cNvSpPr>
            <a:spLocks noGrp="1"/>
          </p:cNvSpPr>
          <p:nvPr>
            <p:ph idx="1"/>
          </p:nvPr>
        </p:nvSpPr>
        <p:spPr>
          <a:xfrm>
            <a:off x="457200" y="1124744"/>
            <a:ext cx="8363272" cy="5380856"/>
          </a:xfrm>
        </p:spPr>
        <p:txBody>
          <a:bodyPr>
            <a:normAutofit fontScale="92500" lnSpcReduction="10000"/>
          </a:bodyPr>
          <a:lstStyle/>
          <a:p>
            <a:pPr marL="0" indent="0">
              <a:buNone/>
            </a:pPr>
            <a:r>
              <a:rPr lang="hr-HR" dirty="0"/>
              <a:t>TKU uređuje umanjenje naknade za prijevoz u tri stavka: st. 16., st. 17. i st. 18. – nejasno i neprecizno. </a:t>
            </a:r>
          </a:p>
          <a:p>
            <a:pPr marL="0" indent="0" algn="ctr">
              <a:buNone/>
            </a:pPr>
            <a:r>
              <a:rPr lang="hr-HR" u="sng" dirty="0"/>
              <a:t>Čl. 66. st. 16. TKU-a:</a:t>
            </a:r>
          </a:p>
          <a:p>
            <a:pPr marL="0" indent="0">
              <a:buNone/>
            </a:pPr>
            <a:r>
              <a:rPr lang="hr-HR" dirty="0"/>
              <a:t>Naknada se neće isplatiti za:</a:t>
            </a:r>
          </a:p>
          <a:p>
            <a:pPr marL="715963" lvl="0" indent="-268288">
              <a:buFont typeface="Wingdings" panose="05000000000000000000" pitchFamily="2" charset="2"/>
              <a:buChar char="ü"/>
            </a:pPr>
            <a:r>
              <a:rPr lang="hr-HR" dirty="0"/>
              <a:t>dane godišnjeg odmora (???)</a:t>
            </a:r>
          </a:p>
          <a:p>
            <a:pPr marL="715963" lvl="0" indent="-268288">
              <a:buFont typeface="Wingdings" panose="05000000000000000000" pitchFamily="2" charset="2"/>
              <a:buChar char="ü"/>
            </a:pPr>
            <a:r>
              <a:rPr lang="hr-HR" dirty="0" err="1"/>
              <a:t>rodiljnog</a:t>
            </a:r>
            <a:r>
              <a:rPr lang="hr-HR" dirty="0"/>
              <a:t> i roditeljskog dopusta</a:t>
            </a:r>
          </a:p>
          <a:p>
            <a:pPr marL="715963" lvl="0" indent="-268288">
              <a:buFont typeface="Wingdings" panose="05000000000000000000" pitchFamily="2" charset="2"/>
              <a:buChar char="ü"/>
            </a:pPr>
            <a:r>
              <a:rPr lang="hr-HR" dirty="0"/>
              <a:t>privremene spriječenosti za rad (bolovanje) i </a:t>
            </a:r>
          </a:p>
          <a:p>
            <a:pPr marL="715963" lvl="0" indent="-268288">
              <a:buFont typeface="Wingdings" panose="05000000000000000000" pitchFamily="2" charset="2"/>
              <a:buChar char="ü"/>
            </a:pPr>
            <a:r>
              <a:rPr lang="hr-HR" dirty="0"/>
              <a:t>za druge dane</a:t>
            </a:r>
          </a:p>
          <a:p>
            <a:pPr marL="0" lvl="0" indent="0">
              <a:buNone/>
            </a:pPr>
            <a:r>
              <a:rPr lang="hr-HR" dirty="0"/>
              <a:t>kada zaposlenik </a:t>
            </a:r>
            <a:r>
              <a:rPr lang="hr-HR" b="1" dirty="0"/>
              <a:t>više od dva dana </a:t>
            </a:r>
            <a:r>
              <a:rPr lang="hr-HR" dirty="0"/>
              <a:t>uzastopce nije u obvezi dolaska na posao.</a:t>
            </a:r>
          </a:p>
          <a:p>
            <a:pPr marL="0" lvl="0" indent="0">
              <a:buNone/>
            </a:pPr>
            <a:r>
              <a:rPr lang="hr-HR" dirty="0"/>
              <a:t>Naknadu treba umanjiti samo zaposlenicima koji ostvaruju pravo na isplatu u novcu u visini cijene mjesečne karte javnog prijevoza. Za određivanje umanjenja, mjerodavan je broj radnih dana u mjesecu.</a:t>
            </a:r>
          </a:p>
          <a:p>
            <a:pPr marL="0" lvl="0" indent="0">
              <a:buNone/>
            </a:pPr>
            <a:r>
              <a:rPr lang="hr-HR" dirty="0"/>
              <a:t>Za zaposlene koji ostvaruju pravo na 1,00 kn po km – imaju li oni pravo na taj iznos i za dva dana u koje ne dolaze na posao?</a:t>
            </a:r>
          </a:p>
          <a:p>
            <a:pPr marL="0" lvl="0" indent="0">
              <a:buNone/>
            </a:pPr>
            <a:endParaRPr lang="hr-HR" dirty="0"/>
          </a:p>
          <a:p>
            <a:pPr marL="0" lvl="0" indent="0">
              <a:buNone/>
            </a:pPr>
            <a:endParaRPr lang="hr-HR" dirty="0"/>
          </a:p>
          <a:p>
            <a:pPr>
              <a:buFontTx/>
              <a:buChar char="-"/>
            </a:pPr>
            <a:endParaRPr lang="hr-HR" dirty="0"/>
          </a:p>
        </p:txBody>
      </p:sp>
    </p:spTree>
    <p:extLst>
      <p:ext uri="{BB962C8B-B14F-4D97-AF65-F5344CB8AC3E}">
        <p14:creationId xmlns:p14="http://schemas.microsoft.com/office/powerpoint/2010/main" val="155441678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9C71D-9566-44E0-A6DA-56490A561A2C}"/>
              </a:ext>
            </a:extLst>
          </p:cNvPr>
          <p:cNvSpPr>
            <a:spLocks noGrp="1"/>
          </p:cNvSpPr>
          <p:nvPr>
            <p:ph type="title"/>
          </p:nvPr>
        </p:nvSpPr>
        <p:spPr/>
        <p:txBody>
          <a:bodyPr>
            <a:normAutofit/>
          </a:bodyPr>
          <a:lstStyle/>
          <a:p>
            <a:r>
              <a:rPr lang="hr-HR" sz="3600" dirty="0"/>
              <a:t>Umanjenje naknade za prijevoz</a:t>
            </a:r>
          </a:p>
        </p:txBody>
      </p:sp>
      <p:sp>
        <p:nvSpPr>
          <p:cNvPr id="3" name="Content Placeholder 2">
            <a:extLst>
              <a:ext uri="{FF2B5EF4-FFF2-40B4-BE49-F238E27FC236}">
                <a16:creationId xmlns:a16="http://schemas.microsoft.com/office/drawing/2014/main" id="{56764547-416B-4C7F-954C-F84A18C62588}"/>
              </a:ext>
            </a:extLst>
          </p:cNvPr>
          <p:cNvSpPr>
            <a:spLocks noGrp="1"/>
          </p:cNvSpPr>
          <p:nvPr>
            <p:ph idx="1"/>
          </p:nvPr>
        </p:nvSpPr>
        <p:spPr/>
        <p:txBody>
          <a:bodyPr>
            <a:normAutofit fontScale="85000" lnSpcReduction="10000"/>
          </a:bodyPr>
          <a:lstStyle/>
          <a:p>
            <a:pPr marL="0" indent="0" algn="ctr">
              <a:buNone/>
            </a:pPr>
            <a:r>
              <a:rPr lang="hr-HR" u="sng" dirty="0"/>
              <a:t>Čl. 66. st. 17. TKU-a:</a:t>
            </a:r>
          </a:p>
          <a:p>
            <a:pPr marL="0" indent="0">
              <a:buNone/>
            </a:pPr>
            <a:r>
              <a:rPr lang="hr-HR" dirty="0"/>
              <a:t>Zaposleniku koji ostvaruje pravo na naknadu troška </a:t>
            </a:r>
            <a:r>
              <a:rPr lang="hr-HR" b="1" dirty="0"/>
              <a:t>mjesečne karte</a:t>
            </a:r>
            <a:r>
              <a:rPr lang="hr-HR" dirty="0"/>
              <a:t>, naknada prijevoza neće se isplatiti za jedan mjesec i to onaj u kojem koristi pretežiti dio godišnjeg odmora.</a:t>
            </a:r>
          </a:p>
          <a:p>
            <a:pPr marL="0" indent="0">
              <a:buNone/>
            </a:pPr>
            <a:r>
              <a:rPr lang="hr-HR" i="1" dirty="0"/>
              <a:t>Op.a.: </a:t>
            </a:r>
            <a:r>
              <a:rPr lang="hr-HR" dirty="0"/>
              <a:t>Onda mu se ne bi smjela umanjivati naknada za mjesece u kojima koristi po nekoliko dana godišnjeg odmora (po tri i više dana).</a:t>
            </a:r>
          </a:p>
          <a:p>
            <a:pPr marL="0" indent="0">
              <a:buNone/>
            </a:pPr>
            <a:endParaRPr lang="hr-HR" u="sng" dirty="0"/>
          </a:p>
          <a:p>
            <a:pPr marL="0" indent="0" algn="ctr">
              <a:buNone/>
            </a:pPr>
            <a:r>
              <a:rPr lang="hr-HR" u="sng" dirty="0"/>
              <a:t>Čl. 66. st. 18. TKU-a:</a:t>
            </a:r>
          </a:p>
          <a:p>
            <a:pPr marL="0" indent="0">
              <a:buNone/>
            </a:pPr>
            <a:r>
              <a:rPr lang="hr-HR" dirty="0"/>
              <a:t>Zaposleniku koji  koristi </a:t>
            </a:r>
            <a:r>
              <a:rPr lang="hr-HR" b="1" dirty="0"/>
              <a:t>godišnju kartu </a:t>
            </a:r>
            <a:r>
              <a:rPr lang="hr-HR" dirty="0"/>
              <a:t>neće se umanjivati naknada, ali poslodavac ima pravo tražiti povrat godišnje karte u slučaju predvidljive duže odsutnosti radnika (korištenje prava na </a:t>
            </a:r>
            <a:r>
              <a:rPr lang="hr-HR" dirty="0" err="1"/>
              <a:t>rodiljni</a:t>
            </a:r>
            <a:r>
              <a:rPr lang="hr-HR" dirty="0"/>
              <a:t> dopust, dugotrajno bolovanje i plaćeni dopust u trajanju preko 30 dana,  neplaćeni dopust i dr.).</a:t>
            </a:r>
          </a:p>
          <a:p>
            <a:pPr marL="0" indent="0">
              <a:buNone/>
            </a:pPr>
            <a:r>
              <a:rPr lang="hr-HR" i="1" dirty="0"/>
              <a:t>Op.a.: </a:t>
            </a:r>
            <a:r>
              <a:rPr lang="hr-HR" dirty="0"/>
              <a:t>Proizlazi da se zaposleniku koji koristi godišnju kartu, naknada neće umanjivati za mjesec u kojem koristi pretežiti dio godišnjeg odmora.</a:t>
            </a:r>
          </a:p>
          <a:p>
            <a:pPr marL="0" indent="0">
              <a:buNone/>
            </a:pPr>
            <a:r>
              <a:rPr lang="hr-HR" b="1" dirty="0"/>
              <a:t> </a:t>
            </a:r>
            <a:endParaRPr lang="hr-HR" dirty="0"/>
          </a:p>
          <a:p>
            <a:pPr marL="0" indent="0">
              <a:buNone/>
            </a:pPr>
            <a:endParaRPr lang="hr-HR" u="sng" dirty="0"/>
          </a:p>
          <a:p>
            <a:pPr marL="0" indent="0">
              <a:buNone/>
            </a:pPr>
            <a:endParaRPr lang="hr-HR" u="sng" dirty="0"/>
          </a:p>
          <a:p>
            <a:pPr marL="0" indent="0">
              <a:buNone/>
            </a:pPr>
            <a:endParaRPr lang="hr-HR" dirty="0"/>
          </a:p>
        </p:txBody>
      </p:sp>
    </p:spTree>
    <p:extLst>
      <p:ext uri="{BB962C8B-B14F-4D97-AF65-F5344CB8AC3E}">
        <p14:creationId xmlns:p14="http://schemas.microsoft.com/office/powerpoint/2010/main" val="408616796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6F03D-D859-4368-A04B-1CD32927D368}"/>
              </a:ext>
            </a:extLst>
          </p:cNvPr>
          <p:cNvSpPr>
            <a:spLocks noGrp="1"/>
          </p:cNvSpPr>
          <p:nvPr>
            <p:ph type="title"/>
          </p:nvPr>
        </p:nvSpPr>
        <p:spPr/>
        <p:txBody>
          <a:bodyPr>
            <a:normAutofit fontScale="90000"/>
          </a:bodyPr>
          <a:lstStyle/>
          <a:p>
            <a:r>
              <a:rPr lang="hr-HR" dirty="0"/>
              <a:t>Materijalna prava uređena TKU-om za javne službe</a:t>
            </a:r>
          </a:p>
        </p:txBody>
      </p:sp>
      <p:graphicFrame>
        <p:nvGraphicFramePr>
          <p:cNvPr id="4" name="Content Placeholder 3">
            <a:extLst>
              <a:ext uri="{FF2B5EF4-FFF2-40B4-BE49-F238E27FC236}">
                <a16:creationId xmlns:a16="http://schemas.microsoft.com/office/drawing/2014/main" id="{D595E9B9-5FAA-4913-9E0F-1F93B11CFD8B}"/>
              </a:ext>
            </a:extLst>
          </p:cNvPr>
          <p:cNvGraphicFramePr>
            <a:graphicFrameLocks noGrp="1"/>
          </p:cNvGraphicFramePr>
          <p:nvPr>
            <p:ph idx="1"/>
            <p:extLst>
              <p:ext uri="{D42A27DB-BD31-4B8C-83A1-F6EECF244321}">
                <p14:modId xmlns:p14="http://schemas.microsoft.com/office/powerpoint/2010/main" val="2837348372"/>
              </p:ext>
            </p:extLst>
          </p:nvPr>
        </p:nvGraphicFramePr>
        <p:xfrm>
          <a:off x="457200" y="1600200"/>
          <a:ext cx="8229600" cy="5042262"/>
        </p:xfrm>
        <a:graphic>
          <a:graphicData uri="http://schemas.openxmlformats.org/drawingml/2006/table">
            <a:tbl>
              <a:tblPr firstRow="1" bandRow="1">
                <a:tableStyleId>{5940675A-B579-460E-94D1-54222C63F5DA}</a:tableStyleId>
              </a:tblPr>
              <a:tblGrid>
                <a:gridCol w="2743200">
                  <a:extLst>
                    <a:ext uri="{9D8B030D-6E8A-4147-A177-3AD203B41FA5}">
                      <a16:colId xmlns:a16="http://schemas.microsoft.com/office/drawing/2014/main" val="433382335"/>
                    </a:ext>
                  </a:extLst>
                </a:gridCol>
                <a:gridCol w="2743200">
                  <a:extLst>
                    <a:ext uri="{9D8B030D-6E8A-4147-A177-3AD203B41FA5}">
                      <a16:colId xmlns:a16="http://schemas.microsoft.com/office/drawing/2014/main" val="3008859201"/>
                    </a:ext>
                  </a:extLst>
                </a:gridCol>
                <a:gridCol w="2743200">
                  <a:extLst>
                    <a:ext uri="{9D8B030D-6E8A-4147-A177-3AD203B41FA5}">
                      <a16:colId xmlns:a16="http://schemas.microsoft.com/office/drawing/2014/main" val="2362899411"/>
                    </a:ext>
                  </a:extLst>
                </a:gridCol>
              </a:tblGrid>
              <a:tr h="674914">
                <a:tc>
                  <a:txBody>
                    <a:bodyPr/>
                    <a:lstStyle/>
                    <a:p>
                      <a:r>
                        <a:rPr lang="hr-HR" dirty="0"/>
                        <a:t>Otpremnina za prestanak radnog odnosa bez krivnje radnika – za 30 godina staža</a:t>
                      </a:r>
                    </a:p>
                  </a:txBody>
                  <a:tcPr/>
                </a:tc>
                <a:tc>
                  <a:txBody>
                    <a:bodyPr/>
                    <a:lstStyle/>
                    <a:p>
                      <a:r>
                        <a:rPr lang="hr-HR" dirty="0"/>
                        <a:t>Pomoć za podmirivanje troškova liječenja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i="0" kern="1200" dirty="0">
                          <a:solidFill>
                            <a:schemeClr val="tx1"/>
                          </a:solidFill>
                          <a:effectLst/>
                          <a:latin typeface="+mn-lt"/>
                          <a:ea typeface="+mn-ea"/>
                          <a:cs typeface="+mn-cs"/>
                        </a:rPr>
                        <a:t>Naknada troškova prijevoza dolaska na posao i odlaska s posla</a:t>
                      </a:r>
                      <a:endParaRPr lang="hr-HR" dirty="0"/>
                    </a:p>
                  </a:txBody>
                  <a:tcPr/>
                </a:tc>
                <a:extLst>
                  <a:ext uri="{0D108BD9-81ED-4DB2-BD59-A6C34878D82A}">
                    <a16:rowId xmlns:a16="http://schemas.microsoft.com/office/drawing/2014/main" val="2285020172"/>
                  </a:ext>
                </a:extLst>
              </a:tr>
              <a:tr h="674914">
                <a:tc>
                  <a:txBody>
                    <a:bodyPr/>
                    <a:lstStyle/>
                    <a:p>
                      <a:r>
                        <a:rPr lang="hr-HR" dirty="0"/>
                        <a:t>Otpremnina pri odlasku u mirovinu</a:t>
                      </a:r>
                    </a:p>
                  </a:txBody>
                  <a:tcPr/>
                </a:tc>
                <a:tc>
                  <a:txBody>
                    <a:bodyPr/>
                    <a:lstStyle/>
                    <a:p>
                      <a:r>
                        <a:rPr lang="hr-HR" dirty="0"/>
                        <a:t>Pomoć u slučaju rođenja li posvojenja djeteta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Dnevnica – u zemlji i inozemstvu</a:t>
                      </a:r>
                    </a:p>
                  </a:txBody>
                  <a:tcPr/>
                </a:tc>
                <a:extLst>
                  <a:ext uri="{0D108BD9-81ED-4DB2-BD59-A6C34878D82A}">
                    <a16:rowId xmlns:a16="http://schemas.microsoft.com/office/drawing/2014/main" val="2015837778"/>
                  </a:ext>
                </a:extLst>
              </a:tr>
              <a:tr h="674914">
                <a:tc>
                  <a:txBody>
                    <a:bodyPr/>
                    <a:lstStyle/>
                    <a:p>
                      <a:r>
                        <a:rPr lang="hr-HR" dirty="0"/>
                        <a:t>Pomoć obitelji u slučaju smrti radnika</a:t>
                      </a:r>
                    </a:p>
                  </a:txBody>
                  <a:tcPr/>
                </a:tc>
                <a:tc>
                  <a:txBody>
                    <a:bodyPr/>
                    <a:lstStyle/>
                    <a:p>
                      <a:r>
                        <a:rPr lang="hr-HR" sz="1800" b="0" i="0" kern="1200" dirty="0">
                          <a:solidFill>
                            <a:schemeClr val="tx1"/>
                          </a:solidFill>
                          <a:effectLst/>
                          <a:latin typeface="+mn-lt"/>
                          <a:ea typeface="+mn-ea"/>
                          <a:cs typeface="+mn-cs"/>
                        </a:rPr>
                        <a:t>Jubilarna nagrada </a:t>
                      </a:r>
                      <a:endParaRPr lang="hr-H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Terenski dodatak</a:t>
                      </a:r>
                    </a:p>
                    <a:p>
                      <a:endParaRPr lang="hr-HR" dirty="0"/>
                    </a:p>
                  </a:txBody>
                  <a:tcPr/>
                </a:tc>
                <a:extLst>
                  <a:ext uri="{0D108BD9-81ED-4DB2-BD59-A6C34878D82A}">
                    <a16:rowId xmlns:a16="http://schemas.microsoft.com/office/drawing/2014/main" val="123099353"/>
                  </a:ext>
                </a:extLst>
              </a:tr>
              <a:tr h="674914">
                <a:tc>
                  <a:txBody>
                    <a:bodyPr/>
                    <a:lstStyle/>
                    <a:p>
                      <a:r>
                        <a:rPr lang="hr-HR" dirty="0"/>
                        <a:t>Pomoć radniku u slučaju smrti člana obitelji</a:t>
                      </a:r>
                    </a:p>
                  </a:txBody>
                  <a:tcPr/>
                </a:tc>
                <a:tc>
                  <a:txBody>
                    <a:bodyPr/>
                    <a:lstStyle/>
                    <a:p>
                      <a:r>
                        <a:rPr lang="hr-HR" dirty="0"/>
                        <a:t>Dar za dijete do 15 godina starosti</a:t>
                      </a:r>
                    </a:p>
                  </a:txBody>
                  <a:tcPr/>
                </a:tc>
                <a:tc>
                  <a:txBody>
                    <a:bodyPr/>
                    <a:lstStyle/>
                    <a:p>
                      <a:r>
                        <a:rPr lang="hr-HR" sz="1800" b="0" i="0" kern="1200" dirty="0">
                          <a:solidFill>
                            <a:schemeClr val="tx1"/>
                          </a:solidFill>
                          <a:effectLst/>
                          <a:latin typeface="+mn-lt"/>
                          <a:ea typeface="+mn-ea"/>
                          <a:cs typeface="+mn-cs"/>
                        </a:rPr>
                        <a:t>Naknada za korištenje privatnog automobila</a:t>
                      </a:r>
                      <a:endParaRPr lang="hr-HR" i="0" dirty="0"/>
                    </a:p>
                  </a:txBody>
                  <a:tcPr/>
                </a:tc>
                <a:extLst>
                  <a:ext uri="{0D108BD9-81ED-4DB2-BD59-A6C34878D82A}">
                    <a16:rowId xmlns:a16="http://schemas.microsoft.com/office/drawing/2014/main" val="2881928206"/>
                  </a:ext>
                </a:extLst>
              </a:tr>
              <a:tr h="674914">
                <a:tc>
                  <a:txBody>
                    <a:bodyPr/>
                    <a:lstStyle/>
                    <a:p>
                      <a:r>
                        <a:rPr lang="hr-HR" dirty="0"/>
                        <a:t>Pomoć u slučaju bolovanja dužeg od 90 dana</a:t>
                      </a:r>
                    </a:p>
                  </a:txBody>
                  <a:tcPr/>
                </a:tc>
                <a:tc>
                  <a:txBody>
                    <a:bodyPr/>
                    <a:lstStyle/>
                    <a:p>
                      <a:r>
                        <a:rPr lang="hr-HR" dirty="0"/>
                        <a:t>Božićnica</a:t>
                      </a:r>
                    </a:p>
                  </a:txBody>
                  <a:tcPr/>
                </a:tc>
                <a:tc>
                  <a:txBody>
                    <a:bodyPr/>
                    <a:lstStyle/>
                    <a:p>
                      <a:r>
                        <a:rPr lang="hr-HR" dirty="0"/>
                        <a:t>Osiguranje od posljedica nesretnog slučaja (tijekom 24 sata)</a:t>
                      </a:r>
                    </a:p>
                  </a:txBody>
                  <a:tcPr/>
                </a:tc>
                <a:extLst>
                  <a:ext uri="{0D108BD9-81ED-4DB2-BD59-A6C34878D82A}">
                    <a16:rowId xmlns:a16="http://schemas.microsoft.com/office/drawing/2014/main" val="1263140475"/>
                  </a:ext>
                </a:extLst>
              </a:tr>
              <a:tr h="674914">
                <a:tc>
                  <a:txBody>
                    <a:bodyPr/>
                    <a:lstStyle/>
                    <a:p>
                      <a:r>
                        <a:rPr lang="hr-HR" dirty="0"/>
                        <a:t>Pomoć u slučaju nastanka invalidnosti radnika, supružnika i djeteta</a:t>
                      </a:r>
                    </a:p>
                  </a:txBody>
                  <a:tcPr/>
                </a:tc>
                <a:tc>
                  <a:txBody>
                    <a:bodyPr/>
                    <a:lstStyle/>
                    <a:p>
                      <a:r>
                        <a:rPr lang="hr-HR" dirty="0"/>
                        <a:t>Regres za godišnji odmor</a:t>
                      </a:r>
                    </a:p>
                  </a:txBody>
                  <a:tcPr/>
                </a:tc>
                <a:tc>
                  <a:txBody>
                    <a:bodyPr/>
                    <a:lstStyle/>
                    <a:p>
                      <a:r>
                        <a:rPr lang="hr-HR" dirty="0"/>
                        <a:t>Sistematski pregled na teret poslodavca</a:t>
                      </a:r>
                    </a:p>
                  </a:txBody>
                  <a:tcPr/>
                </a:tc>
                <a:extLst>
                  <a:ext uri="{0D108BD9-81ED-4DB2-BD59-A6C34878D82A}">
                    <a16:rowId xmlns:a16="http://schemas.microsoft.com/office/drawing/2014/main" val="3168279982"/>
                  </a:ext>
                </a:extLst>
              </a:tr>
            </a:tbl>
          </a:graphicData>
        </a:graphic>
      </p:graphicFrame>
    </p:spTree>
    <p:extLst>
      <p:ext uri="{BB962C8B-B14F-4D97-AF65-F5344CB8AC3E}">
        <p14:creationId xmlns:p14="http://schemas.microsoft.com/office/powerpoint/2010/main" val="406228376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A7967-667A-4456-9247-3D6B252567FB}"/>
              </a:ext>
            </a:extLst>
          </p:cNvPr>
          <p:cNvSpPr>
            <a:spLocks noGrp="1"/>
          </p:cNvSpPr>
          <p:nvPr>
            <p:ph type="title"/>
          </p:nvPr>
        </p:nvSpPr>
        <p:spPr/>
        <p:txBody>
          <a:bodyPr>
            <a:normAutofit fontScale="90000"/>
          </a:bodyPr>
          <a:lstStyle/>
          <a:p>
            <a:br>
              <a:rPr lang="hr-HR" dirty="0"/>
            </a:br>
            <a:r>
              <a:rPr lang="hr-HR" sz="3600" dirty="0"/>
              <a:t>NAKNADA TROŠKOVA PRIJEVOZA U POREZNIM PROPISIMA</a:t>
            </a:r>
            <a:br>
              <a:rPr lang="hr-HR" dirty="0"/>
            </a:br>
            <a:endParaRPr lang="hr-HR" dirty="0"/>
          </a:p>
        </p:txBody>
      </p:sp>
      <p:sp>
        <p:nvSpPr>
          <p:cNvPr id="3" name="Content Placeholder 2">
            <a:extLst>
              <a:ext uri="{FF2B5EF4-FFF2-40B4-BE49-F238E27FC236}">
                <a16:creationId xmlns:a16="http://schemas.microsoft.com/office/drawing/2014/main" id="{B533D16E-B4D5-4FF4-87F1-3555DCF320CA}"/>
              </a:ext>
            </a:extLst>
          </p:cNvPr>
          <p:cNvSpPr>
            <a:spLocks noGrp="1"/>
          </p:cNvSpPr>
          <p:nvPr>
            <p:ph idx="1"/>
          </p:nvPr>
        </p:nvSpPr>
        <p:spPr/>
        <p:txBody>
          <a:bodyPr>
            <a:normAutofit lnSpcReduction="10000"/>
          </a:bodyPr>
          <a:lstStyle/>
          <a:p>
            <a:pPr marL="0" indent="0">
              <a:buNone/>
            </a:pPr>
            <a:r>
              <a:rPr lang="hr-HR" dirty="0"/>
              <a:t>Neoporeziva naknada za prijevoz (čl. 7. Pravilnika o porezu na dohodak):</a:t>
            </a:r>
          </a:p>
          <a:p>
            <a:r>
              <a:rPr lang="hr-HR" dirty="0"/>
              <a:t>do visine </a:t>
            </a:r>
            <a:r>
              <a:rPr lang="hr-HR" u="sng" dirty="0"/>
              <a:t>stvarnih izdataka </a:t>
            </a:r>
            <a:r>
              <a:rPr lang="hr-HR" dirty="0"/>
              <a:t>prema cijeni mjesečne odnosno pojedinačne prijevozne karte </a:t>
            </a:r>
            <a:r>
              <a:rPr lang="hr-HR" u="sng" dirty="0"/>
              <a:t>javnog prijevoza</a:t>
            </a:r>
          </a:p>
          <a:p>
            <a:r>
              <a:rPr lang="hr-HR" dirty="0"/>
              <a:t>ako na određenom području odnosno udaljenosti </a:t>
            </a:r>
            <a:r>
              <a:rPr lang="hr-HR" b="1" dirty="0"/>
              <a:t>nema organiziranog prijevoza -</a:t>
            </a:r>
            <a:r>
              <a:rPr lang="hr-HR" dirty="0"/>
              <a:t> u visini cijene prijevoza koja je utvrđena na približno jednakim udaljenostima na kojima je javni prijevoz organiziran</a:t>
            </a:r>
          </a:p>
          <a:p>
            <a:r>
              <a:rPr lang="hr-HR" dirty="0"/>
              <a:t>u međumjesnom prijevozu  - u visini stvarnih izdataka do cijene mjesečne odnosno pojedinačne prijevozne karte </a:t>
            </a:r>
          </a:p>
          <a:p>
            <a:r>
              <a:rPr lang="hr-HR" dirty="0"/>
              <a:t>ako radnik mora sa stanice međumjesnog javnog prijevoza koristiti i mjesni prijevoz - neoporezivi iznosi se utvrđuju u visini troškova mjesnog i međumjesnoga javnoga prijevoza</a:t>
            </a:r>
          </a:p>
        </p:txBody>
      </p:sp>
    </p:spTree>
    <p:extLst>
      <p:ext uri="{BB962C8B-B14F-4D97-AF65-F5344CB8AC3E}">
        <p14:creationId xmlns:p14="http://schemas.microsoft.com/office/powerpoint/2010/main" val="116029617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D5498-C363-4FC7-A2FD-B0D758CA2BD9}"/>
              </a:ext>
            </a:extLst>
          </p:cNvPr>
          <p:cNvSpPr>
            <a:spLocks noGrp="1"/>
          </p:cNvSpPr>
          <p:nvPr>
            <p:ph type="title"/>
          </p:nvPr>
        </p:nvSpPr>
        <p:spPr>
          <a:xfrm>
            <a:off x="457200" y="533400"/>
            <a:ext cx="8229600" cy="1383432"/>
          </a:xfrm>
        </p:spPr>
        <p:txBody>
          <a:bodyPr>
            <a:normAutofit/>
          </a:bodyPr>
          <a:lstStyle/>
          <a:p>
            <a:r>
              <a:rPr lang="hr-HR" sz="3200" dirty="0"/>
              <a:t>JE LI NAKNADA PRIJEVOZA PO TKU ZA JAVNE SLUŽBE U SVIM SLUČAJEVIMA NEOPOREZIVA?</a:t>
            </a:r>
          </a:p>
        </p:txBody>
      </p:sp>
      <p:sp>
        <p:nvSpPr>
          <p:cNvPr id="3" name="Content Placeholder 2">
            <a:extLst>
              <a:ext uri="{FF2B5EF4-FFF2-40B4-BE49-F238E27FC236}">
                <a16:creationId xmlns:a16="http://schemas.microsoft.com/office/drawing/2014/main" id="{BE46BCEE-036D-40B2-8CF1-2D9587A31120}"/>
              </a:ext>
            </a:extLst>
          </p:cNvPr>
          <p:cNvSpPr>
            <a:spLocks noGrp="1"/>
          </p:cNvSpPr>
          <p:nvPr>
            <p:ph idx="1"/>
          </p:nvPr>
        </p:nvSpPr>
        <p:spPr>
          <a:xfrm>
            <a:off x="457200" y="2060848"/>
            <a:ext cx="8229600" cy="4416152"/>
          </a:xfrm>
        </p:spPr>
        <p:txBody>
          <a:bodyPr/>
          <a:lstStyle/>
          <a:p>
            <a:pPr marL="0" indent="0">
              <a:buNone/>
            </a:pPr>
            <a:r>
              <a:rPr lang="hr-HR" dirty="0"/>
              <a:t>Moguće je da zaposlenik ostvaruje pravo na naknadu prijevoza prema čl. 66. TKU za javne službe u iznosu većem od neoporezivog iznosa. To je objektivno moguće u dva slučaja:</a:t>
            </a:r>
          </a:p>
          <a:p>
            <a:pPr marL="457200" lvl="0" indent="-457200">
              <a:buFont typeface="+mj-lt"/>
              <a:buAutoNum type="arabicPeriod"/>
            </a:pPr>
            <a:r>
              <a:rPr lang="hr-HR" dirty="0"/>
              <a:t>ako ostvaruje pravo na naknadu u visini 1,00 kn po km, a taj je sumarni mjesečni iznos veći od mjesečne ili sume dnevnih cijene karata javnog prijevoza i</a:t>
            </a:r>
          </a:p>
          <a:p>
            <a:pPr marL="457200" lvl="0" indent="-457200">
              <a:buFont typeface="+mj-lt"/>
              <a:buAutoNum type="arabicPeriod"/>
            </a:pPr>
            <a:r>
              <a:rPr lang="hr-HR" dirty="0"/>
              <a:t>ako ostvaruje naknadu prema prijavljenom prebivalištu odnosno boravištu sukladno Zakonu o prebivalištu, a dolazi na posao s druge lokacije</a:t>
            </a:r>
          </a:p>
          <a:p>
            <a:pPr marL="0" lvl="0" indent="0">
              <a:buNone/>
            </a:pPr>
            <a:r>
              <a:rPr lang="hr-HR" dirty="0"/>
              <a:t>Dio naknade koji prelazi propisanu neoporezivu svotu = </a:t>
            </a:r>
            <a:r>
              <a:rPr lang="hr-HR" b="1" dirty="0"/>
              <a:t>PLAĆA</a:t>
            </a:r>
            <a:r>
              <a:rPr lang="hr-HR" dirty="0"/>
              <a:t> u poreznom smislu.</a:t>
            </a:r>
          </a:p>
          <a:p>
            <a:pPr marL="0" indent="0">
              <a:buNone/>
            </a:pPr>
            <a:endParaRPr lang="hr-HR" dirty="0"/>
          </a:p>
        </p:txBody>
      </p:sp>
    </p:spTree>
    <p:extLst>
      <p:ext uri="{BB962C8B-B14F-4D97-AF65-F5344CB8AC3E}">
        <p14:creationId xmlns:p14="http://schemas.microsoft.com/office/powerpoint/2010/main" val="351700733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BDEB0-4A8F-486C-A850-8FD4045B8772}"/>
              </a:ext>
            </a:extLst>
          </p:cNvPr>
          <p:cNvSpPr>
            <a:spLocks noGrp="1"/>
          </p:cNvSpPr>
          <p:nvPr>
            <p:ph type="title"/>
          </p:nvPr>
        </p:nvSpPr>
        <p:spPr/>
        <p:txBody>
          <a:bodyPr>
            <a:normAutofit fontScale="90000"/>
          </a:bodyPr>
          <a:lstStyle/>
          <a:p>
            <a:br>
              <a:rPr lang="hr-HR" b="1" i="1" dirty="0"/>
            </a:br>
            <a:r>
              <a:rPr lang="hr-HR" i="1" u="sng" dirty="0"/>
              <a:t>Primjer 12</a:t>
            </a:r>
            <a:r>
              <a:rPr lang="hr-HR" i="1" dirty="0"/>
              <a:t>.</a:t>
            </a:r>
            <a:r>
              <a:rPr lang="hr-HR" dirty="0"/>
              <a:t> – Neoporezivi i oporezivi dio naknade troškova prijevoza</a:t>
            </a:r>
            <a:br>
              <a:rPr lang="hr-HR" dirty="0"/>
            </a:br>
            <a:endParaRPr lang="hr-HR" dirty="0"/>
          </a:p>
        </p:txBody>
      </p:sp>
      <p:sp>
        <p:nvSpPr>
          <p:cNvPr id="3" name="Content Placeholder 2">
            <a:extLst>
              <a:ext uri="{FF2B5EF4-FFF2-40B4-BE49-F238E27FC236}">
                <a16:creationId xmlns:a16="http://schemas.microsoft.com/office/drawing/2014/main" id="{155604A4-308D-432F-8BC6-BC008CA4088F}"/>
              </a:ext>
            </a:extLst>
          </p:cNvPr>
          <p:cNvSpPr>
            <a:spLocks noGrp="1"/>
          </p:cNvSpPr>
          <p:nvPr>
            <p:ph idx="1"/>
          </p:nvPr>
        </p:nvSpPr>
        <p:spPr>
          <a:xfrm>
            <a:off x="457200" y="1700808"/>
            <a:ext cx="8229600" cy="4776192"/>
          </a:xfrm>
        </p:spPr>
        <p:txBody>
          <a:bodyPr>
            <a:normAutofit/>
          </a:bodyPr>
          <a:lstStyle/>
          <a:p>
            <a:r>
              <a:rPr lang="hr-HR" dirty="0"/>
              <a:t>Radnik putuje na relaciji od mjesta A do mjesta B i dnevno u oba pravca prelazi udaljenost od 50 km (25 km u svakom smjeru). Na toj relaciji ne prometuju javni prijevoznici. Na temelju udaljenosti i broja dolazaka ostvario je za mjesec ožujak 2018. pravo na naknadu prijevoza u iznosu 1.100,00 kn.</a:t>
            </a:r>
          </a:p>
          <a:p>
            <a:pPr marL="0" indent="0">
              <a:buNone/>
            </a:pPr>
            <a:r>
              <a:rPr lang="hr-HR" b="1" dirty="0"/>
              <a:t>Neoporezivi iznos: </a:t>
            </a:r>
          </a:p>
          <a:p>
            <a:r>
              <a:rPr lang="hr-HR" dirty="0"/>
              <a:t>Poslodavac je s Internet stranice prijevoznika pribavio podatke o cijeni javnog prijevoza na lokacijama udaljenima 25 km.  Cijena mjesečne karte iznosi 640,00 kn, a pojedinačne karte 17,00 kn. Prema cijeni pojedinačnih voznih karata, neoporezivo se za određeni mjesec može isplatiti 748,00 kn.</a:t>
            </a:r>
          </a:p>
          <a:p>
            <a:r>
              <a:rPr lang="hr-HR" dirty="0"/>
              <a:t>Razlika od 352,00 kn se u poreznom se smislu smatra plaćom</a:t>
            </a:r>
          </a:p>
          <a:p>
            <a:endParaRPr lang="hr-HR" dirty="0"/>
          </a:p>
        </p:txBody>
      </p:sp>
    </p:spTree>
    <p:extLst>
      <p:ext uri="{BB962C8B-B14F-4D97-AF65-F5344CB8AC3E}">
        <p14:creationId xmlns:p14="http://schemas.microsoft.com/office/powerpoint/2010/main" val="196056575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E108F-B0FB-49B9-B8BD-E8A24D74AEB6}"/>
              </a:ext>
            </a:extLst>
          </p:cNvPr>
          <p:cNvSpPr>
            <a:spLocks noGrp="1"/>
          </p:cNvSpPr>
          <p:nvPr>
            <p:ph type="title"/>
          </p:nvPr>
        </p:nvSpPr>
        <p:spPr/>
        <p:txBody>
          <a:bodyPr>
            <a:noAutofit/>
          </a:bodyPr>
          <a:lstStyle/>
          <a:p>
            <a:r>
              <a:rPr lang="hr-HR" sz="3200" dirty="0"/>
              <a:t>Naknada za prijevoz – tumačenje čl. 66. TKU za javne službe</a:t>
            </a:r>
          </a:p>
        </p:txBody>
      </p:sp>
      <p:sp>
        <p:nvSpPr>
          <p:cNvPr id="3" name="Content Placeholder 2">
            <a:extLst>
              <a:ext uri="{FF2B5EF4-FFF2-40B4-BE49-F238E27FC236}">
                <a16:creationId xmlns:a16="http://schemas.microsoft.com/office/drawing/2014/main" id="{F933E534-1166-4513-8C78-7759B6F38477}"/>
              </a:ext>
            </a:extLst>
          </p:cNvPr>
          <p:cNvSpPr>
            <a:spLocks noGrp="1"/>
          </p:cNvSpPr>
          <p:nvPr>
            <p:ph idx="1"/>
          </p:nvPr>
        </p:nvSpPr>
        <p:spPr/>
        <p:txBody>
          <a:bodyPr/>
          <a:lstStyle/>
          <a:p>
            <a:pPr marL="0" indent="0" algn="ctr">
              <a:buNone/>
            </a:pPr>
            <a:r>
              <a:rPr lang="hr-HR" b="1" dirty="0"/>
              <a:t>PRAVO NA RAZLIKU NAKNADE PRIJEVOZA OD 1. PROSINCA 2017. </a:t>
            </a:r>
          </a:p>
          <a:p>
            <a:pPr marL="0" indent="0" algn="ctr">
              <a:buNone/>
            </a:pPr>
            <a:endParaRPr lang="hr-HR" b="1" dirty="0"/>
          </a:p>
          <a:p>
            <a:pPr marL="0" indent="0" fontAlgn="base">
              <a:buNone/>
            </a:pPr>
            <a:r>
              <a:rPr lang="hr-HR" i="1" dirty="0"/>
              <a:t>Tumačenje br. 5/18 od 12. ožujka 2018.:</a:t>
            </a:r>
          </a:p>
          <a:p>
            <a:pPr marL="0" indent="0" fontAlgn="base">
              <a:buNone/>
            </a:pPr>
            <a:r>
              <a:rPr lang="hr-HR" dirty="0"/>
              <a:t>„Obaveza isplate naknade za trošak prijevoza prema odredbama važećeg TKU-a počinje od 1. prosinca 2017. (naknada za prosinac 2017. koja se isplaćuje u siječnju). Ukoliko je zaposlenik dobio manju naknadu od one koja mu pripada, poslodavac mu je dužan </a:t>
            </a:r>
            <a:r>
              <a:rPr lang="hr-HR" u="sng" dirty="0"/>
              <a:t>isplatiti razliku</a:t>
            </a:r>
            <a:r>
              <a:rPr lang="hr-HR" dirty="0"/>
              <a:t> do punog iznosa.”</a:t>
            </a:r>
          </a:p>
          <a:p>
            <a:pPr marL="0" indent="0">
              <a:buNone/>
            </a:pPr>
            <a:endParaRPr lang="hr-HR" b="1" dirty="0"/>
          </a:p>
        </p:txBody>
      </p:sp>
    </p:spTree>
    <p:extLst>
      <p:ext uri="{BB962C8B-B14F-4D97-AF65-F5344CB8AC3E}">
        <p14:creationId xmlns:p14="http://schemas.microsoft.com/office/powerpoint/2010/main" val="8604261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BE77D-F28C-4696-91D0-39636A3E90AE}"/>
              </a:ext>
            </a:extLst>
          </p:cNvPr>
          <p:cNvSpPr>
            <a:spLocks noGrp="1"/>
          </p:cNvSpPr>
          <p:nvPr>
            <p:ph type="title"/>
          </p:nvPr>
        </p:nvSpPr>
        <p:spPr/>
        <p:txBody>
          <a:bodyPr>
            <a:noAutofit/>
          </a:bodyPr>
          <a:lstStyle/>
          <a:p>
            <a:r>
              <a:rPr lang="hr-HR" sz="3200" dirty="0"/>
              <a:t>Iskazivanje isplaćenih materijalnih prava u JOPPD obrascu</a:t>
            </a:r>
          </a:p>
        </p:txBody>
      </p:sp>
      <p:sp>
        <p:nvSpPr>
          <p:cNvPr id="3" name="Content Placeholder 2">
            <a:extLst>
              <a:ext uri="{FF2B5EF4-FFF2-40B4-BE49-F238E27FC236}">
                <a16:creationId xmlns:a16="http://schemas.microsoft.com/office/drawing/2014/main" id="{855CAA69-5D60-4C46-AAFC-16388B1FF129}"/>
              </a:ext>
            </a:extLst>
          </p:cNvPr>
          <p:cNvSpPr>
            <a:spLocks noGrp="1"/>
          </p:cNvSpPr>
          <p:nvPr>
            <p:ph idx="1"/>
          </p:nvPr>
        </p:nvSpPr>
        <p:spPr/>
        <p:txBody>
          <a:bodyPr>
            <a:normAutofit fontScale="85000" lnSpcReduction="20000"/>
          </a:bodyPr>
          <a:lstStyle/>
          <a:p>
            <a:pPr marL="0" indent="0">
              <a:buNone/>
            </a:pPr>
            <a:r>
              <a:rPr lang="hr-HR" dirty="0"/>
              <a:t>NEOPOREZIVI IZNOSI:</a:t>
            </a:r>
          </a:p>
          <a:p>
            <a:r>
              <a:rPr lang="hr-HR" dirty="0"/>
              <a:t>primitak se šifrira odgovarajućom oznakom iz Priloga 4 – Neoporezivi primici – šifra pod 15.1. na stranici B</a:t>
            </a:r>
          </a:p>
          <a:p>
            <a:r>
              <a:rPr lang="hr-HR" dirty="0"/>
              <a:t>obrazac JOPPD se može dostaviti bilo kojeg dana od datuma isplate do 15. dan sljedećeg mjeseca</a:t>
            </a:r>
          </a:p>
          <a:p>
            <a:r>
              <a:rPr lang="hr-HR" dirty="0"/>
              <a:t>oznaka obrasca JOPPD se izvodi iz datuma dostavljanja, osim za primitke isplaćene u prosincu; taj se obrazac može dostaviti do 15. siječnja sljedeće godine, ali se šifrira oznakom zadnjeg dana godine u kojoj su primici isplaćeni </a:t>
            </a:r>
          </a:p>
          <a:p>
            <a:r>
              <a:rPr lang="hr-HR" dirty="0"/>
              <a:t>ako se neoporezivi primici isplaćuju istoga dana i na isti način kao i oporezivi dio, obrazac JOPPD se mora dostaviti u istome danu</a:t>
            </a:r>
          </a:p>
          <a:p>
            <a:r>
              <a:rPr lang="hr-HR" dirty="0"/>
              <a:t>kad se neoporezivi primitak iskazuje u zasebnom retku – razdoblje je mjesec u kojemu je primitak isplaćen</a:t>
            </a:r>
          </a:p>
          <a:p>
            <a:pPr marL="0" indent="0">
              <a:buNone/>
            </a:pPr>
            <a:r>
              <a:rPr lang="hr-HR" dirty="0"/>
              <a:t>OPOREZIVI IZNOSI:</a:t>
            </a:r>
          </a:p>
          <a:p>
            <a:r>
              <a:rPr lang="hr-HR" dirty="0"/>
              <a:t>obrazac JOPPD treba dostaviti na dan isplate primitka</a:t>
            </a:r>
          </a:p>
          <a:p>
            <a:r>
              <a:rPr lang="hr-HR" dirty="0"/>
              <a:t>razdoblje: cijela godina na koju se primitak odnosi</a:t>
            </a:r>
          </a:p>
          <a:p>
            <a:endParaRPr lang="hr-HR" dirty="0"/>
          </a:p>
        </p:txBody>
      </p:sp>
    </p:spTree>
    <p:extLst>
      <p:ext uri="{BB962C8B-B14F-4D97-AF65-F5344CB8AC3E}">
        <p14:creationId xmlns:p14="http://schemas.microsoft.com/office/powerpoint/2010/main" val="313689103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5D7D2-B4FD-4507-B51B-3BBF7D542738}"/>
              </a:ext>
            </a:extLst>
          </p:cNvPr>
          <p:cNvSpPr>
            <a:spLocks noGrp="1"/>
          </p:cNvSpPr>
          <p:nvPr>
            <p:ph type="title"/>
          </p:nvPr>
        </p:nvSpPr>
        <p:spPr/>
        <p:txBody>
          <a:bodyPr>
            <a:normAutofit fontScale="90000"/>
          </a:bodyPr>
          <a:lstStyle/>
          <a:p>
            <a:r>
              <a:rPr lang="hr-HR" dirty="0"/>
              <a:t>Materijalna prava uređena GKU za socijalnu skrb</a:t>
            </a:r>
          </a:p>
        </p:txBody>
      </p:sp>
      <p:graphicFrame>
        <p:nvGraphicFramePr>
          <p:cNvPr id="4" name="Content Placeholder 3">
            <a:extLst>
              <a:ext uri="{FF2B5EF4-FFF2-40B4-BE49-F238E27FC236}">
                <a16:creationId xmlns:a16="http://schemas.microsoft.com/office/drawing/2014/main" id="{314AE2C3-E0F4-4C25-BA36-57F71AEF14BA}"/>
              </a:ext>
            </a:extLst>
          </p:cNvPr>
          <p:cNvGraphicFramePr>
            <a:graphicFrameLocks noGrp="1"/>
          </p:cNvGraphicFramePr>
          <p:nvPr>
            <p:ph idx="1"/>
            <p:extLst>
              <p:ext uri="{D42A27DB-BD31-4B8C-83A1-F6EECF244321}">
                <p14:modId xmlns:p14="http://schemas.microsoft.com/office/powerpoint/2010/main" val="2747065717"/>
              </p:ext>
            </p:extLst>
          </p:nvPr>
        </p:nvGraphicFramePr>
        <p:xfrm>
          <a:off x="457200" y="1916832"/>
          <a:ext cx="8229600" cy="3418843"/>
        </p:xfrm>
        <a:graphic>
          <a:graphicData uri="http://schemas.openxmlformats.org/drawingml/2006/table">
            <a:tbl>
              <a:tblPr firstRow="1" bandRow="1">
                <a:tableStyleId>{5940675A-B579-460E-94D1-54222C63F5DA}</a:tableStyleId>
              </a:tblPr>
              <a:tblGrid>
                <a:gridCol w="4042792">
                  <a:extLst>
                    <a:ext uri="{9D8B030D-6E8A-4147-A177-3AD203B41FA5}">
                      <a16:colId xmlns:a16="http://schemas.microsoft.com/office/drawing/2014/main" val="3016331763"/>
                    </a:ext>
                  </a:extLst>
                </a:gridCol>
                <a:gridCol w="4186808">
                  <a:extLst>
                    <a:ext uri="{9D8B030D-6E8A-4147-A177-3AD203B41FA5}">
                      <a16:colId xmlns:a16="http://schemas.microsoft.com/office/drawing/2014/main" val="1135427823"/>
                    </a:ext>
                  </a:extLst>
                </a:gridCol>
              </a:tblGrid>
              <a:tr h="6756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b="0" dirty="0"/>
                        <a:t>Otpremnina za prestanak radnog odnosa za radnika s 30 i više godina staža</a:t>
                      </a:r>
                    </a:p>
                    <a:p>
                      <a:pPr marL="0" marR="0" lvl="0" indent="0" algn="l" defTabSz="914400" rtl="0" eaLnBrk="1" fontAlgn="auto" latinLnBrk="0" hangingPunct="1">
                        <a:lnSpc>
                          <a:spcPct val="100000"/>
                        </a:lnSpc>
                        <a:spcBef>
                          <a:spcPts val="0"/>
                        </a:spcBef>
                        <a:spcAft>
                          <a:spcPts val="0"/>
                        </a:spcAft>
                        <a:buClrTx/>
                        <a:buSzTx/>
                        <a:buFontTx/>
                        <a:buNone/>
                        <a:tabLst/>
                        <a:defRPr/>
                      </a:pPr>
                      <a:endParaRPr lang="hr-HR"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b="0" dirty="0"/>
                        <a:t>Pravo na sistematski pregled</a:t>
                      </a:r>
                    </a:p>
                    <a:p>
                      <a:pPr algn="ctr"/>
                      <a:endParaRPr lang="hr-HR" b="0" dirty="0"/>
                    </a:p>
                  </a:txBody>
                  <a:tcPr/>
                </a:tc>
                <a:extLst>
                  <a:ext uri="{0D108BD9-81ED-4DB2-BD59-A6C34878D82A}">
                    <a16:rowId xmlns:a16="http://schemas.microsoft.com/office/drawing/2014/main" val="387373957"/>
                  </a:ext>
                </a:extLst>
              </a:tr>
              <a:tr h="853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b="0" dirty="0"/>
                        <a:t>Dnevnica za službeno putovanje s korisnicima</a:t>
                      </a:r>
                    </a:p>
                    <a:p>
                      <a:endParaRPr lang="hr-HR"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b="0" dirty="0"/>
                        <a:t>Potrebna oprema – obuća i službena torba (sukladno mogućnostima ustanove)</a:t>
                      </a:r>
                    </a:p>
                    <a:p>
                      <a:endParaRPr lang="hr-HR" b="0" dirty="0"/>
                    </a:p>
                  </a:txBody>
                  <a:tcPr/>
                </a:tc>
                <a:extLst>
                  <a:ext uri="{0D108BD9-81ED-4DB2-BD59-A6C34878D82A}">
                    <a16:rowId xmlns:a16="http://schemas.microsoft.com/office/drawing/2014/main" val="4040021227"/>
                  </a:ext>
                </a:extLst>
              </a:tr>
              <a:tr h="6756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b="0" dirty="0"/>
                        <a:t>Naknada za odvojeni život</a:t>
                      </a:r>
                    </a:p>
                    <a:p>
                      <a:endParaRPr lang="hr-HR"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Naknada za pripravnost</a:t>
                      </a:r>
                    </a:p>
                    <a:p>
                      <a:endParaRPr lang="hr-HR" dirty="0"/>
                    </a:p>
                  </a:txBody>
                  <a:tcPr/>
                </a:tc>
                <a:extLst>
                  <a:ext uri="{0D108BD9-81ED-4DB2-BD59-A6C34878D82A}">
                    <a16:rowId xmlns:a16="http://schemas.microsoft.com/office/drawing/2014/main" val="1268530841"/>
                  </a:ext>
                </a:extLst>
              </a:tr>
              <a:tr h="6756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Pomoć djeci u slučaju smrti zaposlenika zbog ozljede na radu</a:t>
                      </a:r>
                    </a:p>
                    <a:p>
                      <a:endParaRPr lang="hr-HR" dirty="0"/>
                    </a:p>
                  </a:txBody>
                  <a:tcPr/>
                </a:tc>
                <a:tc>
                  <a:txBody>
                    <a:bodyPr/>
                    <a:lstStyle/>
                    <a:p>
                      <a:endParaRPr lang="hr-HR" dirty="0"/>
                    </a:p>
                  </a:txBody>
                  <a:tcPr/>
                </a:tc>
                <a:extLst>
                  <a:ext uri="{0D108BD9-81ED-4DB2-BD59-A6C34878D82A}">
                    <a16:rowId xmlns:a16="http://schemas.microsoft.com/office/drawing/2014/main" val="814476471"/>
                  </a:ext>
                </a:extLst>
              </a:tr>
            </a:tbl>
          </a:graphicData>
        </a:graphic>
      </p:graphicFrame>
    </p:spTree>
    <p:extLst>
      <p:ext uri="{BB962C8B-B14F-4D97-AF65-F5344CB8AC3E}">
        <p14:creationId xmlns:p14="http://schemas.microsoft.com/office/powerpoint/2010/main" val="404893021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B044A-8ABD-45D4-BBFE-E06D3E9B8525}"/>
              </a:ext>
            </a:extLst>
          </p:cNvPr>
          <p:cNvSpPr>
            <a:spLocks noGrp="1"/>
          </p:cNvSpPr>
          <p:nvPr>
            <p:ph type="title"/>
          </p:nvPr>
        </p:nvSpPr>
        <p:spPr/>
        <p:txBody>
          <a:bodyPr>
            <a:normAutofit/>
          </a:bodyPr>
          <a:lstStyle/>
          <a:p>
            <a:r>
              <a:rPr lang="hr-HR" sz="3200" dirty="0"/>
              <a:t>Tumačenja kolektivnog ugovora</a:t>
            </a:r>
          </a:p>
        </p:txBody>
      </p:sp>
      <p:sp>
        <p:nvSpPr>
          <p:cNvPr id="3" name="Content Placeholder 2">
            <a:extLst>
              <a:ext uri="{FF2B5EF4-FFF2-40B4-BE49-F238E27FC236}">
                <a16:creationId xmlns:a16="http://schemas.microsoft.com/office/drawing/2014/main" id="{2C0B3154-A843-4EF5-8C93-58E08F094436}"/>
              </a:ext>
            </a:extLst>
          </p:cNvPr>
          <p:cNvSpPr>
            <a:spLocks noGrp="1"/>
          </p:cNvSpPr>
          <p:nvPr>
            <p:ph idx="1"/>
          </p:nvPr>
        </p:nvSpPr>
        <p:spPr/>
        <p:txBody>
          <a:bodyPr>
            <a:normAutofit/>
          </a:bodyPr>
          <a:lstStyle/>
          <a:p>
            <a:pPr marL="0" indent="0">
              <a:buNone/>
            </a:pPr>
            <a:endParaRPr lang="hr-HR" dirty="0"/>
          </a:p>
          <a:p>
            <a:pPr marL="0" indent="0">
              <a:buNone/>
            </a:pPr>
            <a:r>
              <a:rPr lang="hr-HR" u="sng" dirty="0"/>
              <a:t>TKU za javne službe:</a:t>
            </a:r>
          </a:p>
          <a:p>
            <a:pPr>
              <a:buFont typeface="Wingdings" panose="05000000000000000000" pitchFamily="2" charset="2"/>
              <a:buChar char="§"/>
            </a:pPr>
            <a:r>
              <a:rPr lang="hr-HR" dirty="0"/>
              <a:t>Povjerenstvo – svaka strana po 3 predstavnika</a:t>
            </a:r>
          </a:p>
          <a:p>
            <a:pPr>
              <a:buFont typeface="Wingdings" panose="05000000000000000000" pitchFamily="2" charset="2"/>
              <a:buChar char="§"/>
            </a:pPr>
            <a:r>
              <a:rPr lang="hr-HR" dirty="0"/>
              <a:t>Ako se Povjerenstvo ne može složiti, tumačenje će se povjeriti neutralnom stručnjaku o čijem izboru će se Povjerenstvo složiti</a:t>
            </a:r>
          </a:p>
          <a:p>
            <a:pPr>
              <a:buFont typeface="Wingdings" panose="05000000000000000000" pitchFamily="2" charset="2"/>
              <a:buChar char="§"/>
            </a:pPr>
            <a:r>
              <a:rPr lang="hr-HR" dirty="0"/>
              <a:t>Tumačenja se objavljuju na web stranicama Ministarstva rada i mirovinskog sustava</a:t>
            </a:r>
          </a:p>
          <a:p>
            <a:pPr marL="0" indent="0">
              <a:buNone/>
            </a:pPr>
            <a:endParaRPr lang="hr-HR" u="sng" dirty="0"/>
          </a:p>
          <a:p>
            <a:endParaRPr lang="hr-HR" dirty="0"/>
          </a:p>
        </p:txBody>
      </p:sp>
    </p:spTree>
    <p:extLst>
      <p:ext uri="{BB962C8B-B14F-4D97-AF65-F5344CB8AC3E}">
        <p14:creationId xmlns:p14="http://schemas.microsoft.com/office/powerpoint/2010/main" val="155104911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4D0F1-94A5-4D59-926B-701BFC577A96}"/>
              </a:ext>
            </a:extLst>
          </p:cNvPr>
          <p:cNvSpPr>
            <a:spLocks noGrp="1"/>
          </p:cNvSpPr>
          <p:nvPr>
            <p:ph type="title"/>
          </p:nvPr>
        </p:nvSpPr>
        <p:spPr/>
        <p:txBody>
          <a:bodyPr>
            <a:noAutofit/>
          </a:bodyPr>
          <a:lstStyle/>
          <a:p>
            <a:r>
              <a:rPr lang="hr-HR" sz="3200" dirty="0"/>
              <a:t>Obveze ustanova socijalne skrbi pri isplati materijalnih prava radnika</a:t>
            </a:r>
          </a:p>
        </p:txBody>
      </p:sp>
      <p:sp>
        <p:nvSpPr>
          <p:cNvPr id="3" name="Content Placeholder 2">
            <a:extLst>
              <a:ext uri="{FF2B5EF4-FFF2-40B4-BE49-F238E27FC236}">
                <a16:creationId xmlns:a16="http://schemas.microsoft.com/office/drawing/2014/main" id="{9DA855DB-830C-4F3C-AB60-C0E423B0933E}"/>
              </a:ext>
            </a:extLst>
          </p:cNvPr>
          <p:cNvSpPr>
            <a:spLocks noGrp="1"/>
          </p:cNvSpPr>
          <p:nvPr>
            <p:ph idx="1"/>
          </p:nvPr>
        </p:nvSpPr>
        <p:spPr/>
        <p:txBody>
          <a:bodyPr/>
          <a:lstStyle/>
          <a:p>
            <a:pPr algn="just">
              <a:lnSpc>
                <a:spcPct val="80000"/>
              </a:lnSpc>
              <a:buNone/>
            </a:pPr>
            <a:endParaRPr lang="hr-HR" dirty="0"/>
          </a:p>
          <a:p>
            <a:pPr algn="just">
              <a:lnSpc>
                <a:spcPct val="80000"/>
              </a:lnSpc>
              <a:buNone/>
            </a:pPr>
            <a:r>
              <a:rPr lang="hr-HR" dirty="0"/>
              <a:t>OBVEZNI DOPRINOSI:</a:t>
            </a:r>
          </a:p>
          <a:p>
            <a:pPr algn="just">
              <a:lnSpc>
                <a:spcPct val="80000"/>
              </a:lnSpc>
            </a:pPr>
            <a:r>
              <a:rPr lang="hr-HR" dirty="0"/>
              <a:t>Zakon o doprinosima, NN 84/08.-115/16.</a:t>
            </a:r>
          </a:p>
          <a:p>
            <a:pPr algn="just">
              <a:lnSpc>
                <a:spcPct val="80000"/>
              </a:lnSpc>
              <a:buNone/>
            </a:pPr>
            <a:r>
              <a:rPr lang="hr-HR" dirty="0"/>
              <a:t>         - Pravilnik o doprinosima, Nar. nov., br. 2/09. – 128/17.</a:t>
            </a:r>
          </a:p>
          <a:p>
            <a:pPr algn="just">
              <a:lnSpc>
                <a:spcPct val="80000"/>
              </a:lnSpc>
              <a:buNone/>
            </a:pPr>
            <a:endParaRPr lang="hr-HR" dirty="0"/>
          </a:p>
          <a:p>
            <a:pPr algn="just">
              <a:lnSpc>
                <a:spcPct val="80000"/>
              </a:lnSpc>
              <a:buNone/>
            </a:pPr>
            <a:r>
              <a:rPr lang="hr-HR" dirty="0"/>
              <a:t>POREZ NA DOHODAK I PRIREZ:</a:t>
            </a:r>
          </a:p>
          <a:p>
            <a:pPr algn="just">
              <a:lnSpc>
                <a:spcPct val="80000"/>
              </a:lnSpc>
            </a:pPr>
            <a:r>
              <a:rPr lang="hr-HR" dirty="0"/>
              <a:t>Zakon o porezu na dohodak, Nar. nov., br. 115/16.</a:t>
            </a:r>
          </a:p>
          <a:p>
            <a:pPr marL="895350" indent="-895350" algn="just">
              <a:lnSpc>
                <a:spcPct val="80000"/>
              </a:lnSpc>
              <a:buNone/>
            </a:pPr>
            <a:r>
              <a:rPr lang="hr-HR" dirty="0"/>
              <a:t>         - Pravilnik o porezu na dohodak, Nar. nov., br.  10/17. i 128/17.</a:t>
            </a:r>
          </a:p>
          <a:p>
            <a:pPr marL="0" indent="0">
              <a:buNone/>
            </a:pPr>
            <a:endParaRPr lang="hr-HR" dirty="0"/>
          </a:p>
          <a:p>
            <a:pPr marL="0" indent="0">
              <a:buNone/>
            </a:pPr>
            <a:endParaRPr lang="hr-HR" dirty="0"/>
          </a:p>
          <a:p>
            <a:pPr marL="0" indent="0">
              <a:buNone/>
            </a:pPr>
            <a:endParaRPr lang="hr-HR" dirty="0"/>
          </a:p>
          <a:p>
            <a:pPr marL="0" indent="0">
              <a:buNone/>
            </a:pPr>
            <a:endParaRPr lang="hr-HR" dirty="0"/>
          </a:p>
        </p:txBody>
      </p:sp>
    </p:spTree>
    <p:extLst>
      <p:ext uri="{BB962C8B-B14F-4D97-AF65-F5344CB8AC3E}">
        <p14:creationId xmlns:p14="http://schemas.microsoft.com/office/powerpoint/2010/main" val="139369477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56707-D1FB-45C3-BA3E-D08FE2D65EB1}"/>
              </a:ext>
            </a:extLst>
          </p:cNvPr>
          <p:cNvSpPr>
            <a:spLocks noGrp="1"/>
          </p:cNvSpPr>
          <p:nvPr>
            <p:ph type="title"/>
          </p:nvPr>
        </p:nvSpPr>
        <p:spPr/>
        <p:txBody>
          <a:bodyPr>
            <a:noAutofit/>
          </a:bodyPr>
          <a:lstStyle/>
          <a:p>
            <a:r>
              <a:rPr lang="hr-HR" sz="3600" dirty="0"/>
              <a:t>Neoporezivi i oporezivi primici po osnovi materijalnih prava</a:t>
            </a:r>
          </a:p>
        </p:txBody>
      </p:sp>
      <p:sp>
        <p:nvSpPr>
          <p:cNvPr id="3" name="Content Placeholder 2">
            <a:extLst>
              <a:ext uri="{FF2B5EF4-FFF2-40B4-BE49-F238E27FC236}">
                <a16:creationId xmlns:a16="http://schemas.microsoft.com/office/drawing/2014/main" id="{EA9499FF-DD3D-4F35-A9B1-FC6398FAC77C}"/>
              </a:ext>
            </a:extLst>
          </p:cNvPr>
          <p:cNvSpPr>
            <a:spLocks noGrp="1"/>
          </p:cNvSpPr>
          <p:nvPr>
            <p:ph idx="1"/>
          </p:nvPr>
        </p:nvSpPr>
        <p:spPr>
          <a:xfrm>
            <a:off x="457200" y="1988840"/>
            <a:ext cx="8229600" cy="4488160"/>
          </a:xfrm>
        </p:spPr>
        <p:txBody>
          <a:bodyPr/>
          <a:lstStyle/>
          <a:p>
            <a:r>
              <a:rPr lang="hr-HR" dirty="0"/>
              <a:t>ako je poreznim propisima određeno da se primitak smatra </a:t>
            </a:r>
            <a:r>
              <a:rPr lang="hr-HR" b="1" dirty="0"/>
              <a:t>neoporezivim</a:t>
            </a:r>
            <a:r>
              <a:rPr lang="hr-HR" dirty="0"/>
              <a:t>, taj primitak ne podliježe ni obvezi doprinosa, ni obvezi poreza na dohodak i prireza</a:t>
            </a:r>
          </a:p>
          <a:p>
            <a:pPr lvl="0"/>
            <a:r>
              <a:rPr lang="hr-HR" dirty="0"/>
              <a:t>ako se određeni primitak u poreznom smislu smatra </a:t>
            </a:r>
            <a:r>
              <a:rPr lang="hr-HR" b="1" dirty="0"/>
              <a:t>plaćom</a:t>
            </a:r>
            <a:r>
              <a:rPr lang="hr-HR" dirty="0"/>
              <a:t>, tada </a:t>
            </a:r>
            <a:r>
              <a:rPr lang="hr-HR" u="sng" dirty="0"/>
              <a:t>bez obzira pod kojim se nazivom i za koje svrhe </a:t>
            </a:r>
            <a:r>
              <a:rPr lang="hr-HR" dirty="0"/>
              <a:t>isplaćuje, podliježe plaćanju doprinosa iz plaće, doprinosa na plaću te poreza na dohodak i možebitnog prireza (obveza plaćanja prireza ovisi o prebivalištu odnosno boravištu poreznog obveznika na dan isplate primitka)</a:t>
            </a:r>
          </a:p>
        </p:txBody>
      </p:sp>
    </p:spTree>
    <p:extLst>
      <p:ext uri="{BB962C8B-B14F-4D97-AF65-F5344CB8AC3E}">
        <p14:creationId xmlns:p14="http://schemas.microsoft.com/office/powerpoint/2010/main" val="369345914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f-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Rif-model</Template>
  <TotalTime>1800</TotalTime>
  <Words>4438</Words>
  <Application>Microsoft Office PowerPoint</Application>
  <PresentationFormat>On-screen Show (4:3)</PresentationFormat>
  <Paragraphs>369</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Wingdings</vt:lpstr>
      <vt:lpstr>Rif-model</vt:lpstr>
      <vt:lpstr> ISPLATA MATERIJALNIH PRAVA PROPISANIH TEMELJNIM KOLEKTIVNIM UGOVOROM ZA JAVNE SLUŽBE    </vt:lpstr>
      <vt:lpstr>Obveze ustanova socijalne skrbi pri isplati materijalnih prava radnika</vt:lpstr>
      <vt:lpstr>Pregovori o sadržaju granskih kolektivnih ugovora</vt:lpstr>
      <vt:lpstr>Materijalna prava uređena Zakonom o radu</vt:lpstr>
      <vt:lpstr>Materijalna prava uređena TKU-om za javne službe</vt:lpstr>
      <vt:lpstr>Materijalna prava uređena GKU za socijalnu skrb</vt:lpstr>
      <vt:lpstr>Tumačenja kolektivnog ugovora</vt:lpstr>
      <vt:lpstr>Obveze ustanova socijalne skrbi pri isplati materijalnih prava radnika</vt:lpstr>
      <vt:lpstr>Neoporezivi i oporezivi primici po osnovi materijalnih prava</vt:lpstr>
      <vt:lpstr>Bruto ili neto iznos materijalnih prava propisanih TKU-om za javne službe</vt:lpstr>
      <vt:lpstr>Isplata neoporezivih iznosa materijalnih prava</vt:lpstr>
      <vt:lpstr>Isplata neoporezivih iznosa materijalnih prava</vt:lpstr>
      <vt:lpstr>Isplata materijalnih prava koja se u poreznom smislu smatraju plaćom</vt:lpstr>
      <vt:lpstr>Isplata materijalnih prava koja se u poreznom smislu smatraju plaćom</vt:lpstr>
      <vt:lpstr>Jubilarna nagrada</vt:lpstr>
      <vt:lpstr> Primjer 1. – Pravo i neoporezivi iznos jubilarne nagrade </vt:lpstr>
      <vt:lpstr> Primjer 2. – Pravo i neoporezivi iznos jubilarne nagrade </vt:lpstr>
      <vt:lpstr> Primjer 3. – Pomoć za bolovanje duže od 90 dana </vt:lpstr>
      <vt:lpstr>Potpora za bolovanje – tumačenje Povjerenstva za TKU za javne službe</vt:lpstr>
      <vt:lpstr>Primjer 4. – Pomoć radniku u slučaju nastanka njegove invalidnosti</vt:lpstr>
      <vt:lpstr>Primjer 5. – Pomoć radniku u slučaju nastanka invalidnosti supružnika ili malodobnog djeteta</vt:lpstr>
      <vt:lpstr>Primjer 6. – Pomoć radniku za liječenje, nabavu lijekova i ortopedskih pomagala</vt:lpstr>
      <vt:lpstr>Primjer 7. – Pomoć radniku u slučaju rođenja ili posvojenja djeteta</vt:lpstr>
      <vt:lpstr> Primjer 8. – Regres iznad godišnjeg neoporezivog iznosa </vt:lpstr>
      <vt:lpstr>Neoporeziva dnevnica za službeni put</vt:lpstr>
      <vt:lpstr>Neoporeziva dnevnica ako je na teret poslodavca osigurana prehrana</vt:lpstr>
      <vt:lpstr>Što se za porezne svrhe smatra prehranom osiguranom na teret poslodavca</vt:lpstr>
      <vt:lpstr>Dnevnica za službeni put  </vt:lpstr>
      <vt:lpstr>Dnevnica za službeni put </vt:lpstr>
      <vt:lpstr> Primjer 9. – Neoporeziva i oporeziva dnevnica za službeni put u zemlji </vt:lpstr>
      <vt:lpstr> Primjer 10. – Neoporeziva i oporeziva dnevnica za službeni put u zemlji </vt:lpstr>
      <vt:lpstr> Primjer 11. – Neoporeziva i oporeziva dnevnica za službeno putovanje </vt:lpstr>
      <vt:lpstr> Pravo na naknadu za prijevoz </vt:lpstr>
      <vt:lpstr>Naknada za prijevoz – tumačenje čl. 66. TKU za javne službe</vt:lpstr>
      <vt:lpstr> Povoljnije pravo za određene zaposlenike </vt:lpstr>
      <vt:lpstr>Zaposlenici s navršenih 61 godina starosti</vt:lpstr>
      <vt:lpstr>Naknada za prijevoz – tumačenje čl. 66. TKU za javne službe</vt:lpstr>
      <vt:lpstr>Naknada za prijevoz – tumačenje čl. 66. TKU za javne službe</vt:lpstr>
      <vt:lpstr>Visina naknade za zaposlenike koji mogu koristiti organizirani prijevoz</vt:lpstr>
      <vt:lpstr>Naknada za prijevoz – tumačenje čl. 66. TKU za javne službe</vt:lpstr>
      <vt:lpstr>Naknada za prijevoz – tumačenje čl. 66. TKU za javne službe</vt:lpstr>
      <vt:lpstr>Više javnih prijevoznika na istoj relaciji</vt:lpstr>
      <vt:lpstr>Zaposlenici koji ne mogu koristiti javni prijevoz</vt:lpstr>
      <vt:lpstr>Kada se smatra da postojeći javni prijevoz nije organiziran</vt:lpstr>
      <vt:lpstr>Visina naknade za zaposlenika za kojega nema organiziranog javnog prijevoza</vt:lpstr>
      <vt:lpstr>Naknada u visini 1,00 kn po km</vt:lpstr>
      <vt:lpstr> Naknada u slučaju kada javni prijevoz nije organiziran na dijelu relacije </vt:lpstr>
      <vt:lpstr>Umanjenje naknade za prijevoz</vt:lpstr>
      <vt:lpstr>Umanjenje naknade za prijevoz</vt:lpstr>
      <vt:lpstr> NAKNADA TROŠKOVA PRIJEVOZA U POREZNIM PROPISIMA </vt:lpstr>
      <vt:lpstr>JE LI NAKNADA PRIJEVOZA PO TKU ZA JAVNE SLUŽBE U SVIM SLUČAJEVIMA NEOPOREZIVA?</vt:lpstr>
      <vt:lpstr> Primjer 12. – Neoporezivi i oporezivi dio naknade troškova prijevoza </vt:lpstr>
      <vt:lpstr>Naknada za prijevoz – tumačenje čl. 66. TKU za javne službe</vt:lpstr>
      <vt:lpstr>Iskazivanje isplaćenih materijalnih prava u JOPPD obrascu</vt:lpstr>
    </vt:vector>
  </TitlesOfParts>
  <Company>RIF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xxx</dc:creator>
  <cp:lastModifiedBy>Marija Zuber</cp:lastModifiedBy>
  <cp:revision>171</cp:revision>
  <cp:lastPrinted>2018-04-19T07:36:15Z</cp:lastPrinted>
  <dcterms:created xsi:type="dcterms:W3CDTF">2012-09-19T13:04:13Z</dcterms:created>
  <dcterms:modified xsi:type="dcterms:W3CDTF">2018-04-19T10:07:25Z</dcterms:modified>
</cp:coreProperties>
</file>