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2" r:id="rId3"/>
    <p:sldId id="273" r:id="rId4"/>
    <p:sldId id="274" r:id="rId5"/>
    <p:sldId id="275" r:id="rId6"/>
    <p:sldId id="276" r:id="rId7"/>
    <p:sldId id="277" r:id="rId8"/>
    <p:sldId id="291" r:id="rId9"/>
    <p:sldId id="290" r:id="rId10"/>
    <p:sldId id="278" r:id="rId11"/>
    <p:sldId id="288" r:id="rId12"/>
    <p:sldId id="279" r:id="rId13"/>
    <p:sldId id="293" r:id="rId14"/>
    <p:sldId id="280" r:id="rId15"/>
    <p:sldId id="281" r:id="rId16"/>
    <p:sldId id="282" r:id="rId17"/>
    <p:sldId id="283" r:id="rId18"/>
    <p:sldId id="284" r:id="rId19"/>
    <p:sldId id="294" r:id="rId20"/>
    <p:sldId id="285" r:id="rId21"/>
    <p:sldId id="286" r:id="rId22"/>
    <p:sldId id="289" r:id="rId23"/>
    <p:sldId id="270" r:id="rId24"/>
  </p:sldIdLst>
  <p:sldSz cx="12192000" cy="6858000"/>
  <p:notesSz cx="6669088" cy="9928225"/>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imir Oman" initials="BO" lastIdx="1" clrIdx="0">
    <p:extLst>
      <p:ext uri="{19B8F6BF-5375-455C-9EA6-DF929625EA0E}">
        <p15:presenceInfo xmlns:p15="http://schemas.microsoft.com/office/powerpoint/2012/main" userId="S-1-5-21-2131832153-240190294-840782136-36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fld id="{9D33A228-64EF-4C5E-BE18-429C72430CC4}" type="datetimeFigureOut">
              <a:rPr lang="hr-HR" smtClean="0"/>
              <a:t>10.04.2018.</a:t>
            </a:fld>
            <a:endParaRPr lang="hr-HR"/>
          </a:p>
        </p:txBody>
      </p:sp>
      <p:sp>
        <p:nvSpPr>
          <p:cNvPr id="4" name="Footer Placeholder 3"/>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a:defRPr sz="1200"/>
            </a:lvl1pPr>
          </a:lstStyle>
          <a:p>
            <a:fld id="{88834EF5-CC7D-49BA-9617-06752F7811E8}" type="slidenum">
              <a:rPr lang="hr-HR" smtClean="0"/>
              <a:t>‹#›</a:t>
            </a:fld>
            <a:endParaRPr lang="hr-HR"/>
          </a:p>
        </p:txBody>
      </p:sp>
    </p:spTree>
    <p:extLst>
      <p:ext uri="{BB962C8B-B14F-4D97-AF65-F5344CB8AC3E}">
        <p14:creationId xmlns:p14="http://schemas.microsoft.com/office/powerpoint/2010/main" val="1683215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778250" y="0"/>
            <a:ext cx="2889250" cy="498475"/>
          </a:xfrm>
          <a:prstGeom prst="rect">
            <a:avLst/>
          </a:prstGeom>
        </p:spPr>
        <p:txBody>
          <a:bodyPr vert="horz" lIns="91440" tIns="45720" rIns="91440" bIns="45720" rtlCol="0"/>
          <a:lstStyle>
            <a:lvl1pPr algn="r">
              <a:defRPr sz="1200"/>
            </a:lvl1pPr>
          </a:lstStyle>
          <a:p>
            <a:fld id="{60C6FE9D-70A1-4923-AE3A-BBD7799B6068}" type="datetimeFigureOut">
              <a:rPr lang="hr-HR" smtClean="0"/>
              <a:t>10.04.2018.</a:t>
            </a:fld>
            <a:endParaRPr lang="hr-HR"/>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66750" y="4778375"/>
            <a:ext cx="5335588"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29750"/>
            <a:ext cx="2889250" cy="49847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778250" y="9429750"/>
            <a:ext cx="2889250" cy="498475"/>
          </a:xfrm>
          <a:prstGeom prst="rect">
            <a:avLst/>
          </a:prstGeom>
        </p:spPr>
        <p:txBody>
          <a:bodyPr vert="horz" lIns="91440" tIns="45720" rIns="91440" bIns="45720" rtlCol="0" anchor="b"/>
          <a:lstStyle>
            <a:lvl1pPr algn="r">
              <a:defRPr sz="1200"/>
            </a:lvl1pPr>
          </a:lstStyle>
          <a:p>
            <a:fld id="{D7F2DDAD-24BA-413F-980D-D1C6FC7DE656}" type="slidenum">
              <a:rPr lang="hr-HR" smtClean="0"/>
              <a:t>‹#›</a:t>
            </a:fld>
            <a:endParaRPr lang="hr-HR"/>
          </a:p>
        </p:txBody>
      </p:sp>
    </p:spTree>
    <p:extLst>
      <p:ext uri="{BB962C8B-B14F-4D97-AF65-F5344CB8AC3E}">
        <p14:creationId xmlns:p14="http://schemas.microsoft.com/office/powerpoint/2010/main" val="28888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7F2DDAD-24BA-413F-980D-D1C6FC7DE656}" type="slidenum">
              <a:rPr lang="hr-HR" smtClean="0"/>
              <a:t>3</a:t>
            </a:fld>
            <a:endParaRPr lang="hr-HR"/>
          </a:p>
        </p:txBody>
      </p:sp>
    </p:spTree>
    <p:extLst>
      <p:ext uri="{BB962C8B-B14F-4D97-AF65-F5344CB8AC3E}">
        <p14:creationId xmlns:p14="http://schemas.microsoft.com/office/powerpoint/2010/main" val="405657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7F2DDAD-24BA-413F-980D-D1C6FC7DE656}" type="slidenum">
              <a:rPr lang="hr-HR" smtClean="0"/>
              <a:t>11</a:t>
            </a:fld>
            <a:endParaRPr lang="hr-HR"/>
          </a:p>
        </p:txBody>
      </p:sp>
    </p:spTree>
    <p:extLst>
      <p:ext uri="{BB962C8B-B14F-4D97-AF65-F5344CB8AC3E}">
        <p14:creationId xmlns:p14="http://schemas.microsoft.com/office/powerpoint/2010/main" val="49358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7F2DDAD-24BA-413F-980D-D1C6FC7DE656}" type="slidenum">
              <a:rPr lang="hr-HR" smtClean="0"/>
              <a:t>18</a:t>
            </a:fld>
            <a:endParaRPr lang="hr-HR"/>
          </a:p>
        </p:txBody>
      </p:sp>
    </p:spTree>
    <p:extLst>
      <p:ext uri="{BB962C8B-B14F-4D97-AF65-F5344CB8AC3E}">
        <p14:creationId xmlns:p14="http://schemas.microsoft.com/office/powerpoint/2010/main" val="141597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B9F593C7-D1E5-4BA2-B35A-65D9A69FA105}" type="datetimeFigureOut">
              <a:rPr lang="hr-HR" smtClean="0"/>
              <a:t>10.04.2018.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51569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B9F593C7-D1E5-4BA2-B35A-65D9A69FA105}" type="datetimeFigureOut">
              <a:rPr lang="hr-HR" smtClean="0"/>
              <a:t>10.04.2018.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323708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B9F593C7-D1E5-4BA2-B35A-65D9A69FA105}" type="datetimeFigureOut">
              <a:rPr lang="hr-HR" smtClean="0"/>
              <a:t>10.04.2018.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272596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B9F593C7-D1E5-4BA2-B35A-65D9A69FA105}" type="datetimeFigureOut">
              <a:rPr lang="hr-HR" smtClean="0"/>
              <a:t>10.04.2018.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39415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F593C7-D1E5-4BA2-B35A-65D9A69FA105}" type="datetimeFigureOut">
              <a:rPr lang="hr-HR" smtClean="0"/>
              <a:t>10.04.2018.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121889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B9F593C7-D1E5-4BA2-B35A-65D9A69FA105}" type="datetimeFigureOut">
              <a:rPr lang="hr-HR" smtClean="0"/>
              <a:t>10.04.2018.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279150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B9F593C7-D1E5-4BA2-B35A-65D9A69FA105}" type="datetimeFigureOut">
              <a:rPr lang="hr-HR" smtClean="0"/>
              <a:t>10.04.2018.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51140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B9F593C7-D1E5-4BA2-B35A-65D9A69FA105}" type="datetimeFigureOut">
              <a:rPr lang="hr-HR" smtClean="0"/>
              <a:t>10.04.2018.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197185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593C7-D1E5-4BA2-B35A-65D9A69FA105}" type="datetimeFigureOut">
              <a:rPr lang="hr-HR" smtClean="0"/>
              <a:t>10.04.2018.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21280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593C7-D1E5-4BA2-B35A-65D9A69FA105}" type="datetimeFigureOut">
              <a:rPr lang="hr-HR" smtClean="0"/>
              <a:t>10.04.2018.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118327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593C7-D1E5-4BA2-B35A-65D9A69FA105}" type="datetimeFigureOut">
              <a:rPr lang="hr-HR" smtClean="0"/>
              <a:t>10.04.2018.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355052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593C7-D1E5-4BA2-B35A-65D9A69FA105}" type="datetimeFigureOut">
              <a:rPr lang="hr-HR" smtClean="0"/>
              <a:t>10.04.2018.</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7B5D8-3D17-494E-BAE8-906B7FB33D82}" type="slidenum">
              <a:rPr lang="hr-HR" smtClean="0"/>
              <a:t>‹#›</a:t>
            </a:fld>
            <a:endParaRPr lang="hr-HR"/>
          </a:p>
        </p:txBody>
      </p:sp>
    </p:spTree>
    <p:extLst>
      <p:ext uri="{BB962C8B-B14F-4D97-AF65-F5344CB8AC3E}">
        <p14:creationId xmlns:p14="http://schemas.microsoft.com/office/powerpoint/2010/main" val="54997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17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0" y="2884714"/>
            <a:ext cx="9144000" cy="2612572"/>
          </a:xfrm>
        </p:spPr>
        <p:txBody>
          <a:bodyPr>
            <a:normAutofit fontScale="85000" lnSpcReduction="20000"/>
          </a:bodyPr>
          <a:lstStyle/>
          <a:p>
            <a:r>
              <a:rPr lang="hr-HR" sz="4800" dirty="0"/>
              <a:t>Periodična financijska </a:t>
            </a:r>
            <a:r>
              <a:rPr lang="hr-HR" sz="4800" dirty="0" smtClean="0"/>
              <a:t>izvješća</a:t>
            </a:r>
            <a:endParaRPr lang="en-US" sz="4800" dirty="0" smtClean="0"/>
          </a:p>
          <a:p>
            <a:r>
              <a:rPr lang="hr-HR" sz="4800" dirty="0"/>
              <a:t>(</a:t>
            </a:r>
            <a:r>
              <a:rPr lang="en-US" sz="4800" dirty="0" smtClean="0"/>
              <a:t>dorada </a:t>
            </a:r>
            <a:r>
              <a:rPr lang="hr-HR" sz="4800" dirty="0" smtClean="0"/>
              <a:t>za </a:t>
            </a:r>
            <a:r>
              <a:rPr lang="en-US" sz="4800" dirty="0" smtClean="0"/>
              <a:t>potreb</a:t>
            </a:r>
            <a:r>
              <a:rPr lang="hr-HR" sz="4800" dirty="0" smtClean="0"/>
              <a:t>e </a:t>
            </a:r>
            <a:r>
              <a:rPr lang="en-US" sz="4800" dirty="0" smtClean="0"/>
              <a:t>MDOMSP</a:t>
            </a:r>
            <a:r>
              <a:rPr lang="hr-HR" sz="4800" dirty="0" smtClean="0"/>
              <a:t>)</a:t>
            </a:r>
            <a:endParaRPr lang="en-US" sz="4800" dirty="0" smtClean="0"/>
          </a:p>
          <a:p>
            <a:endParaRPr lang="en-US" dirty="0"/>
          </a:p>
          <a:p>
            <a:r>
              <a:rPr lang="en-US" dirty="0" smtClean="0"/>
              <a:t>                                                                            </a:t>
            </a:r>
          </a:p>
          <a:p>
            <a:r>
              <a:rPr lang="en-US" dirty="0"/>
              <a:t> </a:t>
            </a:r>
            <a:r>
              <a:rPr lang="en-US" dirty="0" smtClean="0"/>
              <a:t>                                                                        </a:t>
            </a:r>
            <a:r>
              <a:rPr lang="hr-HR" dirty="0" smtClean="0"/>
              <a:t> </a:t>
            </a:r>
            <a:r>
              <a:rPr lang="hr-HR" dirty="0"/>
              <a:t>Margarita Burazin</a:t>
            </a:r>
          </a:p>
          <a:p>
            <a:r>
              <a:rPr lang="hr-HR"/>
              <a:t>	</a:t>
            </a:r>
            <a:endParaRPr lang="hr-HR" dirty="0"/>
          </a:p>
        </p:txBody>
      </p:sp>
      <p:sp>
        <p:nvSpPr>
          <p:cNvPr id="6" name="TextBox 5"/>
          <p:cNvSpPr txBox="1"/>
          <p:nvPr/>
        </p:nvSpPr>
        <p:spPr>
          <a:xfrm>
            <a:off x="4558352" y="6488668"/>
            <a:ext cx="3398292" cy="369332"/>
          </a:xfrm>
          <a:prstGeom prst="rect">
            <a:avLst/>
          </a:prstGeom>
          <a:noFill/>
        </p:spPr>
        <p:txBody>
          <a:bodyPr wrap="square" rtlCol="0">
            <a:spAutoFit/>
          </a:bodyPr>
          <a:lstStyle/>
          <a:p>
            <a:r>
              <a:rPr lang="hr-HR" sz="1400" dirty="0" smtClean="0"/>
              <a:t>Savjetovanje Makarska 2018</a:t>
            </a:r>
            <a:r>
              <a:rPr lang="hr-HR" dirty="0" smtClean="0"/>
              <a:t>.</a:t>
            </a:r>
            <a:endParaRPr lang="hr-HR" dirty="0"/>
          </a:p>
        </p:txBody>
      </p:sp>
    </p:spTree>
    <p:extLst>
      <p:ext uri="{BB962C8B-B14F-4D97-AF65-F5344CB8AC3E}">
        <p14:creationId xmlns:p14="http://schemas.microsoft.com/office/powerpoint/2010/main" val="3646982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870857"/>
            <a:ext cx="11440885" cy="5437151"/>
          </a:xfrm>
          <a:prstGeom prst="rect">
            <a:avLst/>
          </a:prstGeom>
        </p:spPr>
        <p:txBody>
          <a:bodyPr wrap="square">
            <a:spAutoFit/>
          </a:bodyPr>
          <a:lstStyle/>
          <a:p>
            <a:pPr marL="457200" indent="-457200">
              <a:buFont typeface="Arial" panose="020B0604020202020204" pitchFamily="34" charset="0"/>
              <a:buChar char="•"/>
            </a:pPr>
            <a:r>
              <a:rPr lang="hr-HR" sz="2800" dirty="0"/>
              <a:t>Potrebno je nakon toga </a:t>
            </a:r>
            <a:r>
              <a:rPr lang="hr-HR" sz="2800" dirty="0" smtClean="0"/>
              <a:t>kontrolirati </a:t>
            </a:r>
            <a:r>
              <a:rPr lang="hr-HR" sz="2800" dirty="0"/>
              <a:t>ispravnost podataka prema  funkciji Kont(kontrole</a:t>
            </a:r>
            <a:r>
              <a:rPr lang="hr-HR" sz="2800" dirty="0" smtClean="0"/>
              <a:t>)</a:t>
            </a:r>
          </a:p>
          <a:p>
            <a:pPr marL="457200" indent="-457200">
              <a:buFont typeface="Arial" panose="020B0604020202020204" pitchFamily="34" charset="0"/>
              <a:buChar char="•"/>
            </a:pPr>
            <a:endParaRPr lang="hr-HR" sz="2800" dirty="0"/>
          </a:p>
          <a:p>
            <a:pPr marL="457200" indent="-457200">
              <a:buFont typeface="Arial" panose="020B0604020202020204" pitchFamily="34" charset="0"/>
              <a:buChar char="•"/>
            </a:pPr>
            <a:r>
              <a:rPr lang="hr-HR" sz="2800" dirty="0"/>
              <a:t>Excel neispravne podatke označi crveno te je potrebno ustanoviti što se dešava(problem može biti što se AOP podaci zokružuju na cijele brojeve pa ako ima više stavki može kod zaokruživanja dati krivi podatak</a:t>
            </a:r>
            <a:r>
              <a:rPr lang="hr-HR" sz="2800" dirty="0" smtClean="0"/>
              <a:t>)</a:t>
            </a:r>
          </a:p>
          <a:p>
            <a:pPr marL="457200" indent="-457200">
              <a:buFont typeface="Arial" panose="020B0604020202020204" pitchFamily="34" charset="0"/>
              <a:buChar char="•"/>
            </a:pPr>
            <a:endParaRPr lang="hr-HR" sz="2800" dirty="0"/>
          </a:p>
          <a:p>
            <a:pPr marL="457200" indent="-457200">
              <a:buFont typeface="Arial" panose="020B0604020202020204" pitchFamily="34" charset="0"/>
              <a:buChar char="•"/>
            </a:pPr>
            <a:r>
              <a:rPr lang="hr-HR" sz="2800" dirty="0"/>
              <a:t>Potrebno je popuniti i RefStr u kojoj se ispunjavaju opći podaci koji također moraju na kontroli </a:t>
            </a:r>
            <a:r>
              <a:rPr lang="hr-HR" sz="2800" dirty="0" smtClean="0"/>
              <a:t>pokazati </a:t>
            </a:r>
            <a:r>
              <a:rPr lang="hr-HR" sz="2800" dirty="0"/>
              <a:t>ispravno </a:t>
            </a:r>
            <a:r>
              <a:rPr lang="hr-HR" sz="2800" dirty="0" smtClean="0"/>
              <a:t>stanje</a:t>
            </a:r>
          </a:p>
          <a:p>
            <a:pPr marL="457200" indent="-457200">
              <a:buFont typeface="Arial" panose="020B0604020202020204" pitchFamily="34" charset="0"/>
              <a:buChar char="•"/>
            </a:pPr>
            <a:endParaRPr lang="hr-HR" sz="2800" dirty="0" smtClean="0"/>
          </a:p>
          <a:p>
            <a:pPr marL="457200" indent="-457200">
              <a:buFont typeface="Arial" panose="020B0604020202020204" pitchFamily="34" charset="0"/>
              <a:buChar char="•"/>
            </a:pPr>
            <a:r>
              <a:rPr lang="hr-HR" sz="2800" dirty="0" smtClean="0"/>
              <a:t>Ovako </a:t>
            </a:r>
            <a:r>
              <a:rPr lang="hr-HR" sz="2800" dirty="0"/>
              <a:t>dobiveni fajl spremamo i možemo </a:t>
            </a:r>
            <a:r>
              <a:rPr lang="hr-HR" sz="2800"/>
              <a:t>ga </a:t>
            </a:r>
            <a:r>
              <a:rPr lang="hr-HR" sz="2800" smtClean="0"/>
              <a:t>nastaviti obrađivati kasnije, </a:t>
            </a:r>
            <a:r>
              <a:rPr lang="hr-HR" sz="2800" dirty="0"/>
              <a:t>bilo na korekciji podataka ili sa unosom daljnih funkcija</a:t>
            </a:r>
          </a:p>
        </p:txBody>
      </p:sp>
    </p:spTree>
    <p:extLst>
      <p:ext uri="{BB962C8B-B14F-4D97-AF65-F5344CB8AC3E}">
        <p14:creationId xmlns:p14="http://schemas.microsoft.com/office/powerpoint/2010/main" val="180800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42" t="9479" r="49901" b="4793"/>
          <a:stretch/>
        </p:blipFill>
        <p:spPr>
          <a:xfrm>
            <a:off x="650753" y="170425"/>
            <a:ext cx="6740647" cy="6532716"/>
          </a:xfrm>
          <a:prstGeom prst="rect">
            <a:avLst/>
          </a:prstGeom>
        </p:spPr>
      </p:pic>
      <p:cxnSp>
        <p:nvCxnSpPr>
          <p:cNvPr id="3" name="Straight Arrow Connector 2"/>
          <p:cNvCxnSpPr/>
          <p:nvPr/>
        </p:nvCxnSpPr>
        <p:spPr>
          <a:xfrm>
            <a:off x="936171" y="5431972"/>
            <a:ext cx="402772" cy="1004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6585857" y="772886"/>
            <a:ext cx="478972" cy="1066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25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675410"/>
            <a:ext cx="11027229" cy="1015278"/>
          </a:xfrm>
        </p:spPr>
        <p:txBody>
          <a:bodyPr>
            <a:normAutofit fontScale="90000"/>
          </a:bodyPr>
          <a:lstStyle/>
          <a:p>
            <a:r>
              <a:rPr lang="hr-HR" dirty="0" smtClean="0"/>
              <a:t>Prije spremanja </a:t>
            </a:r>
            <a:r>
              <a:rPr lang="hr-HR" dirty="0"/>
              <a:t>podataka </a:t>
            </a:r>
            <a:r>
              <a:rPr lang="hr-HR" dirty="0" smtClean="0"/>
              <a:t>vršimo kontrole kao </a:t>
            </a:r>
            <a:r>
              <a:rPr lang="hr-HR" dirty="0"/>
              <a:t>na </a:t>
            </a:r>
            <a:r>
              <a:rPr lang="en-US" dirty="0" smtClean="0"/>
              <a:t>s</a:t>
            </a:r>
            <a:r>
              <a:rPr lang="hr-HR" dirty="0" smtClean="0"/>
              <a:t>lici </a:t>
            </a:r>
            <a:endParaRPr lang="hr-HR" dirty="0"/>
          </a:p>
        </p:txBody>
      </p:sp>
      <p:sp>
        <p:nvSpPr>
          <p:cNvPr id="3" name="Content Placeholder 2"/>
          <p:cNvSpPr>
            <a:spLocks noGrp="1"/>
          </p:cNvSpPr>
          <p:nvPr>
            <p:ph idx="1"/>
          </p:nvPr>
        </p:nvSpPr>
        <p:spPr>
          <a:xfrm>
            <a:off x="838200" y="1690688"/>
            <a:ext cx="10515600" cy="4486275"/>
          </a:xfrm>
        </p:spPr>
        <p:txBody>
          <a:bodyPr/>
          <a:lstStyle/>
          <a:p>
            <a:r>
              <a:rPr lang="hr-HR" dirty="0"/>
              <a:t>Ovako dobiveni excel možemo kontrolirati preko funkcija koje postoje u KONT(kontrola) ovog zapisa.</a:t>
            </a:r>
          </a:p>
          <a:p>
            <a:r>
              <a:rPr lang="hr-HR" dirty="0" smtClean="0"/>
              <a:t>Ist</a:t>
            </a:r>
            <a:r>
              <a:rPr lang="en-US" dirty="0" smtClean="0"/>
              <a:t>i</a:t>
            </a:r>
            <a:r>
              <a:rPr lang="hr-HR" dirty="0" smtClean="0"/>
              <a:t> </a:t>
            </a:r>
            <a:r>
              <a:rPr lang="hr-HR" dirty="0"/>
              <a:t>možemo spremiti pa ga kontrolirati kasnije.</a:t>
            </a:r>
          </a:p>
          <a:p>
            <a:endParaRPr lang="hr-H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t="21010" r="22040" b="6389"/>
          <a:stretch>
            <a:fillRect/>
          </a:stretch>
        </p:blipFill>
        <p:spPr bwMode="auto">
          <a:xfrm>
            <a:off x="1039586" y="3043238"/>
            <a:ext cx="4876799"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4005942" y="5333999"/>
            <a:ext cx="206828" cy="6996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942" t="21010" r="22040" b="6389"/>
          <a:stretch/>
        </p:blipFill>
        <p:spPr bwMode="auto">
          <a:xfrm>
            <a:off x="7260771" y="3043238"/>
            <a:ext cx="395695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7532914" y="5333998"/>
            <a:ext cx="206828" cy="6996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99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43100"/>
            <a:ext cx="10515600" cy="4233863"/>
          </a:xfrm>
        </p:spPr>
        <p:txBody>
          <a:bodyPr/>
          <a:lstStyle/>
          <a:p>
            <a:endParaRPr lang="en-US" dirty="0" smtClean="0"/>
          </a:p>
          <a:p>
            <a:endParaRPr lang="en-US" dirty="0"/>
          </a:p>
          <a:p>
            <a:endParaRPr lang="en-US" dirty="0" smtClean="0"/>
          </a:p>
          <a:p>
            <a:endParaRPr lang="hr-HR"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257" y="1756280"/>
            <a:ext cx="5679064" cy="342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4648201" y="3055576"/>
            <a:ext cx="402772" cy="1004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83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9" y="533400"/>
            <a:ext cx="10842171" cy="1981198"/>
          </a:xfrm>
        </p:spPr>
        <p:txBody>
          <a:bodyPr>
            <a:noAutofit/>
          </a:bodyPr>
          <a:lstStyle/>
          <a:p>
            <a:r>
              <a:rPr lang="hr-HR" sz="2800" dirty="0" smtClean="0"/>
              <a:t>Primjer </a:t>
            </a:r>
            <a:r>
              <a:rPr lang="hr-HR" sz="2800" dirty="0"/>
              <a:t>spremanja zapisa je kako slijedi kroz slijedeće </a:t>
            </a:r>
            <a:r>
              <a:rPr lang="hr-HR" sz="2800" dirty="0" smtClean="0"/>
              <a:t>slike</a:t>
            </a:r>
            <a:r>
              <a:rPr lang="hr-HR" sz="2800" dirty="0"/>
              <a:t/>
            </a:r>
            <a:br>
              <a:rPr lang="hr-HR" sz="2800" dirty="0"/>
            </a:br>
            <a:r>
              <a:rPr lang="hr-HR" sz="2800" dirty="0" smtClean="0"/>
              <a:t>-Prvo pokrenemo spremanje novog excela</a:t>
            </a:r>
            <a:br>
              <a:rPr lang="hr-HR" sz="2800" dirty="0" smtClean="0"/>
            </a:br>
            <a:r>
              <a:rPr lang="hr-HR" sz="2800" dirty="0" smtClean="0"/>
              <a:t>- </a:t>
            </a:r>
            <a:r>
              <a:rPr lang="hr-HR" sz="2800" dirty="0"/>
              <a:t>Nakon toga nam se otvara mogućnost da zapis spremimo na mjesto gdje mi </a:t>
            </a:r>
            <a:r>
              <a:rPr lang="hr-HR" sz="2800" dirty="0" smtClean="0"/>
              <a:t>želimo (</a:t>
            </a:r>
            <a:r>
              <a:rPr lang="hr-HR" sz="2800" dirty="0"/>
              <a:t>najbolje u direktorij My Documents) s imenom koje će nam biti </a:t>
            </a:r>
            <a:r>
              <a:rPr lang="hr-HR" sz="2800" dirty="0" smtClean="0"/>
              <a:t>prepoznatljivo</a:t>
            </a:r>
            <a:endParaRPr lang="hr-HR" sz="2800" dirty="0"/>
          </a:p>
        </p:txBody>
      </p:sp>
      <p:sp>
        <p:nvSpPr>
          <p:cNvPr id="5" name="Content Placeholder 4"/>
          <p:cNvSpPr>
            <a:spLocks noGrp="1"/>
          </p:cNvSpPr>
          <p:nvPr>
            <p:ph sz="half" idx="1"/>
          </p:nvPr>
        </p:nvSpPr>
        <p:spPr>
          <a:xfrm>
            <a:off x="838200" y="2514599"/>
            <a:ext cx="5181600" cy="3662363"/>
          </a:xfrm>
        </p:spPr>
        <p:txBody>
          <a:bodyPr/>
          <a:lstStyle/>
          <a:p>
            <a:endParaRPr lang="hr-HR" dirty="0"/>
          </a:p>
        </p:txBody>
      </p:sp>
      <p:sp>
        <p:nvSpPr>
          <p:cNvPr id="6" name="Content Placeholder 5"/>
          <p:cNvSpPr>
            <a:spLocks noGrp="1"/>
          </p:cNvSpPr>
          <p:nvPr>
            <p:ph sz="half" idx="2"/>
          </p:nvPr>
        </p:nvSpPr>
        <p:spPr>
          <a:xfrm>
            <a:off x="6172200" y="2514599"/>
            <a:ext cx="5181600" cy="3662364"/>
          </a:xfrm>
        </p:spPr>
        <p:txBody>
          <a:bodyPr/>
          <a:lstStyle/>
          <a:p>
            <a:endParaRPr lang="hr-HR"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21805" r="21742" b="6404"/>
          <a:stretch>
            <a:fillRect/>
          </a:stretch>
        </p:blipFill>
        <p:spPr bwMode="auto">
          <a:xfrm>
            <a:off x="838201" y="2514598"/>
            <a:ext cx="5181600" cy="36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2514598"/>
            <a:ext cx="5181601" cy="36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0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8764" y="729342"/>
            <a:ext cx="10855036" cy="961345"/>
          </a:xfrm>
        </p:spPr>
        <p:txBody>
          <a:bodyPr>
            <a:normAutofit/>
          </a:bodyPr>
          <a:lstStyle/>
          <a:p>
            <a:pPr marL="457200" indent="-457200">
              <a:buFont typeface="Arial" panose="020B0604020202020204" pitchFamily="34" charset="0"/>
              <a:buChar char="•"/>
            </a:pPr>
            <a:r>
              <a:rPr lang="hr-HR" sz="2800" dirty="0" smtClean="0"/>
              <a:t>Nakon </a:t>
            </a:r>
            <a:r>
              <a:rPr lang="hr-HR" sz="2800" dirty="0"/>
              <a:t>što smo spremili </a:t>
            </a:r>
            <a:r>
              <a:rPr lang="hr-HR" sz="2800" dirty="0" smtClean="0"/>
              <a:t>zapis, možemo nastaviti </a:t>
            </a:r>
            <a:r>
              <a:rPr lang="hr-HR" sz="2800" dirty="0"/>
              <a:t>s prikupljanjem drugih podataka </a:t>
            </a:r>
          </a:p>
        </p:txBody>
      </p:sp>
      <p:sp>
        <p:nvSpPr>
          <p:cNvPr id="6" name="Content Placeholder 5"/>
          <p:cNvSpPr>
            <a:spLocks noGrp="1"/>
          </p:cNvSpPr>
          <p:nvPr>
            <p:ph idx="1"/>
          </p:nvPr>
        </p:nvSpPr>
        <p:spPr>
          <a:xfrm>
            <a:off x="2317172" y="2069379"/>
            <a:ext cx="7772401" cy="4107584"/>
          </a:xfrm>
        </p:spPr>
        <p:txBody>
          <a:bodyPr/>
          <a:lstStyle/>
          <a:p>
            <a:endParaRPr lang="hr-HR"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4800" t="12396" r="19644" b="28195"/>
          <a:stretch>
            <a:fillRect/>
          </a:stretch>
        </p:blipFill>
        <p:spPr bwMode="auto">
          <a:xfrm>
            <a:off x="2317173" y="2069379"/>
            <a:ext cx="7772400" cy="410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17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82" y="1545770"/>
            <a:ext cx="10990118" cy="144917"/>
          </a:xfrm>
        </p:spPr>
        <p:txBody>
          <a:bodyPr>
            <a:noAutofit/>
          </a:bodyPr>
          <a:lstStyle/>
          <a:p>
            <a:pPr marL="457200" indent="-457200">
              <a:buFont typeface="Arial" panose="020B0604020202020204" pitchFamily="34" charset="0"/>
              <a:buChar char="•"/>
            </a:pPr>
            <a:r>
              <a:rPr lang="hr-HR" sz="2800" dirty="0" smtClean="0"/>
              <a:t>Nakon toga, </a:t>
            </a:r>
            <a:r>
              <a:rPr lang="hr-HR" sz="2800" dirty="0"/>
              <a:t>kada želimo podatke prebaciti u excel otvara nam se mogućnost kao na </a:t>
            </a:r>
            <a:r>
              <a:rPr lang="hr-HR" sz="2800" dirty="0" smtClean="0"/>
              <a:t>slikama preko </a:t>
            </a:r>
            <a:r>
              <a:rPr lang="hr-HR" sz="2800" dirty="0"/>
              <a:t>kojih otvaramo postojeći excel zapis i moramo ga naći.</a:t>
            </a:r>
            <a:br>
              <a:rPr lang="hr-HR" sz="2800" dirty="0"/>
            </a:br>
            <a:endParaRPr lang="hr-HR" sz="2800" dirty="0"/>
          </a:p>
        </p:txBody>
      </p:sp>
      <p:sp>
        <p:nvSpPr>
          <p:cNvPr id="3" name="Content Placeholder 2"/>
          <p:cNvSpPr>
            <a:spLocks noGrp="1"/>
          </p:cNvSpPr>
          <p:nvPr>
            <p:ph sz="half" idx="1"/>
          </p:nvPr>
        </p:nvSpPr>
        <p:spPr>
          <a:xfrm>
            <a:off x="838200" y="2122713"/>
            <a:ext cx="5181600" cy="4054249"/>
          </a:xfrm>
        </p:spPr>
        <p:txBody>
          <a:bodyPr/>
          <a:lstStyle/>
          <a:p>
            <a:endParaRPr lang="hr-HR" dirty="0"/>
          </a:p>
        </p:txBody>
      </p:sp>
      <p:sp>
        <p:nvSpPr>
          <p:cNvPr id="4" name="Content Placeholder 3"/>
          <p:cNvSpPr>
            <a:spLocks noGrp="1"/>
          </p:cNvSpPr>
          <p:nvPr>
            <p:ph sz="half" idx="2"/>
          </p:nvPr>
        </p:nvSpPr>
        <p:spPr>
          <a:xfrm>
            <a:off x="6172200" y="2122713"/>
            <a:ext cx="5029200" cy="4054250"/>
          </a:xfrm>
        </p:spPr>
        <p:txBody>
          <a:bodyPr/>
          <a:lstStyle/>
          <a:p>
            <a:endParaRPr lang="hr-H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5107" t="12396" r="18893" b="28990"/>
          <a:stretch>
            <a:fillRect/>
          </a:stretch>
        </p:blipFill>
        <p:spPr bwMode="auto">
          <a:xfrm>
            <a:off x="838200" y="2122715"/>
            <a:ext cx="5181600" cy="405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22713"/>
            <a:ext cx="5029200" cy="40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2841172" y="3178629"/>
            <a:ext cx="239485" cy="8226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72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6419" y="592282"/>
            <a:ext cx="10917382" cy="1098406"/>
          </a:xfrm>
        </p:spPr>
        <p:txBody>
          <a:bodyPr>
            <a:normAutofit/>
          </a:bodyPr>
          <a:lstStyle/>
          <a:p>
            <a:r>
              <a:rPr lang="hr-HR" sz="2800" dirty="0"/>
              <a:t>Nakon odabira željenog zapisa program popunjava automatski tablicu u excelu</a:t>
            </a:r>
          </a:p>
        </p:txBody>
      </p:sp>
      <p:sp>
        <p:nvSpPr>
          <p:cNvPr id="6" name="Content Placeholder 5"/>
          <p:cNvSpPr>
            <a:spLocks noGrp="1"/>
          </p:cNvSpPr>
          <p:nvPr>
            <p:ph idx="1"/>
          </p:nvPr>
        </p:nvSpPr>
        <p:spPr>
          <a:xfrm>
            <a:off x="2119745" y="1825625"/>
            <a:ext cx="7845138" cy="4351338"/>
          </a:xfrm>
        </p:spPr>
        <p:txBody>
          <a:bodyPr/>
          <a:lstStyle/>
          <a:p>
            <a:endParaRPr lang="hr-HR" dirty="0"/>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t="20995" r="8101" b="6802"/>
          <a:stretch>
            <a:fillRect/>
          </a:stretch>
        </p:blipFill>
        <p:spPr bwMode="auto">
          <a:xfrm>
            <a:off x="2119745" y="1825625"/>
            <a:ext cx="784513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16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18" y="892629"/>
            <a:ext cx="11031682" cy="1861456"/>
          </a:xfrm>
        </p:spPr>
        <p:txBody>
          <a:bodyPr>
            <a:noAutofit/>
          </a:bodyPr>
          <a:lstStyle/>
          <a:p>
            <a:r>
              <a:rPr lang="hr-HR" sz="2800" dirty="0" smtClean="0"/>
              <a:t>Nakon popunjavanja dobijemo zapis koji nam na referentnoj strani pokaže status zapisa i eventualne probleme. </a:t>
            </a:r>
            <a:br>
              <a:rPr lang="hr-HR" sz="2800" dirty="0" smtClean="0"/>
            </a:br>
            <a:r>
              <a:rPr lang="hr-HR" sz="2800" dirty="0"/>
              <a:t/>
            </a:r>
            <a:br>
              <a:rPr lang="hr-HR" sz="2800" dirty="0"/>
            </a:br>
            <a:r>
              <a:rPr lang="hr-HR" sz="2800" dirty="0" smtClean="0"/>
              <a:t>Trebamo imati zapis bez grešaka tj moramo pronaći što nije u redu ili koje polje smo propustili napraviti.</a:t>
            </a:r>
            <a:endParaRPr lang="hr-HR" sz="2800" dirty="0"/>
          </a:p>
        </p:txBody>
      </p:sp>
      <p:sp>
        <p:nvSpPr>
          <p:cNvPr id="3" name="Content Placeholder 2"/>
          <p:cNvSpPr>
            <a:spLocks noGrp="1"/>
          </p:cNvSpPr>
          <p:nvPr>
            <p:ph idx="1"/>
          </p:nvPr>
        </p:nvSpPr>
        <p:spPr>
          <a:xfrm>
            <a:off x="2531918" y="2904102"/>
            <a:ext cx="7419109" cy="3272860"/>
          </a:xfrm>
        </p:spPr>
        <p:txBody>
          <a:bodyPr/>
          <a:lstStyle/>
          <a:p>
            <a:endParaRPr lang="hr-HR" dirty="0"/>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t="20804" r="14093" b="6139"/>
          <a:stretch>
            <a:fillRect/>
          </a:stretch>
        </p:blipFill>
        <p:spPr bwMode="auto">
          <a:xfrm>
            <a:off x="2531918" y="2895600"/>
            <a:ext cx="7419109" cy="34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069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20804" r="61242" b="6139"/>
          <a:stretch/>
        </p:blipFill>
        <p:spPr bwMode="auto">
          <a:xfrm>
            <a:off x="2945574" y="1371599"/>
            <a:ext cx="5207825" cy="438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4369122" y="3976402"/>
            <a:ext cx="239485" cy="8226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4599696" y="3153738"/>
            <a:ext cx="239485" cy="8226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54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Cilj i svrha</a:t>
            </a:r>
            <a:endParaRPr lang="hr-HR" dirty="0"/>
          </a:p>
        </p:txBody>
      </p:sp>
      <p:sp>
        <p:nvSpPr>
          <p:cNvPr id="3" name="Content Placeholder 2"/>
          <p:cNvSpPr>
            <a:spLocks noGrp="1"/>
          </p:cNvSpPr>
          <p:nvPr>
            <p:ph idx="1"/>
          </p:nvPr>
        </p:nvSpPr>
        <p:spPr/>
        <p:txBody>
          <a:bodyPr/>
          <a:lstStyle/>
          <a:p>
            <a:r>
              <a:rPr lang="hr-HR" dirty="0" smtClean="0"/>
              <a:t>Moduli služe kao pomoć kod prikupljanja podataka i popunjavanja </a:t>
            </a:r>
            <a:r>
              <a:rPr lang="hr-HR" smtClean="0"/>
              <a:t>propisanih izvješća koja </a:t>
            </a:r>
            <a:r>
              <a:rPr lang="hr-HR" dirty="0"/>
              <a:t>se predaju nadležnim instancama prema određenim terminima u </a:t>
            </a:r>
            <a:r>
              <a:rPr lang="hr-HR" dirty="0" smtClean="0"/>
              <a:t>godini</a:t>
            </a:r>
            <a:endParaRPr lang="hr-HR" dirty="0"/>
          </a:p>
          <a:p>
            <a:r>
              <a:rPr lang="hr-HR" dirty="0" smtClean="0"/>
              <a:t>Unaprijeđenjem ovih modula omogućit će se slanje izvješća u MDOMSP</a:t>
            </a:r>
            <a:endParaRPr lang="hr-HR" dirty="0"/>
          </a:p>
        </p:txBody>
      </p:sp>
    </p:spTree>
    <p:extLst>
      <p:ext uri="{BB962C8B-B14F-4D97-AF65-F5344CB8AC3E}">
        <p14:creationId xmlns:p14="http://schemas.microsoft.com/office/powerpoint/2010/main" val="2394428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a:t> </a:t>
            </a:r>
            <a:br>
              <a:rPr lang="hr-HR" dirty="0"/>
            </a:br>
            <a:r>
              <a:rPr lang="hr-HR" dirty="0"/>
              <a:t/>
            </a:r>
            <a:br>
              <a:rPr lang="hr-HR" dirty="0"/>
            </a:br>
            <a:endParaRPr lang="hr-HR" dirty="0"/>
          </a:p>
        </p:txBody>
      </p:sp>
      <p:sp>
        <p:nvSpPr>
          <p:cNvPr id="13" name="Content Placeholder 12"/>
          <p:cNvSpPr>
            <a:spLocks noGrp="1"/>
          </p:cNvSpPr>
          <p:nvPr>
            <p:ph idx="1"/>
          </p:nvPr>
        </p:nvSpPr>
        <p:spPr>
          <a:xfrm>
            <a:off x="290945" y="1034143"/>
            <a:ext cx="11062855" cy="5142820"/>
          </a:xfrm>
        </p:spPr>
        <p:txBody>
          <a:bodyPr/>
          <a:lstStyle/>
          <a:p>
            <a:r>
              <a:rPr lang="hr-HR" dirty="0" smtClean="0"/>
              <a:t>Za lakše </a:t>
            </a:r>
            <a:r>
              <a:rPr lang="en-US" dirty="0" smtClean="0"/>
              <a:t>pro</a:t>
            </a:r>
            <a:r>
              <a:rPr lang="hr-HR" dirty="0" smtClean="0"/>
              <a:t>nalaženje grešaka koristimo stranicu u zapisu Kont koja daje crveno označena polja, ako nisu ispunjeni svi uvjeti koje treba popuniti.</a:t>
            </a:r>
            <a:br>
              <a:rPr lang="hr-HR" dirty="0" smtClean="0"/>
            </a:br>
            <a:endParaRPr lang="hr-HR" dirty="0" smtClean="0"/>
          </a:p>
          <a:p>
            <a:r>
              <a:rPr lang="hr-HR" dirty="0" smtClean="0"/>
              <a:t>Kontrole u zapisima npr Bilanca pokazuju probleme u neusuglašenosti AOP podataka koje treba pronaći i ispraviti. </a:t>
            </a:r>
            <a:br>
              <a:rPr lang="hr-HR" dirty="0" smtClean="0"/>
            </a:br>
            <a:endParaRPr lang="hr-HR" dirty="0" smtClean="0"/>
          </a:p>
          <a:p>
            <a:r>
              <a:rPr lang="hr-HR" dirty="0" smtClean="0"/>
              <a:t>Jedan od problema je zaokruživanje brojeva na puni broj i stvara razlike veće od dopuštenih. </a:t>
            </a:r>
            <a:endParaRPr lang="hr-HR" dirty="0"/>
          </a:p>
        </p:txBody>
      </p:sp>
    </p:spTree>
    <p:extLst>
      <p:ext uri="{BB962C8B-B14F-4D97-AF65-F5344CB8AC3E}">
        <p14:creationId xmlns:p14="http://schemas.microsoft.com/office/powerpoint/2010/main" val="1396005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 y="592282"/>
            <a:ext cx="11239500" cy="1098406"/>
          </a:xfrm>
        </p:spPr>
        <p:txBody>
          <a:bodyPr>
            <a:normAutofit fontScale="90000"/>
          </a:bodyPr>
          <a:lstStyle/>
          <a:p>
            <a:r>
              <a:rPr lang="hr-HR" sz="2800" dirty="0" smtClean="0"/>
              <a:t/>
            </a:r>
            <a:br>
              <a:rPr lang="hr-HR" sz="2800" dirty="0" smtClean="0"/>
            </a:br>
            <a:r>
              <a:rPr lang="hr-HR" sz="2800" dirty="0"/>
              <a:t/>
            </a:r>
            <a:br>
              <a:rPr lang="hr-HR" sz="2800" dirty="0"/>
            </a:br>
            <a:r>
              <a:rPr lang="hr-HR" sz="3100" dirty="0" smtClean="0"/>
              <a:t>Na slici se vidi da bilanca stvara grešku zbog zaokruživanja i treba pronaći gdje treba izmijeniti iznos da bi obrazac bio ispravan</a:t>
            </a:r>
            <a:br>
              <a:rPr lang="hr-HR" sz="3100" dirty="0" smtClean="0"/>
            </a:br>
            <a:endParaRPr lang="hr-HR" sz="3100" dirty="0"/>
          </a:p>
        </p:txBody>
      </p:sp>
      <p:pic>
        <p:nvPicPr>
          <p:cNvPr id="8"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21997" r="26389" b="6802"/>
          <a:stretch>
            <a:fillRect/>
          </a:stretch>
        </p:blipFill>
        <p:spPr bwMode="auto">
          <a:xfrm>
            <a:off x="633845" y="2121810"/>
            <a:ext cx="5385955" cy="375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0797" r="26543" b="33997"/>
          <a:stretch>
            <a:fillRect/>
          </a:stretch>
        </p:blipFill>
        <p:spPr bwMode="auto">
          <a:xfrm>
            <a:off x="6117771" y="2121810"/>
            <a:ext cx="5663045" cy="316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369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1055914"/>
            <a:ext cx="11713029" cy="1815882"/>
          </a:xfrm>
          <a:prstGeom prst="rect">
            <a:avLst/>
          </a:prstGeom>
        </p:spPr>
        <p:txBody>
          <a:bodyPr wrap="square">
            <a:spAutoFit/>
          </a:bodyPr>
          <a:lstStyle/>
          <a:p>
            <a:pPr marL="457200" indent="-457200">
              <a:buFont typeface="Arial" panose="020B0604020202020204" pitchFamily="34" charset="0"/>
              <a:buChar char="•"/>
            </a:pPr>
            <a:r>
              <a:rPr lang="hr-HR" sz="2800" dirty="0"/>
              <a:t>Također, postoji modul za Periodična financijska izvješća po klasifikatorima </a:t>
            </a:r>
            <a:r>
              <a:rPr lang="hr-HR" sz="2800" dirty="0" smtClean="0"/>
              <a:t>koji omogućava </a:t>
            </a:r>
            <a:r>
              <a:rPr lang="hr-HR" sz="2800" dirty="0"/>
              <a:t>da se filtriraju podaci po </a:t>
            </a:r>
            <a:r>
              <a:rPr lang="hr-HR" sz="2800" dirty="0" smtClean="0"/>
              <a:t>npr. razdjel/glavi</a:t>
            </a:r>
            <a:r>
              <a:rPr lang="hr-HR" sz="2800" dirty="0"/>
              <a:t>, </a:t>
            </a:r>
            <a:r>
              <a:rPr lang="hr-HR" sz="2800" dirty="0" smtClean="0"/>
              <a:t>aktivnosti, itd, kako </a:t>
            </a:r>
            <a:r>
              <a:rPr lang="hr-HR" sz="2800" dirty="0"/>
              <a:t>bi korisnici mogli predavati </a:t>
            </a:r>
            <a:r>
              <a:rPr lang="hr-HR" sz="2800" dirty="0" smtClean="0"/>
              <a:t>periodična </a:t>
            </a:r>
            <a:r>
              <a:rPr lang="hr-HR" sz="2800" dirty="0"/>
              <a:t>financijska izvješća različitih sadržaja na različite instance.</a:t>
            </a:r>
          </a:p>
        </p:txBody>
      </p:sp>
    </p:spTree>
    <p:extLst>
      <p:ext uri="{BB962C8B-B14F-4D97-AF65-F5344CB8AC3E}">
        <p14:creationId xmlns:p14="http://schemas.microsoft.com/office/powerpoint/2010/main" val="2915732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325" y="2685244"/>
            <a:ext cx="10515600" cy="1325563"/>
          </a:xfrm>
        </p:spPr>
        <p:txBody>
          <a:bodyPr/>
          <a:lstStyle/>
          <a:p>
            <a:pPr algn="ctr"/>
            <a:r>
              <a:rPr lang="hr-HR" b="1" dirty="0" smtClean="0"/>
              <a:t>Hvala na pažnji!</a:t>
            </a:r>
            <a:endParaRPr lang="hr-HR" b="1" dirty="0"/>
          </a:p>
        </p:txBody>
      </p:sp>
    </p:spTree>
    <p:extLst>
      <p:ext uri="{BB962C8B-B14F-4D97-AF65-F5344CB8AC3E}">
        <p14:creationId xmlns:p14="http://schemas.microsoft.com/office/powerpoint/2010/main" val="3666239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207" y="654627"/>
            <a:ext cx="10328565" cy="1231106"/>
          </a:xfrm>
          <a:prstGeom prst="rect">
            <a:avLst/>
          </a:prstGeom>
        </p:spPr>
        <p:txBody>
          <a:bodyPr wrap="square">
            <a:spAutoFit/>
          </a:bodyPr>
          <a:lstStyle/>
          <a:p>
            <a:endParaRPr lang="hr-HR" dirty="0" smtClean="0"/>
          </a:p>
          <a:p>
            <a:pPr marL="285750" indent="-285750">
              <a:buFont typeface="Arial" panose="020B0604020202020204" pitchFamily="34" charset="0"/>
              <a:buChar char="•"/>
            </a:pPr>
            <a:r>
              <a:rPr lang="hr-HR" sz="2800" dirty="0"/>
              <a:t>M</a:t>
            </a:r>
            <a:r>
              <a:rPr lang="hr-HR" sz="2800" dirty="0" smtClean="0"/>
              <a:t>odul se pokreće iz aplikacije Financijsko iz izbornika Izvješća, prema priloženoj slici</a:t>
            </a:r>
            <a:endParaRPr lang="hr-HR" sz="2800" dirty="0"/>
          </a:p>
        </p:txBody>
      </p:sp>
      <p:pic>
        <p:nvPicPr>
          <p:cNvPr id="9" name="Picture 8"/>
          <p:cNvPicPr>
            <a:picLocks noChangeAspect="1"/>
          </p:cNvPicPr>
          <p:nvPr/>
        </p:nvPicPr>
        <p:blipFill rotWithShape="1">
          <a:blip r:embed="rId3"/>
          <a:srcRect l="7073" t="2326" r="74049" b="20066"/>
          <a:stretch/>
        </p:blipFill>
        <p:spPr>
          <a:xfrm>
            <a:off x="3737252" y="1456826"/>
            <a:ext cx="3588834" cy="5150802"/>
          </a:xfrm>
          <a:prstGeom prst="rect">
            <a:avLst/>
          </a:prstGeom>
        </p:spPr>
      </p:pic>
      <p:cxnSp>
        <p:nvCxnSpPr>
          <p:cNvPr id="10" name="Straight Arrow Connector 9"/>
          <p:cNvCxnSpPr/>
          <p:nvPr/>
        </p:nvCxnSpPr>
        <p:spPr>
          <a:xfrm>
            <a:off x="4016829" y="5061857"/>
            <a:ext cx="402772" cy="1004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srcRect l="7073" t="62408" r="74049" b="20066"/>
          <a:stretch/>
        </p:blipFill>
        <p:spPr>
          <a:xfrm>
            <a:off x="7623452" y="2156963"/>
            <a:ext cx="3588834" cy="3002865"/>
          </a:xfrm>
          <a:prstGeom prst="rect">
            <a:avLst/>
          </a:prstGeom>
        </p:spPr>
      </p:pic>
      <p:cxnSp>
        <p:nvCxnSpPr>
          <p:cNvPr id="6" name="Straight Arrow Connector 5"/>
          <p:cNvCxnSpPr/>
          <p:nvPr/>
        </p:nvCxnSpPr>
        <p:spPr>
          <a:xfrm>
            <a:off x="7772401" y="2873829"/>
            <a:ext cx="402772" cy="1004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74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27" y="852055"/>
            <a:ext cx="11874830" cy="2246769"/>
          </a:xfrm>
          <a:prstGeom prst="rect">
            <a:avLst/>
          </a:prstGeom>
        </p:spPr>
        <p:txBody>
          <a:bodyPr wrap="square">
            <a:spAutoFit/>
          </a:bodyPr>
          <a:lstStyle/>
          <a:p>
            <a:pPr marL="457200" indent="-457200">
              <a:buFont typeface="Arial" panose="020B0604020202020204" pitchFamily="34" charset="0"/>
              <a:buChar char="•"/>
            </a:pPr>
            <a:r>
              <a:rPr lang="hr-HR" sz="2800" dirty="0" smtClean="0"/>
              <a:t>Iz ovog modula pokrećemo prikupljanje podataka iz baze financijskog za          tekuću godinu</a:t>
            </a:r>
          </a:p>
          <a:p>
            <a:pPr marL="457200" indent="-457200">
              <a:buFont typeface="Arial" panose="020B0604020202020204" pitchFamily="34" charset="0"/>
              <a:buChar char="•"/>
            </a:pPr>
            <a:r>
              <a:rPr lang="hr-HR" sz="2800" dirty="0" smtClean="0"/>
              <a:t>Prikupljanje podataka pokrećemo klikom na dugme </a:t>
            </a:r>
            <a:r>
              <a:rPr lang="hr-HR" sz="2800" b="1" dirty="0" smtClean="0"/>
              <a:t>Prikupljanje podataka</a:t>
            </a:r>
            <a:r>
              <a:rPr lang="hr-HR" sz="2800" dirty="0"/>
              <a:t> </a:t>
            </a:r>
            <a:r>
              <a:rPr lang="hr-HR" sz="2800" dirty="0" smtClean="0"/>
              <a:t>uz uvjet da smo prije toga izabrali ispravan period za koji to radimo kao na slici</a:t>
            </a:r>
            <a:br>
              <a:rPr lang="hr-HR" sz="2800" dirty="0" smtClean="0"/>
            </a:br>
            <a:r>
              <a:rPr lang="hr-HR" sz="2800" dirty="0" smtClean="0"/>
              <a:t>  </a:t>
            </a:r>
            <a:endParaRPr lang="hr-HR" sz="2800" dirty="0"/>
          </a:p>
        </p:txBody>
      </p:sp>
      <p:pic>
        <p:nvPicPr>
          <p:cNvPr id="2051" name="Picture 4"/>
          <p:cNvPicPr>
            <a:picLocks noChangeAspect="1" noChangeArrowheads="1"/>
          </p:cNvPicPr>
          <p:nvPr/>
        </p:nvPicPr>
        <p:blipFill>
          <a:blip r:embed="rId2">
            <a:extLst>
              <a:ext uri="{28A0092B-C50C-407E-A947-70E740481C1C}">
                <a14:useLocalDpi xmlns:a14="http://schemas.microsoft.com/office/drawing/2010/main" val="0"/>
              </a:ext>
            </a:extLst>
          </a:blip>
          <a:srcRect t="3606" r="20210" b="30424"/>
          <a:stretch>
            <a:fillRect/>
          </a:stretch>
        </p:blipFill>
        <p:spPr bwMode="auto">
          <a:xfrm>
            <a:off x="405245" y="2912137"/>
            <a:ext cx="5299363" cy="366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t="3404" r="20210" b="30923"/>
          <a:stretch>
            <a:fillRect/>
          </a:stretch>
        </p:blipFill>
        <p:spPr bwMode="auto">
          <a:xfrm>
            <a:off x="6338455" y="2912137"/>
            <a:ext cx="5527963" cy="366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22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515" y="665019"/>
            <a:ext cx="11212286" cy="1028700"/>
          </a:xfrm>
        </p:spPr>
        <p:txBody>
          <a:bodyPr>
            <a:normAutofit fontScale="90000"/>
          </a:bodyPr>
          <a:lstStyle/>
          <a:p>
            <a:pPr marL="457200" indent="-457200">
              <a:buFont typeface="Arial" panose="020B0604020202020204" pitchFamily="34" charset="0"/>
              <a:buChar char="•"/>
            </a:pPr>
            <a:r>
              <a:rPr lang="hr-HR" sz="2800" dirty="0"/>
              <a:t>Potvrdom na dugme OK popune nam se tablice kao na slici koja </a:t>
            </a:r>
            <a:r>
              <a:rPr lang="hr-HR" sz="2800" dirty="0" smtClean="0"/>
              <a:t>slijedi</a:t>
            </a:r>
            <a:r>
              <a:rPr lang="en-US" sz="2800" dirty="0" smtClean="0"/>
              <a:t/>
            </a:r>
            <a:br>
              <a:rPr lang="en-US" sz="2800" dirty="0" smtClean="0"/>
            </a:br>
            <a:r>
              <a:rPr lang="hr-HR" sz="2800" dirty="0" smtClean="0"/>
              <a:t>Ispis </a:t>
            </a:r>
            <a:r>
              <a:rPr lang="hr-HR" sz="2800" dirty="0"/>
              <a:t>izvješća pokrećemo preko dugmeta </a:t>
            </a:r>
            <a:r>
              <a:rPr lang="hr-HR" sz="2800" b="1" dirty="0"/>
              <a:t>Ispis izvješća</a:t>
            </a:r>
            <a:r>
              <a:rPr lang="hr-HR" sz="2800" dirty="0"/>
              <a:t/>
            </a:r>
            <a:br>
              <a:rPr lang="hr-HR" sz="2800" dirty="0"/>
            </a:br>
            <a:endParaRPr lang="hr-HR" sz="2800" dirty="0"/>
          </a:p>
        </p:txBody>
      </p:sp>
      <p:pic>
        <p:nvPicPr>
          <p:cNvPr id="3080" name="Picture 10"/>
          <p:cNvPicPr>
            <a:picLocks noChangeAspect="1" noChangeArrowheads="1"/>
          </p:cNvPicPr>
          <p:nvPr/>
        </p:nvPicPr>
        <p:blipFill>
          <a:blip r:embed="rId2">
            <a:extLst>
              <a:ext uri="{28A0092B-C50C-407E-A947-70E740481C1C}">
                <a14:useLocalDpi xmlns:a14="http://schemas.microsoft.com/office/drawing/2010/main" val="0"/>
              </a:ext>
            </a:extLst>
          </a:blip>
          <a:srcRect t="3601" r="21233" b="7149"/>
          <a:stretch>
            <a:fillRect/>
          </a:stretch>
        </p:blipFill>
        <p:spPr bwMode="auto">
          <a:xfrm>
            <a:off x="2206936" y="1693719"/>
            <a:ext cx="5960318" cy="438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494318" y="2504209"/>
            <a:ext cx="1194955" cy="187036"/>
          </a:xfrm>
          <a:prstGeom prst="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3" name="Straight Arrow Connector 2"/>
          <p:cNvCxnSpPr/>
          <p:nvPr/>
        </p:nvCxnSpPr>
        <p:spPr>
          <a:xfrm>
            <a:off x="5545035" y="2177143"/>
            <a:ext cx="942604" cy="3270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566057"/>
            <a:ext cx="11016343" cy="1667245"/>
          </a:xfrm>
        </p:spPr>
        <p:txBody>
          <a:bodyPr>
            <a:normAutofit/>
          </a:bodyPr>
          <a:lstStyle/>
          <a:p>
            <a:pPr marL="457200" indent="-457200">
              <a:buFont typeface="Arial" panose="020B0604020202020204" pitchFamily="34" charset="0"/>
              <a:buChar char="•"/>
            </a:pPr>
            <a:r>
              <a:rPr lang="hr-HR" sz="2800" dirty="0" smtClean="0"/>
              <a:t>Nakon </a:t>
            </a:r>
            <a:r>
              <a:rPr lang="hr-HR" sz="2800" dirty="0"/>
              <a:t>pokretanja ove aktivnosti  pojavljuje se prozor kao na slici</a:t>
            </a:r>
          </a:p>
        </p:txBody>
      </p:sp>
      <p:sp>
        <p:nvSpPr>
          <p:cNvPr id="3" name="Content Placeholder 2"/>
          <p:cNvSpPr>
            <a:spLocks noGrp="1"/>
          </p:cNvSpPr>
          <p:nvPr>
            <p:ph idx="1"/>
          </p:nvPr>
        </p:nvSpPr>
        <p:spPr>
          <a:xfrm>
            <a:off x="838200" y="1943099"/>
            <a:ext cx="10515600" cy="4233863"/>
          </a:xfrm>
        </p:spPr>
        <p:txBody>
          <a:bodyPr/>
          <a:lstStyle/>
          <a:p>
            <a:endParaRPr lang="en-US" dirty="0" smtClean="0"/>
          </a:p>
          <a:p>
            <a:endParaRPr lang="en-US" dirty="0"/>
          </a:p>
          <a:p>
            <a:endParaRPr lang="en-US" dirty="0" smtClean="0"/>
          </a:p>
          <a:p>
            <a:endParaRPr lang="hr-HR"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468" y="2494313"/>
            <a:ext cx="5679064" cy="342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3973285" y="3810000"/>
            <a:ext cx="402772" cy="1004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89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286" y="633845"/>
            <a:ext cx="11190514" cy="2011384"/>
          </a:xfrm>
        </p:spPr>
        <p:txBody>
          <a:bodyPr>
            <a:noAutofit/>
          </a:bodyPr>
          <a:lstStyle/>
          <a:p>
            <a:r>
              <a:rPr lang="hr-HR" sz="2800" b="1" dirty="0" smtClean="0"/>
              <a:t>Otvori </a:t>
            </a:r>
            <a:r>
              <a:rPr lang="hr-HR" sz="2800" b="1" dirty="0"/>
              <a:t>novi </a:t>
            </a:r>
            <a:r>
              <a:rPr lang="hr-HR" sz="2800" b="1" dirty="0" smtClean="0"/>
              <a:t>Excel- </a:t>
            </a:r>
            <a:r>
              <a:rPr lang="hr-HR" sz="2800" dirty="0" smtClean="0"/>
              <a:t>koristimo </a:t>
            </a:r>
            <a:r>
              <a:rPr lang="hr-HR" sz="2800" dirty="0"/>
              <a:t>kad prvi put </a:t>
            </a:r>
            <a:r>
              <a:rPr lang="hr-HR" sz="2800" dirty="0" smtClean="0"/>
              <a:t>otvaramo excel </a:t>
            </a:r>
            <a:r>
              <a:rPr lang="hr-HR" sz="2800" dirty="0"/>
              <a:t>za predviđenu aktivnost. Ona nam otvara postavljenu datoteku koja se nalazi u direktoriju gdje je </a:t>
            </a:r>
            <a:r>
              <a:rPr lang="hr-HR" sz="2800" dirty="0" smtClean="0"/>
              <a:t>aplikacija</a:t>
            </a:r>
            <a:r>
              <a:rPr lang="hr-HR" sz="2800" dirty="0"/>
              <a:t/>
            </a:r>
            <a:br>
              <a:rPr lang="hr-HR" sz="2800" dirty="0"/>
            </a:br>
            <a:endParaRPr lang="hr-HR" sz="2800" dirty="0"/>
          </a:p>
        </p:txBody>
      </p:sp>
      <p:sp>
        <p:nvSpPr>
          <p:cNvPr id="5" name="Content Placeholder 4"/>
          <p:cNvSpPr>
            <a:spLocks noGrp="1"/>
          </p:cNvSpPr>
          <p:nvPr>
            <p:ph sz="half" idx="1"/>
          </p:nvPr>
        </p:nvSpPr>
        <p:spPr>
          <a:xfrm>
            <a:off x="838200" y="3096492"/>
            <a:ext cx="5181600" cy="3169226"/>
          </a:xfrm>
        </p:spPr>
        <p:txBody>
          <a:bodyPr/>
          <a:lstStyle/>
          <a:p>
            <a:endParaRPr lang="hr-HR" dirty="0"/>
          </a:p>
        </p:txBody>
      </p:sp>
      <p:sp>
        <p:nvSpPr>
          <p:cNvPr id="6" name="Content Placeholder 5"/>
          <p:cNvSpPr>
            <a:spLocks noGrp="1"/>
          </p:cNvSpPr>
          <p:nvPr>
            <p:ph sz="half" idx="2"/>
          </p:nvPr>
        </p:nvSpPr>
        <p:spPr>
          <a:xfrm>
            <a:off x="6172200" y="3096493"/>
            <a:ext cx="5181600" cy="3169226"/>
          </a:xfrm>
        </p:spPr>
        <p:txBody>
          <a:bodyPr/>
          <a:lstStyle/>
          <a:p>
            <a:endParaRPr lang="hr-HR"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30434"/>
            <a:ext cx="5181600" cy="373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a:blip r:embed="rId3">
            <a:extLst>
              <a:ext uri="{28A0092B-C50C-407E-A947-70E740481C1C}">
                <a14:useLocalDpi xmlns:a14="http://schemas.microsoft.com/office/drawing/2010/main" val="0"/>
              </a:ext>
            </a:extLst>
          </a:blip>
          <a:srcRect t="21719" r="21606" b="6136"/>
          <a:stretch>
            <a:fillRect/>
          </a:stretch>
        </p:blipFill>
        <p:spPr bwMode="auto">
          <a:xfrm>
            <a:off x="6199909" y="2587831"/>
            <a:ext cx="5153891" cy="367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4800601" y="4288971"/>
            <a:ext cx="402772" cy="1004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36172" y="2368633"/>
            <a:ext cx="402772" cy="1004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316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761999"/>
            <a:ext cx="11103429" cy="1012371"/>
          </a:xfrm>
        </p:spPr>
        <p:txBody>
          <a:bodyPr>
            <a:normAutofit fontScale="90000"/>
          </a:bodyPr>
          <a:lstStyle/>
          <a:p>
            <a:pPr marL="457200" indent="-457200">
              <a:buFont typeface="Arial" panose="020B0604020202020204" pitchFamily="34" charset="0"/>
              <a:buChar char="•"/>
            </a:pPr>
            <a:r>
              <a:rPr lang="hr-HR" sz="2800" dirty="0" smtClean="0"/>
              <a:t>Greška se javlja ako korisnik kod ispisa izvješća „klika” unutar excel prozora prije nego je završen iskrcaj podataka i u donjem lijevom kutu piše „spreman”</a:t>
            </a:r>
            <a:endParaRPr lang="hr-HR" sz="2800" dirty="0"/>
          </a:p>
        </p:txBody>
      </p:sp>
      <p:pic>
        <p:nvPicPr>
          <p:cNvPr id="4" name="Content Placeholder 4"/>
          <p:cNvPicPr>
            <a:picLocks noGrp="1" noChangeAspect="1"/>
          </p:cNvPicPr>
          <p:nvPr>
            <p:ph idx="1"/>
          </p:nvPr>
        </p:nvPicPr>
        <p:blipFill rotWithShape="1">
          <a:blip r:embed="rId2"/>
          <a:srcRect l="-210" t="10571" r="44539" b="7263"/>
          <a:stretch/>
        </p:blipFill>
        <p:spPr>
          <a:xfrm>
            <a:off x="2974618" y="2144486"/>
            <a:ext cx="6169382" cy="3999820"/>
          </a:xfrm>
          <a:prstGeom prst="rect">
            <a:avLst/>
          </a:prstGeom>
        </p:spPr>
      </p:pic>
      <p:cxnSp>
        <p:nvCxnSpPr>
          <p:cNvPr id="5" name="Straight Arrow Connector 4"/>
          <p:cNvCxnSpPr/>
          <p:nvPr/>
        </p:nvCxnSpPr>
        <p:spPr>
          <a:xfrm flipV="1">
            <a:off x="7532915" y="4144396"/>
            <a:ext cx="587828" cy="4245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92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rotWithShape="1">
          <a:blip r:embed="rId2"/>
          <a:srcRect t="9450" r="46639" b="2781"/>
          <a:stretch/>
        </p:blipFill>
        <p:spPr>
          <a:xfrm>
            <a:off x="718458" y="776287"/>
            <a:ext cx="7075714" cy="5341485"/>
          </a:xfrm>
          <a:prstGeom prst="rect">
            <a:avLst/>
          </a:prstGeom>
        </p:spPr>
      </p:pic>
      <p:cxnSp>
        <p:nvCxnSpPr>
          <p:cNvPr id="6" name="Straight Arrow Connector 5"/>
          <p:cNvCxnSpPr/>
          <p:nvPr/>
        </p:nvCxnSpPr>
        <p:spPr>
          <a:xfrm flipH="1">
            <a:off x="1055916" y="4920343"/>
            <a:ext cx="435427" cy="9797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Content Placeholder 5"/>
          <p:cNvPicPr>
            <a:picLocks noChangeAspect="1"/>
          </p:cNvPicPr>
          <p:nvPr/>
        </p:nvPicPr>
        <p:blipFill rotWithShape="1">
          <a:blip r:embed="rId2"/>
          <a:srcRect t="55054" r="84812" b="2781"/>
          <a:stretch/>
        </p:blipFill>
        <p:spPr>
          <a:xfrm>
            <a:off x="8262257" y="1069720"/>
            <a:ext cx="3178629" cy="3458737"/>
          </a:xfrm>
          <a:prstGeom prst="rect">
            <a:avLst/>
          </a:prstGeom>
        </p:spPr>
      </p:pic>
      <p:cxnSp>
        <p:nvCxnSpPr>
          <p:cNvPr id="8" name="Straight Arrow Connector 7"/>
          <p:cNvCxnSpPr/>
          <p:nvPr/>
        </p:nvCxnSpPr>
        <p:spPr>
          <a:xfrm flipH="1">
            <a:off x="8784774" y="3363685"/>
            <a:ext cx="435427" cy="9797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365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441</Words>
  <Application>Microsoft Office PowerPoint</Application>
  <PresentationFormat>Widescreen</PresentationFormat>
  <Paragraphs>47</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Cilj i svrha</vt:lpstr>
      <vt:lpstr>PowerPoint Presentation</vt:lpstr>
      <vt:lpstr>PowerPoint Presentation</vt:lpstr>
      <vt:lpstr>Potvrdom na dugme OK popune nam se tablice kao na slici koja slijedi Ispis izvješća pokrećemo preko dugmeta Ispis izvješća </vt:lpstr>
      <vt:lpstr>Nakon pokretanja ove aktivnosti  pojavljuje se prozor kao na slici</vt:lpstr>
      <vt:lpstr>Otvori novi Excel- koristimo kad prvi put otvaramo excel za predviđenu aktivnost. Ona nam otvara postavljenu datoteku koja se nalazi u direktoriju gdje je aplikacija </vt:lpstr>
      <vt:lpstr>Greška se javlja ako korisnik kod ispisa izvješća „klika” unutar excel prozora prije nego je završen iskrcaj podataka i u donjem lijevom kutu piše „spreman”</vt:lpstr>
      <vt:lpstr>PowerPoint Presentation</vt:lpstr>
      <vt:lpstr>PowerPoint Presentation</vt:lpstr>
      <vt:lpstr>PowerPoint Presentation</vt:lpstr>
      <vt:lpstr>Prije spremanja podataka vršimo kontrole kao na slici </vt:lpstr>
      <vt:lpstr>PowerPoint Presentation</vt:lpstr>
      <vt:lpstr>Primjer spremanja zapisa je kako slijedi kroz slijedeće slike -Prvo pokrenemo spremanje novog excela - Nakon toga nam se otvara mogućnost da zapis spremimo na mjesto gdje mi želimo (najbolje u direktorij My Documents) s imenom koje će nam biti prepoznatljivo</vt:lpstr>
      <vt:lpstr>Nakon što smo spremili zapis, možemo nastaviti s prikupljanjem drugih podataka </vt:lpstr>
      <vt:lpstr>Nakon toga, kada želimo podatke prebaciti u excel otvara nam se mogućnost kao na slikama preko kojih otvaramo postojeći excel zapis i moramo ga naći. </vt:lpstr>
      <vt:lpstr>Nakon odabira željenog zapisa program popunjava automatski tablicu u excelu</vt:lpstr>
      <vt:lpstr>Nakon popunjavanja dobijemo zapis koji nam na referentnoj strani pokaže status zapisa i eventualne probleme.   Trebamo imati zapis bez grešaka tj moramo pronaći što nije u redu ili koje polje smo propustili napraviti.</vt:lpstr>
      <vt:lpstr>PowerPoint Presentation</vt:lpstr>
      <vt:lpstr>   </vt:lpstr>
      <vt:lpstr>  Na slici se vidi da bilanca stvara grešku zbog zaokruživanja i treba pronaći gdje treba izmijeniti iznos da bi obrazac bio ispravan </vt:lpstr>
      <vt:lpstr>PowerPoint Presentation</vt:lpstr>
      <vt:lpstr>Hvala na pažnji!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Antonia Marinović</dc:creator>
  <cp:lastModifiedBy>Margarita Burazin</cp:lastModifiedBy>
  <cp:revision>36</cp:revision>
  <cp:lastPrinted>2018-04-05T07:30:04Z</cp:lastPrinted>
  <dcterms:created xsi:type="dcterms:W3CDTF">2017-10-24T12:04:44Z</dcterms:created>
  <dcterms:modified xsi:type="dcterms:W3CDTF">2018-04-10T10:35:06Z</dcterms:modified>
</cp:coreProperties>
</file>