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328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9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270" r:id="rId51"/>
  </p:sldIdLst>
  <p:sldSz cx="12192000" cy="6858000"/>
  <p:notesSz cx="6669088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imir Oman" initials="BO" lastIdx="1" clrIdx="0">
    <p:extLst>
      <p:ext uri="{19B8F6BF-5375-455C-9EA6-DF929625EA0E}">
        <p15:presenceInfo xmlns:p15="http://schemas.microsoft.com/office/powerpoint/2012/main" userId="S-1-5-21-2131832153-240190294-840782136-36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64811" autoAdjust="0"/>
  </p:normalViewPr>
  <p:slideViewPr>
    <p:cSldViewPr snapToGrid="0">
      <p:cViewPr varScale="1">
        <p:scale>
          <a:sx n="48" d="100"/>
          <a:sy n="48" d="100"/>
        </p:scale>
        <p:origin x="157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3A228-64EF-4C5E-BE18-429C72430CC4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34EF5-CC7D-49BA-9617-06752F781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3215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446DE-E819-43E0-8E15-E4FB25A929E4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DDFB8-A3A7-4C71-BC06-1D67E159B8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2864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0130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Kako</a:t>
            </a:r>
            <a:r>
              <a:rPr lang="hr-HR" sz="1200" b="1" baseline="0" dirty="0" smtClean="0"/>
              <a:t> biste odgovarajućim dokumentima (karakterističnim za materijalno knjigovodstvo) mogli određenim skladištima dodjeljivati </a:t>
            </a:r>
          </a:p>
          <a:p>
            <a:r>
              <a:rPr lang="hr-HR" sz="1200" b="1" baseline="0" dirty="0" smtClean="0"/>
              <a:t>određene artikle potrebno je najprije definirati Tip skladišta.</a:t>
            </a:r>
          </a:p>
          <a:p>
            <a:r>
              <a:rPr lang="hr-HR" sz="1200" b="1" baseline="0" dirty="0" smtClean="0"/>
              <a:t>Šifrarnik </a:t>
            </a:r>
            <a:r>
              <a:rPr lang="hr-HR" sz="1200" b="1" baseline="0" dirty="0" smtClean="0"/>
              <a:t>Tip skladišta izgleda kao na prikazu koji možete vidjeti te se za razliku od prethodnih sastoji od 3 kartice.</a:t>
            </a:r>
          </a:p>
          <a:p>
            <a:r>
              <a:rPr lang="hr-HR" sz="1200" b="1" baseline="0" dirty="0" smtClean="0"/>
              <a:t>Najprije </a:t>
            </a:r>
            <a:r>
              <a:rPr lang="hr-HR" sz="1200" b="1" baseline="0" dirty="0" smtClean="0"/>
              <a:t>je potrebno popuniti karticu Forma, a unos započinjete klikom na gumb Unos novog podatka.</a:t>
            </a:r>
          </a:p>
          <a:p>
            <a:r>
              <a:rPr lang="hr-HR" sz="1200" b="1" baseline="0" dirty="0" smtClean="0"/>
              <a:t>Po </a:t>
            </a:r>
            <a:r>
              <a:rPr lang="hr-HR" sz="1200" b="1" baseline="0" dirty="0" smtClean="0"/>
              <a:t>završetku unosa klikom na gumb Upisivanje novog ili dupliciranog podatka u bazu spremiti ćete unesene podatke.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0474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Kako biste dovršili</a:t>
            </a:r>
            <a:r>
              <a:rPr lang="hr-HR" sz="1200" b="1" baseline="0" dirty="0" smtClean="0"/>
              <a:t> definiranje šifrarnika Tip skladišta potrebno se prebaciti na treću karticu DOKUMENTI ZA TIP SKLADIŠTA.</a:t>
            </a:r>
          </a:p>
          <a:p>
            <a:r>
              <a:rPr lang="hr-HR" sz="1200" b="1" baseline="0" dirty="0" smtClean="0"/>
              <a:t>Unos </a:t>
            </a:r>
            <a:r>
              <a:rPr lang="hr-HR" sz="1200" b="1" baseline="0" dirty="0" smtClean="0"/>
              <a:t>započinje klikom na gumb Unos novog podatka.</a:t>
            </a:r>
          </a:p>
          <a:p>
            <a:r>
              <a:rPr lang="hr-HR" sz="1200" b="1" baseline="0" dirty="0" smtClean="0"/>
              <a:t>Po </a:t>
            </a:r>
            <a:r>
              <a:rPr lang="hr-HR" sz="1200" b="1" baseline="0" dirty="0" smtClean="0"/>
              <a:t>završetku unosa unesene promjene ćete spremiti klikom na gumb Upis izmjena u tablici. </a:t>
            </a:r>
          </a:p>
          <a:p>
            <a:r>
              <a:rPr lang="hr-HR" sz="1200" b="1" baseline="0" dirty="0" smtClean="0"/>
              <a:t>Na </a:t>
            </a:r>
            <a:r>
              <a:rPr lang="hr-HR" sz="1200" b="1" baseline="0" dirty="0" smtClean="0"/>
              <a:t>ovaj način ste završili s definiranjem Tipa skladišta.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9677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Nakon tipa skladišta na redu je definiranje</a:t>
            </a:r>
            <a:r>
              <a:rPr lang="hr-HR" sz="1200" b="1" baseline="0" dirty="0" smtClean="0"/>
              <a:t> i samog skladišta.</a:t>
            </a:r>
          </a:p>
          <a:p>
            <a:r>
              <a:rPr lang="hr-HR" sz="1200" b="1" baseline="0" dirty="0" smtClean="0"/>
              <a:t>I </a:t>
            </a:r>
            <a:r>
              <a:rPr lang="hr-HR" sz="1200" b="1" baseline="0" dirty="0" smtClean="0"/>
              <a:t>ovaj šifrarnik kao i prethodni se sastoji od 3 kartice. </a:t>
            </a:r>
          </a:p>
          <a:p>
            <a:r>
              <a:rPr lang="hr-HR" sz="1200" b="1" baseline="0" dirty="0" smtClean="0"/>
              <a:t>Najprije </a:t>
            </a:r>
            <a:r>
              <a:rPr lang="hr-HR" sz="1200" b="1" baseline="0" dirty="0" smtClean="0"/>
              <a:t>je potrebno popuniti karticu Forma. </a:t>
            </a:r>
          </a:p>
          <a:p>
            <a:r>
              <a:rPr lang="hr-HR" sz="1200" b="1" baseline="0" dirty="0" smtClean="0"/>
              <a:t>Unos </a:t>
            </a:r>
            <a:r>
              <a:rPr lang="hr-HR" sz="1200" b="1" baseline="0" dirty="0" smtClean="0"/>
              <a:t>započinje klikom na gumb Unos novog podatka te nakon što ste unijeli sve potrebne podatke spremanje dovršavate klikom na</a:t>
            </a:r>
          </a:p>
          <a:p>
            <a:r>
              <a:rPr lang="hr-HR" sz="1200" b="1" baseline="0" dirty="0" smtClean="0"/>
              <a:t>gumb Upisivanje novog ili dupliciranog podatka u bazu.</a:t>
            </a:r>
            <a:endParaRPr lang="hr-HR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8116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Kako biste dovršili</a:t>
            </a:r>
            <a:r>
              <a:rPr lang="hr-HR" sz="1200" b="1" baseline="0" dirty="0" smtClean="0"/>
              <a:t> definiranje šifrarnika Skladište potrebno se prebaciti na treću karticu GRUPA ARTIKLA U SKLADIŠTU.</a:t>
            </a:r>
          </a:p>
          <a:p>
            <a:r>
              <a:rPr lang="hr-HR" sz="1200" b="1" baseline="0" dirty="0" smtClean="0"/>
              <a:t>Unos </a:t>
            </a:r>
            <a:r>
              <a:rPr lang="hr-HR" sz="1200" b="1" baseline="0" dirty="0" smtClean="0"/>
              <a:t>započinje klikom na gumb Unos novog podatka.</a:t>
            </a:r>
          </a:p>
          <a:p>
            <a:r>
              <a:rPr lang="hr-HR" sz="1200" b="1" baseline="0" dirty="0" smtClean="0"/>
              <a:t>Po </a:t>
            </a:r>
            <a:r>
              <a:rPr lang="hr-HR" sz="1200" b="1" baseline="0" dirty="0" smtClean="0"/>
              <a:t>završetku unosa unesene promjene ćete spremiti klikom na gumb Upis izmjena u tablici. </a:t>
            </a:r>
          </a:p>
          <a:p>
            <a:r>
              <a:rPr lang="hr-HR" sz="1200" b="1" baseline="0" dirty="0" smtClean="0"/>
              <a:t>Na </a:t>
            </a:r>
            <a:r>
              <a:rPr lang="hr-HR" sz="1200" b="1" baseline="0" dirty="0" smtClean="0"/>
              <a:t>ovaj način ste završili s definiranjem Skladišta.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331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Prilikom</a:t>
            </a:r>
            <a:r>
              <a:rPr lang="hr-HR" sz="1200" b="1" baseline="0" dirty="0" smtClean="0"/>
              <a:t> isporuke aplikacije Materijalno knjigovodstvo korisnicima, što se podataka tiče aplikacija u potpunosti bude prazna uz izuzetak šifrarnika Vrsta dokumenta koja Vam bude popunjena s najčešće korištenim vrstama dokumenata.</a:t>
            </a:r>
          </a:p>
          <a:p>
            <a:r>
              <a:rPr lang="hr-HR" sz="1200" b="1" baseline="0" dirty="0" smtClean="0"/>
              <a:t>Naravno, ukoliko imate potrebu Vi ste i dalje u mogućnosti definirati koliko god vrsta dokumenata Vam još treba.</a:t>
            </a:r>
          </a:p>
          <a:p>
            <a:r>
              <a:rPr lang="hr-HR" sz="1200" b="1" baseline="0" dirty="0" smtClean="0"/>
              <a:t>Unos započinje klikom na gumb Unos novog podatka.</a:t>
            </a:r>
          </a:p>
          <a:p>
            <a:r>
              <a:rPr lang="hr-HR" sz="1200" b="1" baseline="0" dirty="0" smtClean="0"/>
              <a:t>Nakon što ste popunili podatke za ovaj šifrarnik, unesene promjene ćete spremiti klikom na gumb Upisivanje novog ili dupliciranog podatka u bazu.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0877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Unutar</a:t>
            </a:r>
            <a:r>
              <a:rPr lang="hr-HR" sz="1200" b="1" baseline="0" dirty="0" smtClean="0"/>
              <a:t> šifrarnika nalazi se i dio pod imenom Osnovni </a:t>
            </a:r>
            <a:r>
              <a:rPr lang="hr-HR" sz="1200" b="1" baseline="0" smtClean="0"/>
              <a:t>šifrarnici koji </a:t>
            </a:r>
            <a:r>
              <a:rPr lang="hr-HR" sz="1200" b="1" baseline="0" dirty="0" smtClean="0"/>
              <a:t>se sastoji od 9 šifrarnika i to:</a:t>
            </a:r>
          </a:p>
          <a:p>
            <a:r>
              <a:rPr lang="hr-HR" sz="1200" b="1" baseline="0" dirty="0" smtClean="0"/>
              <a:t>RAČUNSKI PLAN, ŽUPANIJA, OPĆINA, GRUPA USTANOVA, USTANOVA, MJESTO TROŠKA/ORGANIZACIJSKA JEDINICA, TIP PARTNERA, </a:t>
            </a:r>
          </a:p>
          <a:p>
            <a:r>
              <a:rPr lang="hr-HR" sz="1200" b="1" baseline="0" dirty="0" smtClean="0"/>
              <a:t>PARTNER, KORISNIK. </a:t>
            </a:r>
          </a:p>
          <a:p>
            <a:r>
              <a:rPr lang="hr-HR" sz="1200" b="1" baseline="0" dirty="0" smtClean="0"/>
              <a:t>U nastavku prezentacije pokazat ćemo samo dva šifrarnika iz ove skupine i to: MJESTO TROŠKA te KORISNIK.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742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Mjesto troška predstavlja lokaciju na kojoj je stvarno izvršen</a:t>
            </a:r>
            <a:r>
              <a:rPr lang="hr-HR" sz="1200" b="1" baseline="0" dirty="0" smtClean="0"/>
              <a:t> utrošak materijala ili</a:t>
            </a:r>
          </a:p>
          <a:p>
            <a:r>
              <a:rPr lang="hr-HR" sz="1200" b="1" baseline="0" dirty="0" smtClean="0"/>
              <a:t>Ako je Sitan inventar u pitanju lokacija na kojoj je Sitan inventar stavljen u upotrebu.</a:t>
            </a:r>
          </a:p>
          <a:p>
            <a:r>
              <a:rPr lang="hr-HR" sz="1200" b="1" baseline="0" dirty="0" smtClean="0"/>
              <a:t>Unos </a:t>
            </a:r>
            <a:r>
              <a:rPr lang="hr-HR" sz="1200" b="1" baseline="0" dirty="0" smtClean="0"/>
              <a:t>započinje klikom na gumb Unos novog podatka. </a:t>
            </a:r>
          </a:p>
          <a:p>
            <a:r>
              <a:rPr lang="hr-HR" sz="1200" b="1" baseline="0" dirty="0" smtClean="0"/>
              <a:t>Po završetku unosa unesene podatke ćete spremiti klikom na gumb Upisivanje novog ili dupliciranog podatka u bazu.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17675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Popunjavanje</a:t>
            </a:r>
            <a:r>
              <a:rPr lang="hr-HR" sz="1200" b="1" baseline="0" dirty="0" smtClean="0"/>
              <a:t> šifrarnika korisnik započinje klikom na gumb Unos novog podatka.</a:t>
            </a:r>
          </a:p>
          <a:p>
            <a:r>
              <a:rPr lang="hr-HR" sz="1200" b="1" baseline="0" dirty="0" smtClean="0"/>
              <a:t>Nakon </a:t>
            </a:r>
            <a:r>
              <a:rPr lang="hr-HR" sz="1200" b="1" baseline="0" dirty="0" smtClean="0"/>
              <a:t>što su uneseni podaci završetak se obavlja klikom na gumb Upisivanje novog ili dupliciranog podatka.</a:t>
            </a:r>
          </a:p>
          <a:p>
            <a:r>
              <a:rPr lang="hr-HR" sz="1200" b="1" baseline="0" dirty="0" smtClean="0"/>
              <a:t>Popunjeni </a:t>
            </a:r>
            <a:r>
              <a:rPr lang="hr-HR" sz="1200" b="1" baseline="0" dirty="0" smtClean="0"/>
              <a:t>šifrarnik izgleda kao na slici.</a:t>
            </a:r>
          </a:p>
          <a:p>
            <a:r>
              <a:rPr lang="hr-HR" sz="1200" b="1" baseline="0" dirty="0" smtClean="0"/>
              <a:t>Najvažnije polje unutar šifrarnika Korisnik jest polje Datum obračuna budući je isto editabilno odnosno po potrebi ste ga u mogućnosti mijenjati.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3456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Po ulasku u izbornik Obračun</a:t>
            </a:r>
            <a:r>
              <a:rPr lang="hr-HR" sz="1400" b="1" baseline="0" dirty="0" smtClean="0"/>
              <a:t> otvara Vam se prozor kao na slici te je potrebno unijeti Datum za koji vršite obračun.</a:t>
            </a:r>
          </a:p>
          <a:p>
            <a:r>
              <a:rPr lang="hr-HR" sz="1400" b="1" baseline="0" dirty="0" smtClean="0"/>
              <a:t>Obračun </a:t>
            </a:r>
            <a:r>
              <a:rPr lang="hr-HR" sz="1400" b="1" baseline="0" dirty="0" smtClean="0"/>
              <a:t>je radnja koja se obavlja isključivo onda kada su svi dokumenti knjiženi u određenom obračunskom razdoblju.</a:t>
            </a:r>
          </a:p>
          <a:p>
            <a:r>
              <a:rPr lang="hr-HR" sz="1400" b="1" baseline="0" dirty="0" smtClean="0"/>
              <a:t>Pokretanjem </a:t>
            </a:r>
            <a:r>
              <a:rPr lang="hr-HR" sz="1400" b="1" baseline="0" dirty="0" smtClean="0"/>
              <a:t>obračuna svi dokumenti i sva stanja skladišta dobiju financijske vrijednosti prema prosječnoj nabavnoj cijeni.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20426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Glavnina posla unutar</a:t>
            </a:r>
            <a:r>
              <a:rPr lang="hr-HR" sz="1200" b="1" baseline="0" dirty="0" smtClean="0"/>
              <a:t> aplikacije Materijalno knjigovodstvo se odvija kroz izbornik Dokumenti. </a:t>
            </a:r>
          </a:p>
          <a:p>
            <a:r>
              <a:rPr lang="hr-HR" sz="1200" b="1" baseline="0" dirty="0" smtClean="0"/>
              <a:t>Izbornik </a:t>
            </a:r>
            <a:r>
              <a:rPr lang="hr-HR" sz="1200" b="1" baseline="0" dirty="0" smtClean="0"/>
              <a:t>dokumenti se sastoji od: POČETNOG STANJA, PRIMKE, IZDATNICE, IZDATNICE ŽIVEŽNIH NAMIRNICA, MEĐUSKLADIŠNICE, POVRATNICE, </a:t>
            </a:r>
          </a:p>
          <a:p>
            <a:r>
              <a:rPr lang="hr-HR" sz="1200" b="1" baseline="0" dirty="0" smtClean="0"/>
              <a:t>POVRATNICE DOBAVLJAČU, RASHODA, INVENTURE, VIŠKA, MANJKA, KALA.</a:t>
            </a:r>
          </a:p>
          <a:p>
            <a:r>
              <a:rPr lang="hr-HR" sz="1200" b="1" dirty="0" smtClean="0"/>
              <a:t>U </a:t>
            </a:r>
            <a:r>
              <a:rPr lang="hr-HR" sz="1200" b="1" dirty="0" smtClean="0"/>
              <a:t>nastavku ćemo dati pregled samo nekih dokumenata i to PRIMKE</a:t>
            </a:r>
            <a:r>
              <a:rPr lang="hr-HR" sz="1200" b="1" baseline="0" dirty="0" smtClean="0"/>
              <a:t>, IZDATNICE te INVENTURE.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9067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400" b="1" dirty="0" smtClean="0"/>
              <a:t>Zbog izmjena u procesu Objedinjene nabave, poslovni procesi Materijalno knjigovodstvo i Sitan inventar dobivaju na važnosti te Vam ih zbog toga i prezentiramo danas.</a:t>
            </a:r>
          </a:p>
          <a:p>
            <a:r>
              <a:rPr lang="hr-HR" sz="1200" b="1" dirty="0" smtClean="0">
                <a:latin typeface="+mn-lt"/>
                <a:cs typeface="Times New Roman" panose="02020603050405020304" pitchFamily="18" charset="0"/>
              </a:rPr>
              <a:t>Aplikacija</a:t>
            </a:r>
            <a:r>
              <a:rPr lang="hr-HR" sz="1200" b="1" baseline="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hr-HR" sz="1200" b="1" baseline="0" dirty="0" smtClean="0">
                <a:latin typeface="+mn-lt"/>
                <a:cs typeface="Times New Roman" panose="02020603050405020304" pitchFamily="18" charset="0"/>
              </a:rPr>
              <a:t>Materijalno knjigovodstvo kao što i samo ime sugerira služi vođenju i dokumentiranju procesa materijalnog knjigovodstva. </a:t>
            </a:r>
          </a:p>
          <a:p>
            <a:r>
              <a:rPr lang="hr-HR" sz="1200" b="1" baseline="0" dirty="0" smtClean="0">
                <a:latin typeface="+mn-lt"/>
                <a:cs typeface="Times New Roman" panose="02020603050405020304" pitchFamily="18" charset="0"/>
              </a:rPr>
              <a:t>Materijalno </a:t>
            </a:r>
            <a:r>
              <a:rPr lang="hr-HR" sz="1200" b="1" baseline="0" dirty="0" smtClean="0">
                <a:latin typeface="+mn-lt"/>
                <a:cs typeface="Times New Roman" panose="02020603050405020304" pitchFamily="18" charset="0"/>
              </a:rPr>
              <a:t>knjigovodstvo predstavlja analitičko knjigovodstvo koje prati stanje i kretanje materijala po vrsti, količini i vrijednosti.</a:t>
            </a:r>
          </a:p>
          <a:p>
            <a:r>
              <a:rPr lang="hr-HR" sz="1200" b="1" baseline="0" dirty="0" smtClean="0">
                <a:latin typeface="+mn-lt"/>
                <a:cs typeface="Times New Roman" panose="02020603050405020304" pitchFamily="18" charset="0"/>
              </a:rPr>
              <a:t>Koristeći </a:t>
            </a:r>
            <a:r>
              <a:rPr lang="hr-HR" sz="1200" b="1" baseline="0" dirty="0" smtClean="0">
                <a:latin typeface="+mn-lt"/>
                <a:cs typeface="Times New Roman" panose="02020603050405020304" pitchFamily="18" charset="0"/>
              </a:rPr>
              <a:t>se ovom aplikacijom uvelike Vam je olakšan proces upravljanja zalihama bilo da se radi o zalihama repromaterijala.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2901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Primka predstavlja dokument preko kojega robu kupljenu od dobavljača zaprimate na skladište.</a:t>
            </a:r>
          </a:p>
          <a:p>
            <a:r>
              <a:rPr lang="hr-HR" sz="1200" b="1" dirty="0" smtClean="0"/>
              <a:t>Onog </a:t>
            </a:r>
            <a:r>
              <a:rPr lang="hr-HR" sz="1200" b="1" dirty="0" smtClean="0"/>
              <a:t>trenutka kada</a:t>
            </a:r>
            <a:r>
              <a:rPr lang="hr-HR" sz="1200" b="1" baseline="0" dirty="0" smtClean="0"/>
              <a:t> dobijete robu od dobavljača s pripadajućom otpremnicom, istu je potrebno evidentirati i unutar aplikacije Materijalno knjigovodstvo te ju na taj način staviti na lager. </a:t>
            </a:r>
          </a:p>
          <a:p>
            <a:r>
              <a:rPr lang="hr-HR" sz="1200" b="1" baseline="0" dirty="0" smtClean="0"/>
              <a:t>Po </a:t>
            </a:r>
            <a:r>
              <a:rPr lang="hr-HR" sz="1200" b="1" baseline="0" dirty="0" smtClean="0"/>
              <a:t>ulasku u primku dobijete prikaz koji izgleda kao na slici.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89175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Kreiranje</a:t>
            </a:r>
            <a:r>
              <a:rPr lang="hr-HR" sz="1200" b="1" baseline="0" dirty="0" smtClean="0"/>
              <a:t> primke započinje klikom na gumb Unos novog podatka.</a:t>
            </a:r>
          </a:p>
          <a:p>
            <a:r>
              <a:rPr lang="hr-HR" sz="1200" b="1" baseline="0" dirty="0" smtClean="0"/>
              <a:t>OBAVEZNA </a:t>
            </a:r>
            <a:r>
              <a:rPr lang="hr-HR" sz="1200" b="1" baseline="0" dirty="0" smtClean="0"/>
              <a:t>POLJA za popunjavanje su: SKLADIŠTE, DOBAVLJAČ, FAKTURNA VRIJEDNOST.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9137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Podatke koje ste unijeli na</a:t>
            </a:r>
            <a:r>
              <a:rPr lang="hr-HR" sz="1200" b="1" baseline="0" dirty="0" smtClean="0"/>
              <a:t> karticu Primka ćete spremiti klikom na gumb Upisivanje novog ili dupliciranog podatka. </a:t>
            </a:r>
          </a:p>
          <a:p>
            <a:r>
              <a:rPr lang="hr-HR" sz="1200" b="1" baseline="0" dirty="0" smtClean="0"/>
              <a:t>Potom </a:t>
            </a:r>
            <a:r>
              <a:rPr lang="hr-HR" sz="1200" b="1" baseline="0" dirty="0" smtClean="0"/>
              <a:t>se potrebno prebaciti na karticu Artikli te započeti unos klikom na gumb Unos novog podatka.</a:t>
            </a:r>
          </a:p>
          <a:p>
            <a:r>
              <a:rPr lang="hr-HR" sz="1200" b="1" baseline="0" dirty="0" smtClean="0"/>
              <a:t>Nakon </a:t>
            </a:r>
            <a:r>
              <a:rPr lang="hr-HR" sz="1200" b="1" baseline="0" dirty="0" smtClean="0"/>
              <a:t>što popunite karticu Artikli unesene podatke ćete spremiti klikom na gumb Upisivanje novog ili dupliciranog podatka u bazu.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9569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Proces izrade primke</a:t>
            </a:r>
            <a:r>
              <a:rPr lang="hr-HR" sz="1200" b="1" baseline="0" dirty="0" smtClean="0"/>
              <a:t> se nastavlja tako da se vratite na karticu Primka.</a:t>
            </a:r>
          </a:p>
          <a:p>
            <a:r>
              <a:rPr lang="hr-HR" sz="1200" b="1" baseline="0" dirty="0" smtClean="0"/>
              <a:t>Klikom </a:t>
            </a:r>
            <a:r>
              <a:rPr lang="hr-HR" sz="1200" b="1" baseline="0" dirty="0" smtClean="0"/>
              <a:t>na gumb Knjiženje izvršavate knjiženje primke te se na ovaj način proces izrade primke završava.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07685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Dokument Izdatnice kao što</a:t>
            </a:r>
            <a:r>
              <a:rPr lang="hr-HR" sz="1200" b="1" baseline="0" dirty="0" smtClean="0"/>
              <a:t> i samo ime kaže prati količinski izlaz robe iz određenog skladišta na mjesto troška.</a:t>
            </a:r>
          </a:p>
          <a:p>
            <a:r>
              <a:rPr lang="hr-HR" sz="1200" b="1" baseline="0" dirty="0" smtClean="0"/>
              <a:t>Kreiranje </a:t>
            </a:r>
            <a:r>
              <a:rPr lang="hr-HR" sz="1200" b="1" baseline="0" dirty="0" smtClean="0"/>
              <a:t>Izdatnice započinje na kartici Izdatnica klikom na gumb Unos novog podatka.</a:t>
            </a:r>
          </a:p>
          <a:p>
            <a:r>
              <a:rPr lang="hr-HR" sz="1200" b="1" baseline="0" dirty="0" smtClean="0"/>
              <a:t>Nakon </a:t>
            </a:r>
            <a:r>
              <a:rPr lang="hr-HR" sz="1200" b="1" baseline="0" dirty="0" smtClean="0"/>
              <a:t>što popunite podatke s kartice Izdatnice potrebno je te unesene podatke spremiti klikom na gumb Upisivanje novog ili dupliciranog podatka u bazu. </a:t>
            </a:r>
          </a:p>
          <a:p>
            <a:r>
              <a:rPr lang="hr-HR" sz="1200" b="1" baseline="0" dirty="0" smtClean="0"/>
              <a:t>Preduvjeti </a:t>
            </a:r>
            <a:r>
              <a:rPr lang="hr-HR" sz="1200" b="1" baseline="0" dirty="0" smtClean="0"/>
              <a:t>za kreiranje kako izdatnice:</a:t>
            </a:r>
          </a:p>
          <a:p>
            <a:pPr marL="171450" indent="-171450">
              <a:buFontTx/>
              <a:buChar char="-"/>
            </a:pPr>
            <a:r>
              <a:rPr lang="hr-HR" sz="1200" b="1" baseline="0" dirty="0" smtClean="0"/>
              <a:t>Da su prethodni svi šifrarnici definirani,</a:t>
            </a:r>
          </a:p>
          <a:p>
            <a:pPr marL="171450" indent="-171450">
              <a:buFontTx/>
              <a:buChar char="-"/>
            </a:pPr>
            <a:r>
              <a:rPr lang="hr-HR" sz="1200" b="1" baseline="0" dirty="0" smtClean="0"/>
              <a:t>Da su svi artikli koji će se nalaziti na izdatnici prethodno uneseni bilo primkom početnog stanja ili pak običnom primkom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10262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Proces izrade</a:t>
            </a:r>
            <a:r>
              <a:rPr lang="hr-HR" sz="1200" b="1" baseline="0" dirty="0" smtClean="0"/>
              <a:t> izdatnice se nastavlja prebacivanjem na karticu Artikli. </a:t>
            </a:r>
          </a:p>
          <a:p>
            <a:r>
              <a:rPr lang="hr-HR" sz="1200" b="1" baseline="0" dirty="0" smtClean="0"/>
              <a:t>Unos </a:t>
            </a:r>
            <a:r>
              <a:rPr lang="hr-HR" sz="1200" b="1" baseline="0" dirty="0" smtClean="0"/>
              <a:t>artikala započinje klikom na gumb Unos novog podatka.</a:t>
            </a:r>
          </a:p>
          <a:p>
            <a:r>
              <a:rPr lang="hr-HR" sz="1200" b="1" baseline="0" dirty="0" smtClean="0"/>
              <a:t>Završetak </a:t>
            </a:r>
            <a:r>
              <a:rPr lang="hr-HR" sz="1200" b="1" baseline="0" dirty="0" smtClean="0"/>
              <a:t>popunjavanja kartice Artikli se završava klikom na gumb Upisivanje novog ili dupliciranog podatka u bazu.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72040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Proces izrade izdatnice</a:t>
            </a:r>
            <a:r>
              <a:rPr lang="hr-HR" sz="1200" b="1" baseline="0" dirty="0" smtClean="0"/>
              <a:t> se nastavlja tako da se vratite na karticu Izdatnica.</a:t>
            </a:r>
          </a:p>
          <a:p>
            <a:r>
              <a:rPr lang="hr-HR" sz="1200" b="1" baseline="0" dirty="0" smtClean="0"/>
              <a:t>Klikom </a:t>
            </a:r>
            <a:r>
              <a:rPr lang="hr-HR" sz="1200" b="1" baseline="0" dirty="0" smtClean="0"/>
              <a:t>na gumb Knjiženje izvršavate knjiženje izdatnice te se na ovaj način proces izrade izdatnice završava.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38667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Inventura predstavlja postupak utvrđivanja,</a:t>
            </a:r>
            <a:r>
              <a:rPr lang="hr-HR" sz="1200" b="1" baseline="0" dirty="0" smtClean="0"/>
              <a:t> odnosno popisivanja stvarnog stanja robe. </a:t>
            </a:r>
          </a:p>
          <a:p>
            <a:r>
              <a:rPr lang="hr-HR" sz="1200" b="1" baseline="0" dirty="0" smtClean="0"/>
              <a:t>Kreiranje inventure započinje klikom na gumb Unos novog podatka.</a:t>
            </a:r>
          </a:p>
          <a:p>
            <a:r>
              <a:rPr lang="hr-HR" sz="1200" b="1" baseline="0" dirty="0" smtClean="0"/>
              <a:t>Najprije je potrebno da unesete skladište za koju ćete kreirati inventuru, promijenite datum inventure ukoliko je potrebno, unijeti osobu koja će biti predsjednik komisije te članove komisije.</a:t>
            </a:r>
          </a:p>
          <a:p>
            <a:r>
              <a:rPr lang="hr-HR" sz="1200" b="1" baseline="0" dirty="0" smtClean="0"/>
              <a:t>Potom je potrebno kliknuti na gumb Upisivanje novog ili dupliciranog podatka u bazu. </a:t>
            </a:r>
          </a:p>
          <a:p>
            <a:r>
              <a:rPr lang="hr-HR" sz="1200" b="1" baseline="0" dirty="0" smtClean="0"/>
              <a:t>Proces </a:t>
            </a:r>
            <a:r>
              <a:rPr lang="hr-HR" sz="1200" b="1" baseline="0" dirty="0" smtClean="0"/>
              <a:t>kreiranja inventure se nastavlja tako da klikom na gumb Generiranje stavki inventure generirate stavke odnosno artikle koji će biti predmetom inventure.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83520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Aplikacija Vas vodi potom na</a:t>
            </a:r>
            <a:r>
              <a:rPr lang="hr-HR" sz="1200" b="1" baseline="0" dirty="0" smtClean="0"/>
              <a:t> stavke inventure koje se nalaze kartici Stavke inventure. </a:t>
            </a:r>
          </a:p>
          <a:p>
            <a:r>
              <a:rPr lang="hr-HR" sz="1200" b="1" baseline="0" dirty="0" smtClean="0"/>
              <a:t>Kao što možete vidjeti s prikaza na kartici Stavke inventure se nalaze stupci Knjižna količina i Stvarna količina.</a:t>
            </a:r>
          </a:p>
          <a:p>
            <a:r>
              <a:rPr lang="hr-HR" sz="1200" b="1" baseline="0" dirty="0" smtClean="0"/>
              <a:t>Naime, stupac Knjižna količina se odnosi na količinu koja se nalazi unutar aplikacije Materijalno knjigovodstvo.</a:t>
            </a:r>
          </a:p>
          <a:p>
            <a:r>
              <a:rPr lang="hr-HR" sz="1200" b="1" baseline="0" dirty="0" smtClean="0"/>
              <a:t>Stupac Stvarna količina se odnosi na količinu koja se u stvarnosti nalazi u Vašem </a:t>
            </a:r>
            <a:r>
              <a:rPr lang="hr-HR" sz="1200" b="1" baseline="0" dirty="0" smtClean="0"/>
              <a:t>skladištu. </a:t>
            </a:r>
            <a:endParaRPr lang="hr-HR" sz="1200" b="1" baseline="0" dirty="0" smtClean="0"/>
          </a:p>
          <a:p>
            <a:r>
              <a:rPr lang="hr-HR" sz="1200" b="1" baseline="0" dirty="0" smtClean="0"/>
              <a:t>Zbog toga je ovo editabilno te ste u mogućnosti promijeniti podatak u ovom stupcu ukoliko </a:t>
            </a:r>
            <a:r>
              <a:rPr lang="hr-HR" sz="1200" b="1" baseline="0" dirty="0" smtClean="0"/>
              <a:t>za </a:t>
            </a:r>
            <a:r>
              <a:rPr lang="hr-HR" sz="1200" b="1" baseline="0" dirty="0" smtClean="0"/>
              <a:t>tim postoji potreba.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92373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Eventualne</a:t>
            </a:r>
            <a:r>
              <a:rPr lang="hr-HR" sz="1200" b="1" baseline="0" dirty="0" smtClean="0"/>
              <a:t> promjene unutar stupca Stvarna količina ćete spremiti klikom na gumb Upis izmjena u tablici.</a:t>
            </a:r>
            <a:endParaRPr lang="hr-HR" sz="1200" b="1" dirty="0" smtClean="0"/>
          </a:p>
          <a:p>
            <a:r>
              <a:rPr lang="hr-HR" sz="1200" b="1" dirty="0" smtClean="0"/>
              <a:t>Kako </a:t>
            </a:r>
            <a:r>
              <a:rPr lang="hr-HR" sz="1200" b="1" dirty="0" smtClean="0"/>
              <a:t>biste što kvalitetnije i preciznije izvršili fizičko brojanje artikala</a:t>
            </a:r>
            <a:r>
              <a:rPr lang="hr-HR" sz="1200" b="1" baseline="0" dirty="0" smtClean="0"/>
              <a:t> potrebno je da kreirate popisnu listu za skladište koje je predmetom inventure.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5039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Aplikaciji</a:t>
            </a:r>
            <a:r>
              <a:rPr lang="hr-HR" sz="1200" b="1" baseline="0" dirty="0" smtClean="0"/>
              <a:t> Materijalno knjigovodstvo pristupate tako da za početak pokrene ikonu ENEL-ovih aplikacija na Vašem računalu. </a:t>
            </a:r>
          </a:p>
          <a:p>
            <a:r>
              <a:rPr lang="hr-HR" sz="1200" b="1" baseline="0" dirty="0" smtClean="0"/>
              <a:t>Potom </a:t>
            </a:r>
            <a:r>
              <a:rPr lang="hr-HR" sz="1200" b="1" baseline="0" dirty="0" smtClean="0"/>
              <a:t>Vam se otvori SHELL unutar kojeg ćete pronaći aplikaciju Materijalno knjigovodstvo. </a:t>
            </a:r>
          </a:p>
          <a:p>
            <a:r>
              <a:rPr lang="hr-HR" sz="1200" b="1" baseline="0" dirty="0" smtClean="0"/>
              <a:t>Kao </a:t>
            </a:r>
            <a:r>
              <a:rPr lang="hr-HR" sz="1200" b="1" baseline="0" dirty="0" smtClean="0"/>
              <a:t>što možete vidjeti na slici aplikaciju Materijalno knjigovodstvo ćete pronaći unutar sektora Materijalno i skladišno poslovanje.</a:t>
            </a:r>
          </a:p>
          <a:p>
            <a:r>
              <a:rPr lang="hr-HR" sz="1200" b="1" baseline="0" dirty="0" smtClean="0"/>
              <a:t>Potrebno </a:t>
            </a:r>
            <a:r>
              <a:rPr lang="hr-HR" sz="1200" b="1" baseline="0" dirty="0" smtClean="0"/>
              <a:t>je da s lijeve strane kliknete na polje Materijalno knjigovodstvo te potom s desne strane izvršite dvostruki klik lijevom tipkom miša također na polje Materijalno knjigovodstvo kako biste ušli u aplikaciju.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69435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Nakon što u stupcu </a:t>
            </a:r>
            <a:r>
              <a:rPr lang="hr-H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Stvarna količina </a:t>
            </a:r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unesete količinu koja se razlikuje od </a:t>
            </a:r>
            <a:r>
              <a:rPr lang="hr-H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Knjižne količine</a:t>
            </a:r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aplikacija će automatski popuniti polja </a:t>
            </a:r>
            <a:r>
              <a:rPr lang="hr-H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Višak</a:t>
            </a:r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r-H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Manjak</a:t>
            </a:r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odnosno </a:t>
            </a:r>
            <a:r>
              <a:rPr lang="hr-H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Ostatak manjka </a:t>
            </a:r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ovisnosti da li je stvarna količina bila veća ili manja od knjižne količine. </a:t>
            </a:r>
          </a:p>
          <a:p>
            <a:r>
              <a:rPr lang="hr-HR" sz="1200" b="1" dirty="0" smtClean="0"/>
              <a:t>Inventuru </a:t>
            </a:r>
            <a:r>
              <a:rPr lang="hr-HR" sz="1200" b="1" dirty="0" smtClean="0"/>
              <a:t>je potrebno proknjižiti</a:t>
            </a:r>
            <a:r>
              <a:rPr lang="hr-HR" sz="1200" b="1" baseline="0" dirty="0" smtClean="0"/>
              <a:t> klikom na gumb Knjiženje.</a:t>
            </a:r>
          </a:p>
          <a:p>
            <a:r>
              <a:rPr lang="hr-HR" sz="1200" b="1" baseline="0" dirty="0" smtClean="0"/>
              <a:t>Gotova </a:t>
            </a:r>
            <a:r>
              <a:rPr lang="hr-HR" sz="1200" b="1" baseline="0" dirty="0" smtClean="0"/>
              <a:t>inventura predstavlja primku početnog stanja za iduću godinu.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88693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Aplikacija Materijalno knjigovodstvo</a:t>
            </a:r>
            <a:r>
              <a:rPr lang="hr-HR" sz="1200" b="1" baseline="0" dirty="0" smtClean="0"/>
              <a:t> sadrži raznovrstan i bogat izvještajni sustav, te ćemo istaknuti samo nekolicinu izvješća:</a:t>
            </a:r>
          </a:p>
          <a:p>
            <a:r>
              <a:rPr lang="hr-HR" sz="1200" b="1" baseline="0" dirty="0" smtClean="0"/>
              <a:t>STANJE SKLADIŠTA, LAGER LISTA, PREGLED NABAVE ARTIKALA, PREGLED PO ARTIKLU – KARTICA, PREGLED PROMETA PO ARTIKLIMA.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80058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Sitan inventar predstavlja zalihe male vrijednosti koje se mogu, ali i ne moraju jednokratno otpisati.</a:t>
            </a:r>
            <a:r>
              <a:rPr lang="hr-HR" sz="1400" b="1" baseline="0" dirty="0" smtClean="0"/>
              <a:t> </a:t>
            </a:r>
          </a:p>
          <a:p>
            <a:r>
              <a:rPr lang="hr-HR" sz="1400" b="1" baseline="0" dirty="0" smtClean="0"/>
              <a:t>Sitan inventar čine predmeti kao sitniji uredski i pogonski inventar, pomagala za rad, alati, sitni mjerni instrumenti, pribor za spremanje i posluživanje hrane. </a:t>
            </a:r>
          </a:p>
          <a:p>
            <a:r>
              <a:rPr lang="hr-HR" sz="1400" b="1" baseline="0" dirty="0" smtClean="0"/>
              <a:t>Sitan </a:t>
            </a:r>
            <a:r>
              <a:rPr lang="hr-HR" sz="1400" b="1" baseline="0" dirty="0" smtClean="0"/>
              <a:t>inventar ima elemente kratkotrajne imovine, ovisno o vijeku uporabe i vrijednosti. </a:t>
            </a:r>
          </a:p>
          <a:p>
            <a:r>
              <a:rPr lang="hr-HR" sz="1400" b="1" baseline="0" dirty="0" smtClean="0"/>
              <a:t>Sitan </a:t>
            </a:r>
            <a:r>
              <a:rPr lang="hr-HR" sz="1400" b="1" baseline="0" dirty="0" smtClean="0"/>
              <a:t>inventar se nalazi unutar Materijalno knjigovodstva. 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92320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Po ulasku u aplikaciju Materijalno</a:t>
            </a:r>
            <a:r>
              <a:rPr lang="hr-HR" sz="1400" b="1" baseline="0" dirty="0" smtClean="0"/>
              <a:t> poslovanje na raspolaganju imate više različitih izbornika među njima i izbornik Sitan inventar.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8970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Šifrarnici kojima</a:t>
            </a:r>
            <a:r>
              <a:rPr lang="hr-HR" sz="1400" b="1" baseline="0" dirty="0" smtClean="0"/>
              <a:t> ćete se koristiti prilikom uporabe Sitnog inventara su oni koje smo prethodno spomenuli prilikom predstavljanja Materijalnog knjigovodstva.</a:t>
            </a:r>
          </a:p>
          <a:p>
            <a:r>
              <a:rPr lang="hr-HR" sz="1400" b="1" baseline="0" dirty="0" smtClean="0"/>
              <a:t>Da </a:t>
            </a:r>
            <a:r>
              <a:rPr lang="hr-HR" sz="1400" b="1" baseline="0" dirty="0" smtClean="0"/>
              <a:t>bi neki artikal mogao biti definiran potrebno je najprije definirati Grupu artikla kojoj ćete dodijeliti taj artikal.</a:t>
            </a:r>
          </a:p>
          <a:p>
            <a:r>
              <a:rPr lang="hr-HR" sz="1400" b="1" baseline="0" dirty="0" smtClean="0"/>
              <a:t>Unos započinje klikom na gumb Unos novog podatka</a:t>
            </a:r>
            <a:r>
              <a:rPr lang="hr-HR" sz="1400" b="1" baseline="0" dirty="0" smtClean="0"/>
              <a:t>.</a:t>
            </a:r>
            <a:endParaRPr lang="hr-HR" sz="1400" b="1" baseline="0" dirty="0" smtClean="0"/>
          </a:p>
          <a:p>
            <a:r>
              <a:rPr lang="hr-HR" sz="1400" b="1" baseline="0" dirty="0" smtClean="0"/>
              <a:t>Po unosu svih traženih podataka završetak unosa izvršavate klikom na gumb Upisivanje novog ili dupliciranog podatka u bazu.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63562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Nakon grupe</a:t>
            </a:r>
            <a:r>
              <a:rPr lang="hr-HR" sz="1400" b="1" baseline="0" dirty="0" smtClean="0"/>
              <a:t> artikala potrebno je definirati podgrupu artikala.</a:t>
            </a:r>
          </a:p>
          <a:p>
            <a:r>
              <a:rPr lang="hr-HR" sz="1400" b="1" baseline="0" dirty="0" smtClean="0"/>
              <a:t>Unos </a:t>
            </a:r>
            <a:r>
              <a:rPr lang="hr-HR" sz="1400" b="1" baseline="0" dirty="0" smtClean="0"/>
              <a:t>se započinje klikom na gumb Unos novog podatka.</a:t>
            </a:r>
          </a:p>
          <a:p>
            <a:r>
              <a:rPr lang="hr-HR" sz="1400" b="1" baseline="0" dirty="0" smtClean="0"/>
              <a:t>Unos </a:t>
            </a:r>
            <a:r>
              <a:rPr lang="hr-HR" sz="1400" b="1" baseline="0" dirty="0" smtClean="0"/>
              <a:t>se završava klikom na gumb Upisivanje novog ili dupliciranog podatka.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69992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Nakon što su definirane i grupe i podgrupe artikala</a:t>
            </a:r>
            <a:r>
              <a:rPr lang="hr-HR" sz="1400" b="1" baseline="0" dirty="0" smtClean="0"/>
              <a:t> u mogućnosti ste definirati artikal koji ćete koristiti kao sitan inventar.</a:t>
            </a:r>
          </a:p>
          <a:p>
            <a:r>
              <a:rPr lang="hr-HR" sz="1400" b="1" baseline="0" dirty="0" smtClean="0"/>
              <a:t>Prilikom </a:t>
            </a:r>
            <a:r>
              <a:rPr lang="hr-HR" sz="1400" b="1" baseline="0" dirty="0" smtClean="0"/>
              <a:t>definiranja artikla nakon što popunite sva polja, potrebno je označiti flag </a:t>
            </a:r>
            <a:r>
              <a:rPr lang="hr-HR" sz="1400" b="1" i="1" baseline="0" dirty="0" smtClean="0"/>
              <a:t>Sitni inventar</a:t>
            </a:r>
            <a:r>
              <a:rPr lang="hr-HR" sz="1400" b="1" i="0" baseline="0" dirty="0" smtClean="0"/>
              <a:t> aktivnim kako biste taj konkretan artikal </a:t>
            </a:r>
          </a:p>
          <a:p>
            <a:r>
              <a:rPr lang="hr-HR" sz="1400" b="1" i="0" baseline="0" dirty="0" smtClean="0"/>
              <a:t>proglasili sitnim inventarom.</a:t>
            </a:r>
            <a:endParaRPr lang="hr-HR" sz="1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33581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Unos započinjete klikom na gumb Unos novog podatka</a:t>
            </a:r>
            <a:r>
              <a:rPr lang="hr-HR" sz="1400" b="1" baseline="0" dirty="0" smtClean="0"/>
              <a:t>, a završetak klikom na gumb Upisivanje novog ili dupliciranog podatka u bazu.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77957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Kako biste mogli</a:t>
            </a:r>
            <a:r>
              <a:rPr lang="hr-HR" sz="1400" b="1" baseline="0" dirty="0" smtClean="0"/>
              <a:t> u punom obimu koristiti dio koji se odnosi na Sitan inventar potrebno je definirati najprije Tip skladišta, a potom i samo Skladište.</a:t>
            </a:r>
          </a:p>
          <a:p>
            <a:r>
              <a:rPr lang="hr-HR" sz="1400" b="1" baseline="0" dirty="0" smtClean="0"/>
              <a:t>Unos </a:t>
            </a:r>
            <a:r>
              <a:rPr lang="hr-HR" sz="1400" b="1" baseline="0" dirty="0" smtClean="0"/>
              <a:t>započinje klikom na gumb Unos novog podatka.</a:t>
            </a:r>
          </a:p>
          <a:p>
            <a:r>
              <a:rPr lang="hr-HR" sz="1400" b="1" baseline="0" dirty="0" smtClean="0"/>
              <a:t>Po </a:t>
            </a:r>
            <a:r>
              <a:rPr lang="hr-HR" sz="1400" b="1" baseline="0" dirty="0" smtClean="0"/>
              <a:t>završetku unosa kliknuti ćete na gumb Upisivanje novog ili dupliciranog podatka. 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85655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Nakon što je popunjena</a:t>
            </a:r>
            <a:r>
              <a:rPr lang="hr-HR" sz="1400" b="1" baseline="0" dirty="0" smtClean="0"/>
              <a:t> prva kartica, kartica Forme, potrebno je prebaciti se na karticu Dokumenti za tip skladišta.</a:t>
            </a:r>
          </a:p>
          <a:p>
            <a:r>
              <a:rPr lang="hr-HR" sz="1400" b="1" baseline="0" dirty="0" smtClean="0"/>
              <a:t>Unos </a:t>
            </a:r>
            <a:r>
              <a:rPr lang="hr-HR" sz="1400" b="1" baseline="0" dirty="0" smtClean="0"/>
              <a:t>započinjete klikom na gumb Unos novog podatka, a završetak klikom na gumb Upis izmjena u tablici. 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39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258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Po ulasku u aplikaciju</a:t>
            </a:r>
            <a:r>
              <a:rPr lang="hr-HR" sz="1200" b="1" baseline="0" dirty="0" smtClean="0"/>
              <a:t> otvara Vam se novi prozor koji izgleda kao na slici koju možete vidjeti. </a:t>
            </a:r>
          </a:p>
          <a:p>
            <a:r>
              <a:rPr lang="hr-HR" sz="1200" b="1" baseline="0" dirty="0" smtClean="0"/>
              <a:t>Kao </a:t>
            </a:r>
            <a:r>
              <a:rPr lang="hr-HR" sz="1200" b="1" baseline="0" dirty="0" smtClean="0"/>
              <a:t>što možete vidjeti aplikacija se sastoji od padajućih izbornika: PROGRAM, ŠIFRARNICI, OBRAČUN, DOKUMENTI, SITAN INVENTAR, IZVJEŠĆA i POMOĆ.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44814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Sada ste</a:t>
            </a:r>
            <a:r>
              <a:rPr lang="hr-HR" sz="1400" b="1" baseline="0" dirty="0" smtClean="0"/>
              <a:t> u mogućnosti definirati i samo skladište.</a:t>
            </a:r>
          </a:p>
          <a:p>
            <a:r>
              <a:rPr lang="hr-HR" sz="1400" b="1" baseline="0" dirty="0" smtClean="0"/>
              <a:t>Potrebno </a:t>
            </a:r>
            <a:r>
              <a:rPr lang="hr-HR" sz="1400" b="1" baseline="0" dirty="0" smtClean="0"/>
              <a:t>je započeti unos klikom na gumb Unos novog podatka te popuniti tražena polja, pa u konačnici i spremiti unesene promjene klikom</a:t>
            </a:r>
          </a:p>
          <a:p>
            <a:r>
              <a:rPr lang="hr-HR" sz="1400" b="1" baseline="0" dirty="0" smtClean="0"/>
              <a:t>na gumb Upisivanje novog ili dupliciranog podatka u bazu.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52549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Potom se potrebno</a:t>
            </a:r>
            <a:r>
              <a:rPr lang="hr-HR" sz="1400" b="1" baseline="0" dirty="0" smtClean="0"/>
              <a:t> prebaciti na karticu Grupa artikla u skladištu.</a:t>
            </a:r>
          </a:p>
          <a:p>
            <a:r>
              <a:rPr lang="hr-HR" sz="1400" b="1" baseline="0" dirty="0" smtClean="0"/>
              <a:t>Unos </a:t>
            </a:r>
            <a:r>
              <a:rPr lang="hr-HR" sz="1400" b="1" baseline="0" dirty="0" smtClean="0"/>
              <a:t>započinje klikom na gumb Unos novog podatka.</a:t>
            </a:r>
          </a:p>
          <a:p>
            <a:r>
              <a:rPr lang="hr-HR" sz="1400" b="1" baseline="0" dirty="0" smtClean="0"/>
              <a:t>Završetak </a:t>
            </a:r>
            <a:r>
              <a:rPr lang="hr-HR" sz="1400" b="1" baseline="0" dirty="0" smtClean="0"/>
              <a:t>klikom na gumb Upis izmjena u tablici. </a:t>
            </a:r>
          </a:p>
          <a:p>
            <a:r>
              <a:rPr lang="hr-HR" sz="1400" b="1" baseline="0" dirty="0" smtClean="0"/>
              <a:t>Kada </a:t>
            </a:r>
            <a:r>
              <a:rPr lang="hr-HR" sz="1400" b="1" baseline="0" dirty="0" smtClean="0"/>
              <a:t>ste ovo sve napravili u mogućnosti ste započeti s radom sa sitnim inventarom.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018070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Proces rada sa</a:t>
            </a:r>
            <a:r>
              <a:rPr lang="hr-HR" sz="1400" b="1" baseline="0" dirty="0" smtClean="0"/>
              <a:t> sitnim inventarom se nastavlja kreiranjem standardne primke.</a:t>
            </a:r>
          </a:p>
          <a:p>
            <a:r>
              <a:rPr lang="hr-HR" sz="1400" b="1" baseline="0" dirty="0" smtClean="0"/>
              <a:t>Kreiranje </a:t>
            </a:r>
            <a:r>
              <a:rPr lang="hr-HR" sz="1400" b="1" baseline="0" dirty="0" smtClean="0"/>
              <a:t>primke počinje na kartici Primka klikom na gumb Unos novog podatka.</a:t>
            </a:r>
          </a:p>
          <a:p>
            <a:r>
              <a:rPr lang="hr-HR" sz="1400" b="1" baseline="0" dirty="0" smtClean="0"/>
              <a:t>Po </a:t>
            </a:r>
            <a:r>
              <a:rPr lang="hr-HR" sz="1400" b="1" baseline="0" dirty="0" smtClean="0"/>
              <a:t>unosu svih traženih podataka na kartici Primka klikom na gumb Upisivanje novog ili dupliciranog podatka izvršavate spremanje unesenih podataka.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2672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Potom se potrebno prebaciti na karticu Artikli te unijeti sve artikle koji</a:t>
            </a:r>
            <a:r>
              <a:rPr lang="hr-HR" sz="1400" b="1" baseline="0" dirty="0" smtClean="0"/>
              <a:t> su došli primkom. </a:t>
            </a:r>
          </a:p>
          <a:p>
            <a:r>
              <a:rPr lang="hr-HR" sz="1400" b="1" baseline="0" dirty="0" smtClean="0"/>
              <a:t>Unos </a:t>
            </a:r>
            <a:r>
              <a:rPr lang="hr-HR" sz="1400" b="1" baseline="0" dirty="0" smtClean="0"/>
              <a:t>započinje klikom na gumb Unos novog podatka, a nakon što ste unijeli sve što ste htjeli klikom na gumb Upisivanje novog ili dupliciranog podatka </a:t>
            </a:r>
          </a:p>
          <a:p>
            <a:r>
              <a:rPr lang="hr-HR" sz="1400" b="1" baseline="0" dirty="0" smtClean="0"/>
              <a:t>spremiti ćete unesene artikle s pripadajućim cijenama i količinama.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30708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Dovršenje procesa izrade primke se radi na način</a:t>
            </a:r>
            <a:r>
              <a:rPr lang="hr-HR" sz="1400" b="1" baseline="0" dirty="0" smtClean="0"/>
              <a:t> da se vratite natrag na karticu Primka te klikom na gumb Knjiženje proknjižite primku.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63830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Kada je sitan inventar u pitanju ključan dokument jest Stavljanje Sitnog inventara</a:t>
            </a:r>
            <a:r>
              <a:rPr lang="hr-HR" sz="1400" b="1" baseline="0" dirty="0" smtClean="0"/>
              <a:t> u uporabu.</a:t>
            </a:r>
          </a:p>
          <a:p>
            <a:r>
              <a:rPr lang="hr-HR" sz="1400" b="1" baseline="0" dirty="0" smtClean="0"/>
              <a:t>Ovaj </a:t>
            </a:r>
            <a:r>
              <a:rPr lang="hr-HR" sz="1400" b="1" baseline="0" dirty="0" smtClean="0"/>
              <a:t>modul se nalazi unutar izbornika Sitni inventar. </a:t>
            </a:r>
          </a:p>
          <a:p>
            <a:r>
              <a:rPr lang="hr-HR" sz="1400" b="1" baseline="0" dirty="0" smtClean="0"/>
              <a:t>Po otvaranju modula, dobijete prikaz koji izgleda kao na slici.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80535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Stavljanje</a:t>
            </a:r>
            <a:r>
              <a:rPr lang="hr-HR" sz="1400" b="1" baseline="0" dirty="0" smtClean="0"/>
              <a:t> sitnog inventara u uporabu započinjete klikom na gumb Unos novog podatka.</a:t>
            </a:r>
          </a:p>
          <a:p>
            <a:r>
              <a:rPr lang="hr-HR" sz="1400" b="1" baseline="0" dirty="0" smtClean="0"/>
              <a:t>Najprije </a:t>
            </a:r>
            <a:r>
              <a:rPr lang="hr-HR" sz="1400" b="1" baseline="0" dirty="0" smtClean="0"/>
              <a:t>je potrebno popuniti karticu Stavljanje sitnog inventara u uporabu te po unosu svih traženih podataka klikom </a:t>
            </a:r>
          </a:p>
          <a:p>
            <a:r>
              <a:rPr lang="hr-HR" sz="1400" b="1" baseline="0" dirty="0" smtClean="0"/>
              <a:t>na gumb Upisivanje novog ili dupliciranog podatka u bazu u mogućnosti ste spremiti unesene podatke. 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155536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Potom je potrebno</a:t>
            </a:r>
            <a:r>
              <a:rPr lang="hr-HR" sz="1400" b="1" baseline="0" dirty="0" smtClean="0"/>
              <a:t> prebaciti se na karticu Artikli te unijeti artikle koje želite staviti u uporabu.</a:t>
            </a:r>
          </a:p>
          <a:p>
            <a:r>
              <a:rPr lang="hr-HR" sz="1400" b="1" baseline="0" dirty="0" smtClean="0"/>
              <a:t>Pri </a:t>
            </a:r>
            <a:r>
              <a:rPr lang="hr-HR" sz="1400" b="1" baseline="0" dirty="0" smtClean="0"/>
              <a:t>tome skrećem pažnju da to mogu biti samo oni artikli na kojima ste prethodno prilikom definiranja stavili aktivnim flag Sitan inventar.</a:t>
            </a:r>
          </a:p>
          <a:p>
            <a:r>
              <a:rPr lang="hr-HR" sz="1400" b="1" baseline="0" dirty="0" smtClean="0"/>
              <a:t>Kao </a:t>
            </a:r>
            <a:r>
              <a:rPr lang="hr-HR" sz="1400" b="1" baseline="0" dirty="0" smtClean="0"/>
              <a:t>što možete vidjeti na slici je podebljano polje Maksimalna količina, to je u principu kontrolno polje koje Vam pokazuje maksimalnu količinu artikla(sitnog inventara) </a:t>
            </a:r>
          </a:p>
          <a:p>
            <a:r>
              <a:rPr lang="hr-HR" sz="1400" b="1" baseline="0" dirty="0" smtClean="0"/>
              <a:t>koju možete staviti u uporabu. Broj koji se nalazi u ovom polju je nastao zbrojem količina koje su dokumentima bilo da je riječ o primci</a:t>
            </a:r>
          </a:p>
          <a:p>
            <a:r>
              <a:rPr lang="hr-HR" sz="1400" b="1" baseline="0" dirty="0" smtClean="0"/>
              <a:t>i/ili pak primci početnog stanja unesene u aplikaciju.</a:t>
            </a:r>
          </a:p>
          <a:p>
            <a:r>
              <a:rPr lang="hr-HR" sz="1400" b="1" baseline="0" dirty="0" smtClean="0"/>
              <a:t>Unos započinje klikom na gumb Unos novog podatka, a završava klikom na gumb Upisivanje novog ili dupliciranog podatka u bazu.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972615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Potom je potrebno vratiti se na karticu Stavljanje sitnog inventara u uporabu te klikom na gumb Knjiženje</a:t>
            </a:r>
            <a:r>
              <a:rPr lang="hr-HR" sz="1400" b="1" baseline="0" dirty="0" smtClean="0"/>
              <a:t> proknjižiti dokument</a:t>
            </a:r>
          </a:p>
          <a:p>
            <a:r>
              <a:rPr lang="hr-HR" sz="1400" b="1" baseline="0" dirty="0" smtClean="0"/>
              <a:t>Stavljanja sitnog inventara u uporabu. </a:t>
            </a:r>
            <a:endParaRPr lang="hr-HR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377086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 smtClean="0"/>
              <a:t>Kada</a:t>
            </a:r>
            <a:r>
              <a:rPr lang="hr-HR" sz="1400" b="1" baseline="0" dirty="0" smtClean="0"/>
              <a:t> pričamo o sitnom inventaru valja još spomenuti dodatne funkcionalnosti koje imate na raspolaganju radeći s aplikacijom Sitni inventar, a to su:</a:t>
            </a:r>
          </a:p>
          <a:p>
            <a:r>
              <a:rPr lang="hr-HR" sz="1400" b="1" baseline="0" dirty="0" smtClean="0"/>
              <a:t>Prezaduženje </a:t>
            </a:r>
            <a:r>
              <a:rPr lang="hr-HR" sz="1400" b="1" baseline="0" dirty="0" smtClean="0"/>
              <a:t>koje vam u principu omogućava premještanje sitnog inventara s jednog na drugo mjesto troška.</a:t>
            </a:r>
          </a:p>
          <a:p>
            <a:r>
              <a:rPr lang="hr-HR" sz="1400" b="1" baseline="0" dirty="0" smtClean="0"/>
              <a:t>Rashod </a:t>
            </a:r>
            <a:r>
              <a:rPr lang="hr-HR" sz="1400" b="1" baseline="0" dirty="0" smtClean="0"/>
              <a:t>koji vam aplikativno omogućava da otpišete sitni inventar.</a:t>
            </a:r>
          </a:p>
          <a:p>
            <a:r>
              <a:rPr lang="hr-HR" sz="1400" b="1" baseline="0" dirty="0" smtClean="0"/>
              <a:t>Te </a:t>
            </a:r>
            <a:r>
              <a:rPr lang="hr-HR" sz="1400" b="1" baseline="0" dirty="0" smtClean="0"/>
              <a:t>u konačnici Inventura sitnog inventara kojom utvrđujete stvarno stanje sitnog inventara u ustanovi te koja ujedno predstavlja</a:t>
            </a:r>
          </a:p>
          <a:p>
            <a:r>
              <a:rPr lang="hr-HR" sz="1400" b="1" baseline="0" dirty="0" smtClean="0"/>
              <a:t>primku početnog stanja za iduću godinu.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49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5799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Osnovu svake kvalitetno kreirane</a:t>
            </a:r>
            <a:r>
              <a:rPr lang="hr-HR" sz="1200" b="1" baseline="0" dirty="0" smtClean="0"/>
              <a:t> aplikacije (pa tako i aplikacije Materijalno knjigovodstvo) čine ispravno postavljeni šifrarnici.</a:t>
            </a:r>
          </a:p>
          <a:p>
            <a:r>
              <a:rPr lang="hr-HR" sz="1200" b="1" baseline="0" dirty="0" smtClean="0"/>
              <a:t>Kao </a:t>
            </a:r>
            <a:r>
              <a:rPr lang="hr-HR" sz="1200" b="1" baseline="0" dirty="0" smtClean="0"/>
              <a:t>što možete vidjeti šifrarnici koje aplikacija Materijalno knjigovodstvo sadrži su: Grupa artikala, Podgrupa artikala, Artikal, Zavisni trošak, </a:t>
            </a:r>
          </a:p>
          <a:p>
            <a:r>
              <a:rPr lang="hr-HR" sz="1200" b="1" baseline="0" dirty="0" smtClean="0"/>
              <a:t>Tip skladišta, Skladište, Vrsta dokumenta te splet Osnovnih šifrarnika i to Računski plan, Županija, Općina, Grupa ustanova, Ustanova, </a:t>
            </a:r>
          </a:p>
          <a:p>
            <a:r>
              <a:rPr lang="hr-HR" sz="1200" b="1" baseline="0" dirty="0" smtClean="0"/>
              <a:t>Mjesto troška/Organizacijska jedinica, Tip partnera, Partner, Korisnik.</a:t>
            </a:r>
          </a:p>
          <a:p>
            <a:r>
              <a:rPr lang="hr-HR" sz="1200" b="1" baseline="0" dirty="0" smtClean="0"/>
              <a:t>Prilikom </a:t>
            </a:r>
            <a:r>
              <a:rPr lang="hr-HR" sz="1200" b="1" baseline="0" dirty="0" smtClean="0"/>
              <a:t>inicijalnog popunjavanja šifrarnika unutar ove aplikacije nužno da se ide upravo ovim redoslijedom.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239404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50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5709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Kao što</a:t>
            </a:r>
            <a:r>
              <a:rPr lang="hr-HR" sz="1200" b="1" baseline="0" dirty="0" smtClean="0"/>
              <a:t> sam prethodno istaknuo potrebno je prilikom definiranja šifrarnika voditi računa o redoslijedu.</a:t>
            </a:r>
          </a:p>
          <a:p>
            <a:r>
              <a:rPr lang="hr-HR" sz="1200" b="1" baseline="0" dirty="0" smtClean="0"/>
              <a:t>Tako </a:t>
            </a:r>
            <a:r>
              <a:rPr lang="hr-HR" sz="1200" b="1" baseline="0" dirty="0" smtClean="0"/>
              <a:t>prvo što ćete učiniti kada se počnete koristiti aplikacijom Materijalno knjigovodstvo je definirati Grupe artikala.</a:t>
            </a:r>
          </a:p>
          <a:p>
            <a:r>
              <a:rPr lang="hr-HR" sz="1200" b="1" baseline="0" dirty="0" smtClean="0"/>
              <a:t>Šifrarnik </a:t>
            </a:r>
            <a:r>
              <a:rPr lang="hr-HR" sz="1200" b="1" baseline="0" dirty="0" smtClean="0"/>
              <a:t>Grupe artikala izgleda kao na slici te je potrebno popuniti polja koja vidite na slici.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2399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Definiranje</a:t>
            </a:r>
            <a:r>
              <a:rPr lang="hr-HR" sz="1200" b="1" baseline="0" dirty="0" smtClean="0"/>
              <a:t> šifrarnika, odnosno unos započinje klikom na gumb Unos novog podatka koji možete vidjeti.</a:t>
            </a:r>
          </a:p>
          <a:p>
            <a:r>
              <a:rPr lang="hr-HR" sz="1200" b="1" baseline="0" dirty="0" smtClean="0"/>
              <a:t>Nakon </a:t>
            </a:r>
            <a:r>
              <a:rPr lang="hr-HR" sz="1200" b="1" baseline="0" dirty="0" smtClean="0"/>
              <a:t>što ste popuniti šifrarnik željenim podacima potvrdu unesenog ćete završiti klikom na gumb Upisivanje novog ili dupliciranog podatka u bazu koji također možete vidjeti. </a:t>
            </a:r>
          </a:p>
          <a:p>
            <a:r>
              <a:rPr lang="hr-HR" sz="1200" b="1" baseline="0" dirty="0" smtClean="0"/>
              <a:t>Popunjeni </a:t>
            </a:r>
            <a:r>
              <a:rPr lang="hr-HR" sz="1200" b="1" baseline="0" dirty="0" smtClean="0"/>
              <a:t>šifrarnik izgleda kao na slici.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6226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Nakon</a:t>
            </a:r>
            <a:r>
              <a:rPr lang="hr-HR" sz="1200" b="1" baseline="0" dirty="0" smtClean="0"/>
              <a:t> što ste definirali grupu u mogućnosti ste definirati podgrupu artikala.</a:t>
            </a:r>
          </a:p>
          <a:p>
            <a:r>
              <a:rPr lang="hr-HR" sz="1200" b="1" baseline="0" dirty="0" smtClean="0"/>
              <a:t>Najprije </a:t>
            </a:r>
            <a:r>
              <a:rPr lang="hr-HR" sz="1200" b="1" baseline="0" dirty="0" smtClean="0"/>
              <a:t>je potrebno ući u šifrarnik Podgrupa artikala te klikom na gumb Unos novog podatka započeti s unosom. </a:t>
            </a:r>
          </a:p>
          <a:p>
            <a:r>
              <a:rPr lang="hr-HR" sz="1200" b="1" baseline="0" dirty="0" smtClean="0"/>
              <a:t>Potrebno </a:t>
            </a:r>
            <a:r>
              <a:rPr lang="hr-HR" sz="1200" b="1" baseline="0" dirty="0" smtClean="0"/>
              <a:t>je popuniti polja koja vidite na slici te po završetku unesene podatke spremiti klikom na gumb Upisivanje novog ili dupliciranog podatka u bazu.</a:t>
            </a:r>
          </a:p>
          <a:p>
            <a:r>
              <a:rPr lang="hr-HR" sz="1200" b="1" baseline="0" dirty="0" smtClean="0"/>
              <a:t>Popunjen </a:t>
            </a:r>
            <a:r>
              <a:rPr lang="hr-HR" sz="1200" b="1" baseline="0" dirty="0" smtClean="0"/>
              <a:t>šifrarnik Podgrupa artikala izgleda kao na slici.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787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Tek kad ste definirali</a:t>
            </a:r>
            <a:r>
              <a:rPr lang="hr-HR" sz="1200" b="1" baseline="0" dirty="0" smtClean="0"/>
              <a:t> grupu i podgrupu artikala u mogućnosti ste definirati i sam artikal. </a:t>
            </a:r>
          </a:p>
          <a:p>
            <a:r>
              <a:rPr lang="hr-HR" sz="1200" b="1" baseline="0" dirty="0" smtClean="0"/>
              <a:t>Najprije </a:t>
            </a:r>
            <a:r>
              <a:rPr lang="hr-HR" sz="1200" b="1" baseline="0" dirty="0" smtClean="0"/>
              <a:t>je naravno potrebno ući u šifrarnik Artikal te popuniti polja koja vidite na slici. </a:t>
            </a:r>
          </a:p>
          <a:p>
            <a:r>
              <a:rPr lang="hr-HR" sz="1200" b="1" baseline="0" dirty="0" smtClean="0"/>
              <a:t>Definiranje, odnosno unos započinjete klikom na gumb Unos novog podatka koji možete vidjeti na slici.</a:t>
            </a:r>
          </a:p>
          <a:p>
            <a:r>
              <a:rPr lang="hr-HR" sz="1200" b="1" baseline="0" dirty="0" smtClean="0"/>
              <a:t>Potrebno je najprije artikal koji definirate dodijeliti adekvatnoj grupi i podgrupi artikala.</a:t>
            </a:r>
          </a:p>
          <a:p>
            <a:r>
              <a:rPr lang="hr-HR" sz="1200" b="1" baseline="0" dirty="0" smtClean="0"/>
              <a:t>Nakon što ste unijeli sva tražena polja proces definiranja ćete završiti klikom na gumb Upisivanje novog ili dupliciranog podatka u bazu.</a:t>
            </a:r>
          </a:p>
          <a:p>
            <a:r>
              <a:rPr lang="hr-HR" sz="1200" b="1" baseline="0" dirty="0" smtClean="0"/>
              <a:t>Popunjen šifrarnika izgleda kao na slici.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DDFB8-A3A7-4C71-BC06-1D67E159B8B8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308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569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708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596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5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889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50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140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185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80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327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052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93C7-D1E5-4BA2-B35A-65D9A69FA105}" type="datetimeFigureOut">
              <a:rPr lang="hr-HR" smtClean="0"/>
              <a:t>10.4.2018.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7B5D8-3D17-494E-BAE8-906B7FB33D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97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r-HR" sz="4800" b="1" dirty="0"/>
              <a:t>Materijalno knjigovodstvo </a:t>
            </a:r>
          </a:p>
          <a:p>
            <a:r>
              <a:rPr lang="hr-HR" sz="4800" b="1" dirty="0" smtClean="0"/>
              <a:t>Sitan inventar</a:t>
            </a:r>
          </a:p>
          <a:p>
            <a:r>
              <a:rPr lang="hr-HR" sz="3600" b="1" dirty="0" smtClean="0"/>
              <a:t>Branimir Oman, mag.oec</a:t>
            </a:r>
            <a:endParaRPr lang="hr-HR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58352" y="6488668"/>
            <a:ext cx="33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Savjetovanje Makarska 2018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698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Tip skladišta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</a:t>
            </a:r>
          </a:p>
          <a:p>
            <a:endParaRPr lang="hr-HR" dirty="0"/>
          </a:p>
          <a:p>
            <a:r>
              <a:rPr lang="hr-HR" dirty="0"/>
              <a:t>Najprije potrebno popuniti karticu </a:t>
            </a:r>
            <a:r>
              <a:rPr lang="hr-HR" b="1" dirty="0"/>
              <a:t>Forma</a:t>
            </a:r>
          </a:p>
          <a:p>
            <a:r>
              <a:rPr lang="hr-HR" dirty="0"/>
              <a:t>Završetak klikom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423" y="1690688"/>
            <a:ext cx="1076258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952" y="3224884"/>
            <a:ext cx="871471" cy="61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61844"/>
            <a:ext cx="5076926" cy="2815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65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Tip skladišta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Potrebno unijeti dokumente na karticu </a:t>
            </a:r>
            <a:r>
              <a:rPr lang="hr-HR" b="1" i="1" dirty="0"/>
              <a:t>Dokumenti za tip skladišta</a:t>
            </a:r>
          </a:p>
          <a:p>
            <a:r>
              <a:rPr lang="hr-HR" dirty="0"/>
              <a:t>Unos započinje klikom na gumb</a:t>
            </a:r>
          </a:p>
          <a:p>
            <a:endParaRPr lang="hr-HR" dirty="0"/>
          </a:p>
          <a:p>
            <a:r>
              <a:rPr lang="hr-HR" dirty="0"/>
              <a:t>Završetak klikom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060" y="2257359"/>
            <a:ext cx="1076258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94" y="3103809"/>
            <a:ext cx="699310" cy="649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6245" y="3224884"/>
            <a:ext cx="4873614" cy="295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762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Skladište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Popuniti karticu </a:t>
            </a:r>
            <a:r>
              <a:rPr lang="hr-HR" b="1" dirty="0"/>
              <a:t>Forma, </a:t>
            </a:r>
            <a:r>
              <a:rPr lang="hr-HR" dirty="0"/>
              <a:t>unos započinje klikom na gumb</a:t>
            </a:r>
          </a:p>
          <a:p>
            <a:endParaRPr lang="hr-HR" dirty="0"/>
          </a:p>
          <a:p>
            <a:r>
              <a:rPr lang="hr-HR" dirty="0"/>
              <a:t>Završetak klikom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750" y="1825624"/>
            <a:ext cx="921712" cy="717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741" y="2543285"/>
            <a:ext cx="871471" cy="61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3756" y="3260945"/>
            <a:ext cx="641985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96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Skladište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Potrebno dodijeliti </a:t>
            </a:r>
            <a:r>
              <a:rPr lang="hr-HR" b="1" i="1" dirty="0"/>
              <a:t>Grupe artikala </a:t>
            </a:r>
            <a:r>
              <a:rPr lang="hr-HR" dirty="0"/>
              <a:t>tom skladištu </a:t>
            </a:r>
          </a:p>
          <a:p>
            <a:r>
              <a:rPr lang="hr-HR" dirty="0"/>
              <a:t>Unos započinje klikom na gumb</a:t>
            </a:r>
          </a:p>
          <a:p>
            <a:endParaRPr lang="hr-HR" dirty="0"/>
          </a:p>
          <a:p>
            <a:r>
              <a:rPr lang="hr-HR" dirty="0"/>
              <a:t> Završetak klikom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060" y="2257359"/>
            <a:ext cx="844439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750" y="3065172"/>
            <a:ext cx="699310" cy="649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3487" y="3979149"/>
            <a:ext cx="7286349" cy="219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7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Vrsta dokumenta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</a:t>
            </a:r>
          </a:p>
          <a:p>
            <a:endParaRPr lang="hr-HR" dirty="0"/>
          </a:p>
          <a:p>
            <a:r>
              <a:rPr lang="hr-HR" dirty="0"/>
              <a:t>Završetak klikom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696" y="1587658"/>
            <a:ext cx="844439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225" y="2608186"/>
            <a:ext cx="871471" cy="61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664" y="3426593"/>
            <a:ext cx="5552471" cy="2750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941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Ostali šifrarnici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Sastoji se 9 šifrarnika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460" y="2237749"/>
            <a:ext cx="4416850" cy="412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44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Osnovni šifrarnici</a:t>
            </a:r>
            <a:br>
              <a:rPr lang="hr-HR" b="1" i="1" dirty="0"/>
            </a:br>
            <a:r>
              <a:rPr lang="hr-HR" b="1" i="1" dirty="0"/>
              <a:t>Mjesto troška/org. jedinica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Lokacija na kojoj je utrošen materijal</a:t>
            </a:r>
          </a:p>
          <a:p>
            <a:r>
              <a:rPr lang="hr-HR" dirty="0"/>
              <a:t>Kod Sitnog inventara -&gt; lokacija na kojoj je SI stavljen u upotrebu</a:t>
            </a:r>
          </a:p>
          <a:p>
            <a:r>
              <a:rPr lang="hr-HR" dirty="0"/>
              <a:t>Unos započinje klikom na gumb </a:t>
            </a:r>
          </a:p>
          <a:p>
            <a:endParaRPr lang="hr-HR" dirty="0"/>
          </a:p>
          <a:p>
            <a:r>
              <a:rPr lang="hr-HR" dirty="0"/>
              <a:t>Završetak unosa klikom na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090" y="2708120"/>
            <a:ext cx="844439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619" y="3653422"/>
            <a:ext cx="871471" cy="61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659792"/>
            <a:ext cx="5238181" cy="22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78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Osnovni šifrarnici</a:t>
            </a:r>
            <a:br>
              <a:rPr lang="hr-HR" b="1" i="1" dirty="0"/>
            </a:br>
            <a:r>
              <a:rPr lang="hr-HR" b="1" i="1" dirty="0"/>
              <a:t>Korisnik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</a:t>
            </a:r>
          </a:p>
          <a:p>
            <a:endParaRPr lang="hr-HR" dirty="0"/>
          </a:p>
          <a:p>
            <a:r>
              <a:rPr lang="hr-HR" dirty="0"/>
              <a:t>Završetak unosa klikom na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059" y="1825625"/>
            <a:ext cx="844439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134" y="2682284"/>
            <a:ext cx="871471" cy="61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867" y="3330575"/>
            <a:ext cx="5665631" cy="2981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0459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/>
              <a:t>Materijalno knjigovodstvo </a:t>
            </a:r>
            <a:br>
              <a:rPr lang="hr-HR" b="1" dirty="0" smtClean="0"/>
            </a:br>
            <a:r>
              <a:rPr lang="hr-HR" b="1" dirty="0" smtClean="0"/>
              <a:t>Obračun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Svi dokumenti i stanja skladišta dobivaju financijske vrijednosti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662" y="2243931"/>
            <a:ext cx="8720138" cy="436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406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Aplikacija se sastoji od slijedećih dokumenata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302" y="2277450"/>
            <a:ext cx="2644529" cy="37112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0382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Zbog izmjena u procesu Objedinjene nabave, poslovni procesi Materijalno knjigovodstvo i Sitan inventar dobivaju na važnosti te Vam ih zbog toga i prezentiramo danas </a:t>
            </a:r>
          </a:p>
          <a:p>
            <a:r>
              <a:rPr lang="hr-HR" dirty="0" smtClean="0"/>
              <a:t>Stanje </a:t>
            </a:r>
            <a:r>
              <a:rPr lang="hr-HR" dirty="0"/>
              <a:t>i kretanje materijala,</a:t>
            </a:r>
          </a:p>
          <a:p>
            <a:r>
              <a:rPr lang="hr-HR" dirty="0"/>
              <a:t>Upravljanje zalihama: </a:t>
            </a:r>
          </a:p>
          <a:p>
            <a:pPr lvl="1"/>
            <a:r>
              <a:rPr lang="hr-HR" dirty="0" smtClean="0"/>
              <a:t>Repromaterijala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49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Primka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Dokument zaprimanja robe na skladište</a:t>
            </a:r>
          </a:p>
          <a:p>
            <a:r>
              <a:rPr lang="hr-HR" dirty="0"/>
              <a:t>Predstavlja stavljanje na lager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064" y="2758655"/>
            <a:ext cx="5948832" cy="3418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354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Primka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416" y="1600536"/>
            <a:ext cx="844439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5551" y="2433695"/>
            <a:ext cx="4919898" cy="37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33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Primka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Klik na gumb</a:t>
            </a:r>
          </a:p>
          <a:p>
            <a:r>
              <a:rPr lang="hr-HR" dirty="0"/>
              <a:t>Potrebno popuniti karticu </a:t>
            </a:r>
            <a:r>
              <a:rPr lang="hr-HR" b="1" i="1" dirty="0"/>
              <a:t>Artikli </a:t>
            </a:r>
            <a:endParaRPr lang="hr-HR" dirty="0"/>
          </a:p>
          <a:p>
            <a:r>
              <a:rPr lang="hr-HR" dirty="0"/>
              <a:t>Unos započinje klikom na gumb</a:t>
            </a:r>
          </a:p>
          <a:p>
            <a:r>
              <a:rPr lang="hr-HR" dirty="0"/>
              <a:t>Završetak klikom na 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787" y="1690688"/>
            <a:ext cx="871471" cy="610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695" y="2630845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513" y="3193961"/>
            <a:ext cx="763272" cy="572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2945" y="3249792"/>
            <a:ext cx="6828148" cy="328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477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Primka</a:t>
            </a:r>
            <a:r>
              <a:rPr lang="hr-HR" b="1" dirty="0"/>
              <a:t>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Potrebno se vratiti na karticu </a:t>
            </a:r>
            <a:r>
              <a:rPr lang="hr-HR" b="1" i="1" dirty="0"/>
              <a:t>Primka</a:t>
            </a:r>
            <a:endParaRPr lang="hr-HR" dirty="0"/>
          </a:p>
          <a:p>
            <a:r>
              <a:rPr lang="hr-HR" i="1" dirty="0"/>
              <a:t>Proknjižiti </a:t>
            </a:r>
            <a:r>
              <a:rPr lang="hr-HR" dirty="0"/>
              <a:t>primku</a:t>
            </a:r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847975"/>
            <a:ext cx="76200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627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Izdatnica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Prati količinski izlaz robe iz skladišta na mjesto troška</a:t>
            </a:r>
          </a:p>
          <a:p>
            <a:r>
              <a:rPr lang="hr-HR" dirty="0"/>
              <a:t>Unos započinje klikom na gumb</a:t>
            </a:r>
          </a:p>
          <a:p>
            <a:r>
              <a:rPr lang="hr-HR" dirty="0"/>
              <a:t>Završetak klikom na gumb  </a:t>
            </a:r>
          </a:p>
          <a:p>
            <a:r>
              <a:rPr lang="hr-HR" dirty="0"/>
              <a:t>Preduvjeti:</a:t>
            </a:r>
          </a:p>
          <a:p>
            <a:pPr lvl="1"/>
            <a:r>
              <a:rPr lang="hr-HR" dirty="0"/>
              <a:t>Definirani svi šifrarnici,</a:t>
            </a:r>
          </a:p>
          <a:p>
            <a:pPr lvl="1"/>
            <a:r>
              <a:rPr lang="hr-HR" dirty="0"/>
              <a:t>Uneseni artikli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47" y="2180085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133" y="2743201"/>
            <a:ext cx="742683" cy="592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3660777"/>
            <a:ext cx="68199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75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Izdatnica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Prebaciti se na karticu </a:t>
            </a:r>
            <a:r>
              <a:rPr lang="hr-HR" b="1" i="1" dirty="0"/>
              <a:t>Artikli</a:t>
            </a:r>
            <a:endParaRPr lang="hr-HR" dirty="0"/>
          </a:p>
          <a:p>
            <a:r>
              <a:rPr lang="hr-HR" dirty="0"/>
              <a:t>Unos započinje klikom na gumb</a:t>
            </a:r>
          </a:p>
          <a:p>
            <a:r>
              <a:rPr lang="hr-HR" dirty="0"/>
              <a:t>Završetak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84" y="2180085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133" y="2743201"/>
            <a:ext cx="769951" cy="515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0" y="3371851"/>
            <a:ext cx="7010400" cy="303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016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Izdatnica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Vratiti se na karticu </a:t>
            </a:r>
            <a:r>
              <a:rPr lang="hr-HR" b="1" i="1" dirty="0"/>
              <a:t>Izdatnica</a:t>
            </a:r>
            <a:endParaRPr lang="hr-HR" dirty="0"/>
          </a:p>
          <a:p>
            <a:r>
              <a:rPr lang="hr-HR" b="1" i="1" dirty="0"/>
              <a:t>Proknjižiti </a:t>
            </a:r>
            <a:r>
              <a:rPr lang="hr-HR" dirty="0"/>
              <a:t>izdatnicu</a:t>
            </a:r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525" y="2928937"/>
            <a:ext cx="680085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95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Inventura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Postupak utvrđivanja stvarnog stanja robe</a:t>
            </a:r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klikom na gumb</a:t>
            </a:r>
          </a:p>
          <a:p>
            <a:r>
              <a:rPr lang="hr-HR" dirty="0"/>
              <a:t>Generirati stavke inventure 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84" y="2180085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133" y="2743201"/>
            <a:ext cx="769951" cy="515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4133" y="3364706"/>
            <a:ext cx="6460167" cy="337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20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Inventura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Aplikacija Vas potom vodi na stavke inventure</a:t>
            </a:r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387" y="2620168"/>
            <a:ext cx="8796433" cy="326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48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Inventura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Knjižna količina </a:t>
            </a:r>
            <a:r>
              <a:rPr lang="hr-HR" dirty="0"/>
              <a:t>vs. </a:t>
            </a:r>
            <a:r>
              <a:rPr lang="hr-HR" i="1" dirty="0"/>
              <a:t>Stvarna količina</a:t>
            </a:r>
          </a:p>
          <a:p>
            <a:r>
              <a:rPr lang="hr-HR" dirty="0"/>
              <a:t>Stvarna količina editabilni stupac</a:t>
            </a:r>
          </a:p>
          <a:p>
            <a:r>
              <a:rPr lang="hr-HR" dirty="0"/>
              <a:t>Mogućnost ispisa </a:t>
            </a:r>
            <a:r>
              <a:rPr lang="hr-HR" b="1" dirty="0"/>
              <a:t>Popisne liste</a:t>
            </a:r>
          </a:p>
          <a:p>
            <a:r>
              <a:rPr lang="hr-HR" b="1" dirty="0"/>
              <a:t>Promjene unutar stupca Stvarna količina</a:t>
            </a:r>
          </a:p>
          <a:p>
            <a:pPr marL="0" indent="0">
              <a:buNone/>
            </a:pPr>
            <a:r>
              <a:rPr lang="hr-HR" dirty="0"/>
              <a:t>   spremiti klikom na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057" y="3871007"/>
            <a:ext cx="746974" cy="688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0033">
            <a:off x="7399685" y="2095681"/>
            <a:ext cx="2733265" cy="38793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197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SHELL – Sektor </a:t>
            </a:r>
            <a:r>
              <a:rPr lang="hr-HR" b="1" i="1" dirty="0"/>
              <a:t>Materijalno i skladišno poslovanje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721" y="2369444"/>
            <a:ext cx="7524214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9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Dokumenti – Inventura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Automatsko popunjavanje polja </a:t>
            </a:r>
            <a:r>
              <a:rPr lang="hr-HR" i="1" dirty="0"/>
              <a:t>Manjak/Višak/Ostatak manjka</a:t>
            </a:r>
          </a:p>
          <a:p>
            <a:r>
              <a:rPr lang="hr-HR" dirty="0"/>
              <a:t>Proknjižiti inventuru klikom na gumb </a:t>
            </a:r>
            <a:r>
              <a:rPr lang="hr-HR" i="1" dirty="0"/>
              <a:t>Knjiženje</a:t>
            </a:r>
          </a:p>
          <a:p>
            <a:endParaRPr lang="hr-HR" i="1" dirty="0"/>
          </a:p>
          <a:p>
            <a:endParaRPr lang="hr-HR" i="1" dirty="0"/>
          </a:p>
          <a:p>
            <a:r>
              <a:rPr lang="hr-HR" b="1" i="1" dirty="0"/>
              <a:t>Predstavlja primku početnog stanja za iduću godinu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0229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- </a:t>
            </a:r>
            <a:r>
              <a:rPr lang="hr-HR" b="1" i="1" dirty="0"/>
              <a:t>Izvješća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Raznovrstan i bogat izvještajni sustav</a:t>
            </a:r>
          </a:p>
          <a:p>
            <a:r>
              <a:rPr lang="hr-HR" dirty="0"/>
              <a:t>Izdvojeno:</a:t>
            </a:r>
          </a:p>
          <a:p>
            <a:pPr lvl="1"/>
            <a:r>
              <a:rPr lang="hr-HR" i="1" dirty="0"/>
              <a:t>Stanje skladišta,</a:t>
            </a:r>
          </a:p>
          <a:p>
            <a:pPr lvl="1"/>
            <a:r>
              <a:rPr lang="hr-HR" i="1" dirty="0"/>
              <a:t>Lager lista, </a:t>
            </a:r>
          </a:p>
          <a:p>
            <a:pPr lvl="1"/>
            <a:r>
              <a:rPr lang="hr-HR" i="1" dirty="0"/>
              <a:t>Pregled nabave artikala,</a:t>
            </a:r>
          </a:p>
          <a:p>
            <a:pPr lvl="1"/>
            <a:r>
              <a:rPr lang="hr-HR" i="1" dirty="0"/>
              <a:t>Pregled po artiklu – kartica, </a:t>
            </a:r>
          </a:p>
          <a:p>
            <a:pPr lvl="1"/>
            <a:r>
              <a:rPr lang="hr-HR" i="1" dirty="0"/>
              <a:t>Pregled prometa po artiklima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49165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Zalihe male vrijednosti</a:t>
            </a:r>
          </a:p>
          <a:p>
            <a:r>
              <a:rPr lang="hr-HR" dirty="0" smtClean="0"/>
              <a:t>Kratkotrajna imovina </a:t>
            </a:r>
            <a:endParaRPr lang="hr-HR" dirty="0"/>
          </a:p>
          <a:p>
            <a:r>
              <a:rPr lang="hr-HR" dirty="0"/>
              <a:t>SHELL -&gt; Sektor Materijalno </a:t>
            </a:r>
            <a:r>
              <a:rPr lang="hr-HR" dirty="0" smtClean="0"/>
              <a:t>i skladišno poslovanje </a:t>
            </a:r>
            <a:endParaRPr lang="hr-HR" dirty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611" y="3199752"/>
            <a:ext cx="5215944" cy="311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6823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 ulasku u aplikaciju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800" y="2315513"/>
            <a:ext cx="7785654" cy="3861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6000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Šifrarnici – Grupa artikala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Definirati grupu artikla</a:t>
            </a:r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unosa klikom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447" y="2167207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260" y="2757042"/>
            <a:ext cx="769951" cy="515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522" y="3407133"/>
            <a:ext cx="6434376" cy="256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2465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Šifrarnici – Podgrupa artikala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Definirati podgrupu artikala</a:t>
            </a:r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unosa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447" y="2167207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260" y="2757042"/>
            <a:ext cx="769951" cy="515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1785" y="3407133"/>
            <a:ext cx="6551752" cy="263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425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Šifrarnici – Artikal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Definirati artikal te označiti flag Sitan inventar aktivnim</a:t>
            </a:r>
          </a:p>
          <a:p>
            <a:endParaRPr lang="hr-HR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028" y="2305173"/>
            <a:ext cx="7838941" cy="418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190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Šifrarnici – Artikal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unosa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568" y="1690688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567" y="2253804"/>
            <a:ext cx="769951" cy="515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273" y="2890594"/>
            <a:ext cx="63055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71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Tip skladišta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unosa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568" y="1690688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567" y="2253804"/>
            <a:ext cx="769951" cy="515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4749" y="2903895"/>
            <a:ext cx="7654504" cy="282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849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Tip skladišta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Prebaciti se na karticu </a:t>
            </a:r>
            <a:r>
              <a:rPr lang="hr-HR" i="1" dirty="0"/>
              <a:t>Dokumenti za tip skladišta</a:t>
            </a:r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unosa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205" y="2244479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115" y="2807596"/>
            <a:ext cx="651257" cy="490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1977" y="3298149"/>
            <a:ext cx="7070501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18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 ulasku u aplikaciju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800" y="2315513"/>
            <a:ext cx="7785654" cy="3861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04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Skladište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unosa na gumb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205" y="1690688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410" y="2336247"/>
            <a:ext cx="652532" cy="366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5481" y="2797936"/>
            <a:ext cx="63722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3060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Skladište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Prebaciti se na karticu </a:t>
            </a:r>
            <a:r>
              <a:rPr lang="hr-HR" b="1" i="1" dirty="0"/>
              <a:t>Grupa artikla u skladištu</a:t>
            </a:r>
            <a:endParaRPr lang="hr-HR" dirty="0"/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klikom na gumb </a:t>
            </a:r>
          </a:p>
          <a:p>
            <a:endParaRPr lang="hr-HR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20" y="2192964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746" y="2736472"/>
            <a:ext cx="746974" cy="553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5804" y="3351927"/>
            <a:ext cx="7723667" cy="252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764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</a:t>
            </a:r>
            <a:br>
              <a:rPr lang="hr-HR" b="1" dirty="0"/>
            </a:br>
            <a:r>
              <a:rPr lang="hr-HR" b="1" i="1" dirty="0"/>
              <a:t>ulaz robe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Kreiranje standardne primke </a:t>
            </a:r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20" y="2192964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562" y="2756081"/>
            <a:ext cx="652532" cy="461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62" y="3352569"/>
            <a:ext cx="6336406" cy="3191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16999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</a:t>
            </a:r>
            <a:br>
              <a:rPr lang="hr-HR" b="1" dirty="0"/>
            </a:br>
            <a:r>
              <a:rPr lang="hr-HR" b="1" i="1" dirty="0"/>
              <a:t>ulaz robe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Prebaciti se na karticu </a:t>
            </a:r>
            <a:r>
              <a:rPr lang="hr-HR" b="1" i="1" dirty="0"/>
              <a:t>Artikli</a:t>
            </a:r>
            <a:endParaRPr lang="hr-HR" dirty="0"/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klikom na gumb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20" y="2192964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562" y="2756081"/>
            <a:ext cx="652532" cy="461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4857" y="3337190"/>
            <a:ext cx="5647800" cy="272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758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ulaz robe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Potrebno se vratiti na karticu </a:t>
            </a:r>
            <a:r>
              <a:rPr lang="hr-HR" b="1" i="1" dirty="0"/>
              <a:t>Primka</a:t>
            </a:r>
            <a:endParaRPr lang="hr-HR" dirty="0"/>
          </a:p>
          <a:p>
            <a:r>
              <a:rPr lang="hr-HR" i="1" dirty="0"/>
              <a:t>Proknjižiti </a:t>
            </a:r>
            <a:r>
              <a:rPr lang="hr-HR" dirty="0"/>
              <a:t>primku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053" y="2831901"/>
            <a:ext cx="6429846" cy="3345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9348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Stavljanje SI u uporabu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Ključan dokument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420" y="1825625"/>
            <a:ext cx="3782566" cy="2785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324" y="2469236"/>
            <a:ext cx="6129270" cy="30815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7748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Stavljanje SI u uporabu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 </a:t>
            </a:r>
          </a:p>
          <a:p>
            <a:r>
              <a:rPr lang="hr-HR" dirty="0"/>
              <a:t>Završetak klikom na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568" y="1690688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162" y="2253804"/>
            <a:ext cx="652532" cy="461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60" y="2899994"/>
            <a:ext cx="6318196" cy="28568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00924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Stavljanje SI u uporabu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Prebaciti se na karticu </a:t>
            </a:r>
            <a:r>
              <a:rPr lang="hr-HR" b="1" i="1" dirty="0"/>
              <a:t>Artikli</a:t>
            </a:r>
            <a:endParaRPr lang="hr-HR" dirty="0"/>
          </a:p>
          <a:p>
            <a:r>
              <a:rPr lang="hr-HR" dirty="0"/>
              <a:t>Unos započinje klikom na gumb </a:t>
            </a:r>
          </a:p>
          <a:p>
            <a:r>
              <a:rPr lang="hr-HR" dirty="0"/>
              <a:t>Završetak klikom na </a:t>
            </a:r>
          </a:p>
          <a:p>
            <a:endParaRPr lang="hr-HR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204" y="2154327"/>
            <a:ext cx="767167" cy="563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162" y="2717443"/>
            <a:ext cx="652532" cy="461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3364222"/>
            <a:ext cx="6354785" cy="2688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9439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Stavljanje SI u uporabu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Vratiti se na karticu </a:t>
            </a:r>
            <a:r>
              <a:rPr lang="hr-HR" b="1" i="1" dirty="0"/>
              <a:t>Stavljanje SI u uporabu</a:t>
            </a:r>
          </a:p>
          <a:p>
            <a:r>
              <a:rPr lang="hr-HR" dirty="0"/>
              <a:t>Proknjižiti dokument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13" y="2997993"/>
            <a:ext cx="6773415" cy="3178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63929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Sitan inventar </a:t>
            </a:r>
            <a:br>
              <a:rPr lang="hr-HR" b="1" dirty="0"/>
            </a:br>
            <a:r>
              <a:rPr lang="hr-HR" b="1" i="1" dirty="0"/>
              <a:t>Prezaduženje SI &amp; Rashod SI &amp; Inventura SI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Prezaduženje -&gt; premještanje s jednog </a:t>
            </a:r>
            <a:r>
              <a:rPr lang="hr-HR" i="1" dirty="0"/>
              <a:t>Mjesta troška </a:t>
            </a:r>
            <a:r>
              <a:rPr lang="hr-HR" dirty="0"/>
              <a:t>na drugo </a:t>
            </a:r>
            <a:r>
              <a:rPr lang="hr-HR" i="1" dirty="0"/>
              <a:t>Mjesto troška</a:t>
            </a:r>
          </a:p>
          <a:p>
            <a:endParaRPr lang="hr-HR" i="1" dirty="0"/>
          </a:p>
          <a:p>
            <a:r>
              <a:rPr lang="hr-HR" dirty="0"/>
              <a:t>Rashod -&gt; otpis Sitnog inventara</a:t>
            </a:r>
          </a:p>
          <a:p>
            <a:endParaRPr lang="hr-HR" dirty="0"/>
          </a:p>
          <a:p>
            <a:endParaRPr lang="hr-HR" dirty="0"/>
          </a:p>
          <a:p>
            <a:r>
              <a:rPr lang="hr-HR" b="1" i="1" dirty="0"/>
              <a:t>Inventura SI -&gt; Predstavlja primku početnog stanja za iduću godinu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831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Osnova svake aplikacije su šifrarnici</a:t>
            </a:r>
          </a:p>
          <a:p>
            <a:r>
              <a:rPr lang="hr-HR" dirty="0"/>
              <a:t>Aplikacija Materijalno poslovanje se sastoji </a:t>
            </a:r>
            <a:r>
              <a:rPr lang="hr-HR" dirty="0" smtClean="0"/>
              <a:t>od slijedećih šifrarnika </a:t>
            </a:r>
            <a:endParaRPr lang="hr-HR" dirty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341" y="2758963"/>
            <a:ext cx="6645498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325" y="2685244"/>
            <a:ext cx="10515600" cy="1325563"/>
          </a:xfrm>
        </p:spPr>
        <p:txBody>
          <a:bodyPr/>
          <a:lstStyle/>
          <a:p>
            <a:pPr algn="ctr"/>
            <a:r>
              <a:rPr lang="hr-HR" b="1" dirty="0" smtClean="0"/>
              <a:t>Hvala na pažnji!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6662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Grupa artikala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Definiranje šifrarnika redoslijedom kako je posloženo unutar aplikacije</a:t>
            </a:r>
          </a:p>
          <a:p>
            <a:r>
              <a:rPr lang="hr-HR" dirty="0"/>
              <a:t>Šifrarnik Grupa artikala izgleda 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6194" y="2730253"/>
            <a:ext cx="5588425" cy="323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9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Grupa artikala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Završetak unosa klikom na </a:t>
            </a:r>
            <a:r>
              <a:rPr lang="hr-HR" dirty="0" smtClean="0"/>
              <a:t>gumb </a:t>
            </a:r>
            <a:endParaRPr lang="hr-HR" dirty="0"/>
          </a:p>
          <a:p>
            <a:r>
              <a:rPr lang="hr-HR" dirty="0"/>
              <a:t>Popunjen šifrarnik izgleda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2" y="1825625"/>
            <a:ext cx="1076258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2" y="2633438"/>
            <a:ext cx="1076258" cy="681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037" y="3907496"/>
            <a:ext cx="6650981" cy="226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0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Podgrupa artikala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</a:t>
            </a:r>
          </a:p>
          <a:p>
            <a:endParaRPr lang="hr-HR" dirty="0"/>
          </a:p>
          <a:p>
            <a:r>
              <a:rPr lang="hr-HR" dirty="0"/>
              <a:t>Završetak unosa klikom na </a:t>
            </a:r>
            <a:r>
              <a:rPr lang="hr-HR" dirty="0" smtClean="0"/>
              <a:t>gumb </a:t>
            </a:r>
            <a:endParaRPr lang="hr-HR" dirty="0"/>
          </a:p>
          <a:p>
            <a:r>
              <a:rPr lang="hr-HR" dirty="0"/>
              <a:t>Popunjen šifrarnik izgleda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2" y="1825625"/>
            <a:ext cx="1076258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2" y="2633438"/>
            <a:ext cx="1076258" cy="681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5862" y="3788432"/>
            <a:ext cx="6308668" cy="252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15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Materijalno knjigovodstvo </a:t>
            </a:r>
            <a:br>
              <a:rPr lang="hr-HR" b="1" dirty="0"/>
            </a:br>
            <a:r>
              <a:rPr lang="hr-HR" b="1" i="1" dirty="0"/>
              <a:t>Šifrarnici – Artikal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Unos započinje klikom na gumb </a:t>
            </a:r>
          </a:p>
          <a:p>
            <a:endParaRPr lang="hr-HR" dirty="0"/>
          </a:p>
          <a:p>
            <a:r>
              <a:rPr lang="hr-HR" dirty="0"/>
              <a:t>Završetak unosa klikom na </a:t>
            </a:r>
            <a:r>
              <a:rPr lang="hr-HR" dirty="0" smtClean="0"/>
              <a:t>gumb </a:t>
            </a:r>
            <a:endParaRPr lang="hr-HR" dirty="0"/>
          </a:p>
          <a:p>
            <a:r>
              <a:rPr lang="hr-HR" dirty="0"/>
              <a:t>Popunjen šifrarnik izgleda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2" y="1825625"/>
            <a:ext cx="1076258" cy="67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2" y="2633438"/>
            <a:ext cx="1076258" cy="681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1101" y="3449815"/>
            <a:ext cx="5843520" cy="316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7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3425</Words>
  <Application>Microsoft Office PowerPoint</Application>
  <PresentationFormat>Widescreen</PresentationFormat>
  <Paragraphs>405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Materijalno knjigovodstvo</vt:lpstr>
      <vt:lpstr>Materijalno knjigovodstvo</vt:lpstr>
      <vt:lpstr>Materijalno knjigovodstvo</vt:lpstr>
      <vt:lpstr>Materijalno knjigovodstvo</vt:lpstr>
      <vt:lpstr>Materijalno knjigovodstvo  Šifrarnici – Grupa artikala</vt:lpstr>
      <vt:lpstr>Materijalno knjigovodstvo  Šifrarnici – Grupa artikala</vt:lpstr>
      <vt:lpstr>Materijalno knjigovodstvo  Šifrarnici – Podgrupa artikala</vt:lpstr>
      <vt:lpstr>Materijalno knjigovodstvo  Šifrarnici – Artikal </vt:lpstr>
      <vt:lpstr>Materijalno knjigovodstvo  Šifrarnici – Tip skladišta</vt:lpstr>
      <vt:lpstr>Materijalno knjigovodstvo  Šifrarnici – Tip skladišta</vt:lpstr>
      <vt:lpstr>Materijalno knjigovodstvo  Šifrarnici – Skladište</vt:lpstr>
      <vt:lpstr>Materijalno knjigovodstvo  Šifrarnici – Skladište</vt:lpstr>
      <vt:lpstr>Materijalno knjigovodstvo  Šifrarnici – Vrsta dokumenta </vt:lpstr>
      <vt:lpstr>Materijalno knjigovodstvo  Šifrarnici – Ostali šifrarnici</vt:lpstr>
      <vt:lpstr>Materijalno knjigovodstvo  Šifrarnici – Osnovni šifrarnici Mjesto troška/org. jedinica</vt:lpstr>
      <vt:lpstr>Materijalno knjigovodstvo  Šifrarnici – Osnovni šifrarnici Korisnik</vt:lpstr>
      <vt:lpstr>Materijalno knjigovodstvo  Obračun </vt:lpstr>
      <vt:lpstr>Materijalno knjigovodstvo  Dokumenti</vt:lpstr>
      <vt:lpstr>Materijalno knjigovodstvo  Dokumenti – Primka </vt:lpstr>
      <vt:lpstr>Materijalno knjigovodstvo  Dokumenti – Primka </vt:lpstr>
      <vt:lpstr>Materijalno knjigovodstvo  Dokumenti – Primka </vt:lpstr>
      <vt:lpstr>Materijalno knjigovodstvo  Dokumenti – Primka </vt:lpstr>
      <vt:lpstr>Materijalno knjigovodstvo  Dokumenti – Izdatnica</vt:lpstr>
      <vt:lpstr>Materijalno knjigovodstvo  Dokumenti – Izdatnica</vt:lpstr>
      <vt:lpstr>Materijalno knjigovodstvo  Dokumenti – Izdatnica</vt:lpstr>
      <vt:lpstr>Materijalno knjigovodstvo  Dokumenti – Inventura</vt:lpstr>
      <vt:lpstr>Materijalno knjigovodstvo  Dokumenti – Inventura</vt:lpstr>
      <vt:lpstr>Materijalno knjigovodstvo  Dokumenti – Inventura</vt:lpstr>
      <vt:lpstr>Materijalno knjigovodstvo  Dokumenti – Inventura</vt:lpstr>
      <vt:lpstr>Materijalno knjigovodstvo - Izvješća</vt:lpstr>
      <vt:lpstr>Sitan inventar</vt:lpstr>
      <vt:lpstr>Sitan inventar</vt:lpstr>
      <vt:lpstr>Sitan inventar  Šifrarnici – Grupa artikala </vt:lpstr>
      <vt:lpstr>Sitan inventar  Šifrarnici – Podgrupa artikala </vt:lpstr>
      <vt:lpstr>Sitan inventar  Šifrarnici – Artikal</vt:lpstr>
      <vt:lpstr>Sitan inventar  Šifrarnici – Artikal</vt:lpstr>
      <vt:lpstr>Sitan inventar  Tip skladišta</vt:lpstr>
      <vt:lpstr>Sitan inventar  Tip skladišta</vt:lpstr>
      <vt:lpstr>Sitan inventar  Skladište</vt:lpstr>
      <vt:lpstr>Sitan inventar  Skladište</vt:lpstr>
      <vt:lpstr>Sitan inventar ulaz robe </vt:lpstr>
      <vt:lpstr>Sitan inventar ulaz robe </vt:lpstr>
      <vt:lpstr>Sitan inventar  ulaz robe </vt:lpstr>
      <vt:lpstr>Sitan inventar  Stavljanje SI u uporabu </vt:lpstr>
      <vt:lpstr>Sitan inventar  Stavljanje SI u uporabu </vt:lpstr>
      <vt:lpstr>Sitan inventar  Stavljanje SI u uporabu </vt:lpstr>
      <vt:lpstr>Sitan inventar  Stavljanje SI u uporabu </vt:lpstr>
      <vt:lpstr>Sitan inventar  Prezaduženje SI &amp; Rashod SI &amp; Inventura SI</vt:lpstr>
      <vt:lpstr>Hvala na pažnji!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Antonia Marinović</dc:creator>
  <cp:lastModifiedBy>Branimir Oman</cp:lastModifiedBy>
  <cp:revision>47</cp:revision>
  <cp:lastPrinted>2018-04-09T09:58:43Z</cp:lastPrinted>
  <dcterms:created xsi:type="dcterms:W3CDTF">2017-10-24T12:04:44Z</dcterms:created>
  <dcterms:modified xsi:type="dcterms:W3CDTF">2018-04-10T11:31:42Z</dcterms:modified>
</cp:coreProperties>
</file>