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75" r:id="rId3"/>
    <p:sldId id="271" r:id="rId4"/>
    <p:sldId id="280" r:id="rId5"/>
    <p:sldId id="308" r:id="rId6"/>
    <p:sldId id="312" r:id="rId7"/>
    <p:sldId id="303" r:id="rId8"/>
    <p:sldId id="291" r:id="rId9"/>
    <p:sldId id="321" r:id="rId10"/>
    <p:sldId id="292" r:id="rId11"/>
    <p:sldId id="276" r:id="rId12"/>
    <p:sldId id="278" r:id="rId13"/>
    <p:sldId id="274" r:id="rId14"/>
    <p:sldId id="290" r:id="rId15"/>
    <p:sldId id="314" r:id="rId16"/>
    <p:sldId id="297" r:id="rId17"/>
    <p:sldId id="313" r:id="rId18"/>
    <p:sldId id="298" r:id="rId19"/>
    <p:sldId id="273" r:id="rId20"/>
    <p:sldId id="295" r:id="rId21"/>
    <p:sldId id="272" r:id="rId22"/>
    <p:sldId id="283" r:id="rId23"/>
    <p:sldId id="317" r:id="rId24"/>
    <p:sldId id="320" r:id="rId25"/>
    <p:sldId id="318" r:id="rId26"/>
    <p:sldId id="315" r:id="rId27"/>
    <p:sldId id="311" r:id="rId28"/>
    <p:sldId id="319" r:id="rId29"/>
    <p:sldId id="288" r:id="rId30"/>
    <p:sldId id="287" r:id="rId31"/>
    <p:sldId id="286" r:id="rId32"/>
    <p:sldId id="284" r:id="rId33"/>
    <p:sldId id="310" r:id="rId34"/>
    <p:sldId id="309" r:id="rId35"/>
    <p:sldId id="305" r:id="rId36"/>
    <p:sldId id="306" r:id="rId37"/>
    <p:sldId id="289" r:id="rId38"/>
    <p:sldId id="294" r:id="rId39"/>
    <p:sldId id="270" r:id="rId40"/>
  </p:sldIdLst>
  <p:sldSz cx="12192000" cy="6858000"/>
  <p:notesSz cx="6797675" cy="987425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imir Oman" initials="BO" lastIdx="1" clrIdx="0">
    <p:extLst>
      <p:ext uri="{19B8F6BF-5375-455C-9EA6-DF929625EA0E}">
        <p15:presenceInfo xmlns:p15="http://schemas.microsoft.com/office/powerpoint/2012/main" userId="S-1-5-21-2131832153-240190294-840782136-3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F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1715" autoAdjust="0"/>
  </p:normalViewPr>
  <p:slideViewPr>
    <p:cSldViewPr snapToGrid="0">
      <p:cViewPr varScale="1">
        <p:scale>
          <a:sx n="68" d="100"/>
          <a:sy n="68"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576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51098" y="1"/>
            <a:ext cx="2944958" cy="495765"/>
          </a:xfrm>
          <a:prstGeom prst="rect">
            <a:avLst/>
          </a:prstGeom>
        </p:spPr>
        <p:txBody>
          <a:bodyPr vert="horz" lIns="91440" tIns="45720" rIns="91440" bIns="45720" rtlCol="0"/>
          <a:lstStyle>
            <a:lvl1pPr algn="r">
              <a:defRPr sz="1200"/>
            </a:lvl1pPr>
          </a:lstStyle>
          <a:p>
            <a:fld id="{9D33A228-64EF-4C5E-BE18-429C72430CC4}" type="datetimeFigureOut">
              <a:rPr lang="hr-HR" smtClean="0"/>
              <a:t>18.4.2018.</a:t>
            </a:fld>
            <a:endParaRPr lang="hr-HR"/>
          </a:p>
        </p:txBody>
      </p:sp>
      <p:sp>
        <p:nvSpPr>
          <p:cNvPr id="4" name="Footer Placeholder 3"/>
          <p:cNvSpPr>
            <a:spLocks noGrp="1"/>
          </p:cNvSpPr>
          <p:nvPr>
            <p:ph type="ftr" sz="quarter" idx="2"/>
          </p:nvPr>
        </p:nvSpPr>
        <p:spPr>
          <a:xfrm>
            <a:off x="0" y="9378485"/>
            <a:ext cx="2944958" cy="495765"/>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1098" y="9378485"/>
            <a:ext cx="2944958" cy="495765"/>
          </a:xfrm>
          <a:prstGeom prst="rect">
            <a:avLst/>
          </a:prstGeom>
        </p:spPr>
        <p:txBody>
          <a:bodyPr vert="horz" lIns="91440" tIns="45720" rIns="91440" bIns="45720" rtlCol="0" anchor="b"/>
          <a:lstStyle>
            <a:lvl1pPr algn="r">
              <a:defRPr sz="1200"/>
            </a:lvl1pPr>
          </a:lstStyle>
          <a:p>
            <a:fld id="{88834EF5-CC7D-49BA-9617-06752F7811E8}" type="slidenum">
              <a:rPr lang="hr-HR" smtClean="0"/>
              <a:t>‹#›</a:t>
            </a:fld>
            <a:endParaRPr lang="hr-HR"/>
          </a:p>
        </p:txBody>
      </p:sp>
    </p:spTree>
    <p:extLst>
      <p:ext uri="{BB962C8B-B14F-4D97-AF65-F5344CB8AC3E}">
        <p14:creationId xmlns:p14="http://schemas.microsoft.com/office/powerpoint/2010/main" val="168321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576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1098" y="1"/>
            <a:ext cx="2944958" cy="495765"/>
          </a:xfrm>
          <a:prstGeom prst="rect">
            <a:avLst/>
          </a:prstGeom>
        </p:spPr>
        <p:txBody>
          <a:bodyPr vert="horz" lIns="91440" tIns="45720" rIns="91440" bIns="45720" rtlCol="0"/>
          <a:lstStyle>
            <a:lvl1pPr algn="r">
              <a:defRPr sz="1200"/>
            </a:lvl1pPr>
          </a:lstStyle>
          <a:p>
            <a:fld id="{86EBB5AF-0388-4F7A-8F2C-5F54972E1CE8}" type="datetimeFigureOut">
              <a:rPr lang="hr-HR" smtClean="0"/>
              <a:t>18.4.2018.</a:t>
            </a:fld>
            <a:endParaRPr lang="hr-HR"/>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606" y="4752398"/>
            <a:ext cx="5438464" cy="388717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378485"/>
            <a:ext cx="2944958" cy="49576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1098" y="9378485"/>
            <a:ext cx="2944958" cy="495765"/>
          </a:xfrm>
          <a:prstGeom prst="rect">
            <a:avLst/>
          </a:prstGeom>
        </p:spPr>
        <p:txBody>
          <a:bodyPr vert="horz" lIns="91440" tIns="45720" rIns="91440" bIns="45720" rtlCol="0" anchor="b"/>
          <a:lstStyle>
            <a:lvl1pPr algn="r">
              <a:defRPr sz="1200"/>
            </a:lvl1pPr>
          </a:lstStyle>
          <a:p>
            <a:fld id="{93FCDE93-D6F7-4185-945D-64220D3D1736}" type="slidenum">
              <a:rPr lang="hr-HR" smtClean="0"/>
              <a:t>‹#›</a:t>
            </a:fld>
            <a:endParaRPr lang="hr-HR"/>
          </a:p>
        </p:txBody>
      </p:sp>
    </p:spTree>
    <p:extLst>
      <p:ext uri="{BB962C8B-B14F-4D97-AF65-F5344CB8AC3E}">
        <p14:creationId xmlns:p14="http://schemas.microsoft.com/office/powerpoint/2010/main" val="135495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GDPR</a:t>
            </a:r>
            <a:r>
              <a:rPr lang="hr-HR" dirty="0" smtClean="0"/>
              <a:t> General data </a:t>
            </a:r>
            <a:r>
              <a:rPr lang="hr-HR" dirty="0" err="1" smtClean="0"/>
              <a:t>protection</a:t>
            </a:r>
            <a:r>
              <a:rPr lang="hr-HR" dirty="0" smtClean="0"/>
              <a:t> </a:t>
            </a:r>
            <a:r>
              <a:rPr lang="hr-HR" dirty="0" err="1" smtClean="0"/>
              <a:t>regulation</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a:t>
            </a:fld>
            <a:endParaRPr lang="hr-HR"/>
          </a:p>
        </p:txBody>
      </p:sp>
    </p:spTree>
    <p:extLst>
      <p:ext uri="{BB962C8B-B14F-4D97-AF65-F5344CB8AC3E}">
        <p14:creationId xmlns:p14="http://schemas.microsoft.com/office/powerpoint/2010/main" val="1912763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11</a:t>
            </a:fld>
            <a:endParaRPr lang="hr-HR"/>
          </a:p>
        </p:txBody>
      </p:sp>
    </p:spTree>
    <p:extLst>
      <p:ext uri="{BB962C8B-B14F-4D97-AF65-F5344CB8AC3E}">
        <p14:creationId xmlns:p14="http://schemas.microsoft.com/office/powerpoint/2010/main" val="368985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Kategorije, Rezultat obrade, baza, izvješće, </a:t>
            </a:r>
            <a:r>
              <a:rPr lang="hr-HR" dirty="0" err="1" smtClean="0"/>
              <a:t>xml</a:t>
            </a:r>
            <a:r>
              <a:rPr lang="hr-HR" dirty="0" smtClean="0"/>
              <a:t> prema</a:t>
            </a:r>
            <a:r>
              <a:rPr lang="hr-HR" baseline="0" dirty="0" smtClean="0"/>
              <a:t> primatelju, osnova za obradu, zakonska osnova koji je rok.</a:t>
            </a:r>
          </a:p>
          <a:p>
            <a:r>
              <a:rPr lang="hr-HR" baseline="0" dirty="0" smtClean="0"/>
              <a:t>Rezultat će biti smanjenje količine podataka, da ih obrišemo.</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12</a:t>
            </a:fld>
            <a:endParaRPr lang="hr-HR"/>
          </a:p>
        </p:txBody>
      </p:sp>
    </p:spTree>
    <p:extLst>
      <p:ext uri="{BB962C8B-B14F-4D97-AF65-F5344CB8AC3E}">
        <p14:creationId xmlns:p14="http://schemas.microsoft.com/office/powerpoint/2010/main" val="219017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Primatelj - Međutim, tijela javne vlasti koja mogu primiti osobne podatke u okviru određene istrage u skladu s pravom Unije ili države članice ne smatraju se primateljima; obrada tih podataka koju obavljaju ta tijela javne vlasti mora biti u skladu s primjenjivim pravilima o zaštiti podataka prema svrhama obrade</a:t>
            </a:r>
          </a:p>
          <a:p>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13</a:t>
            </a:fld>
            <a:endParaRPr lang="hr-HR"/>
          </a:p>
        </p:txBody>
      </p:sp>
    </p:spTree>
    <p:extLst>
      <p:ext uri="{BB962C8B-B14F-4D97-AF65-F5344CB8AC3E}">
        <p14:creationId xmlns:p14="http://schemas.microsoft.com/office/powerpoint/2010/main" val="211625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14</a:t>
            </a:fld>
            <a:endParaRPr lang="hr-HR"/>
          </a:p>
        </p:txBody>
      </p:sp>
    </p:spTree>
    <p:extLst>
      <p:ext uri="{BB962C8B-B14F-4D97-AF65-F5344CB8AC3E}">
        <p14:creationId xmlns:p14="http://schemas.microsoft.com/office/powerpoint/2010/main" val="106667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ove podatke voditelj obrade mora</a:t>
            </a:r>
            <a:r>
              <a:rPr lang="hr-HR" baseline="0" dirty="0" smtClean="0"/>
              <a:t> osigurati na način da informacija bude jasna i jednostavna , a pristup omogućen u razumnom roku</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15</a:t>
            </a:fld>
            <a:endParaRPr lang="hr-HR"/>
          </a:p>
        </p:txBody>
      </p:sp>
    </p:spTree>
    <p:extLst>
      <p:ext uri="{BB962C8B-B14F-4D97-AF65-F5344CB8AC3E}">
        <p14:creationId xmlns:p14="http://schemas.microsoft.com/office/powerpoint/2010/main" val="194243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16</a:t>
            </a:fld>
            <a:endParaRPr lang="hr-HR"/>
          </a:p>
        </p:txBody>
      </p:sp>
    </p:spTree>
    <p:extLst>
      <p:ext uri="{BB962C8B-B14F-4D97-AF65-F5344CB8AC3E}">
        <p14:creationId xmlns:p14="http://schemas.microsoft.com/office/powerpoint/2010/main" val="375630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17</a:t>
            </a:fld>
            <a:endParaRPr lang="hr-HR"/>
          </a:p>
        </p:txBody>
      </p:sp>
    </p:spTree>
    <p:extLst>
      <p:ext uri="{BB962C8B-B14F-4D97-AF65-F5344CB8AC3E}">
        <p14:creationId xmlns:p14="http://schemas.microsoft.com/office/powerpoint/2010/main" val="421271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mtClean="0"/>
              <a:t>Izvješćuje nadzorno tijelo  u roku 72 sata</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18</a:t>
            </a:fld>
            <a:endParaRPr lang="hr-HR"/>
          </a:p>
        </p:txBody>
      </p:sp>
    </p:spTree>
    <p:extLst>
      <p:ext uri="{BB962C8B-B14F-4D97-AF65-F5344CB8AC3E}">
        <p14:creationId xmlns:p14="http://schemas.microsoft.com/office/powerpoint/2010/main" val="356977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nemaju obvezu voditelji sa manje od 250 zaposlenih, osim ako obrada nije povremena</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19</a:t>
            </a:fld>
            <a:endParaRPr lang="hr-HR"/>
          </a:p>
        </p:txBody>
      </p:sp>
    </p:spTree>
    <p:extLst>
      <p:ext uri="{BB962C8B-B14F-4D97-AF65-F5344CB8AC3E}">
        <p14:creationId xmlns:p14="http://schemas.microsoft.com/office/powerpoint/2010/main" val="324351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20</a:t>
            </a:fld>
            <a:endParaRPr lang="hr-HR"/>
          </a:p>
        </p:txBody>
      </p:sp>
    </p:spTree>
    <p:extLst>
      <p:ext uri="{BB962C8B-B14F-4D97-AF65-F5344CB8AC3E}">
        <p14:creationId xmlns:p14="http://schemas.microsoft.com/office/powerpoint/2010/main" val="54651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0" i="0" kern="1200" dirty="0" smtClean="0">
                <a:solidFill>
                  <a:schemeClr val="tx1"/>
                </a:solidFill>
                <a:effectLst/>
                <a:latin typeface="+mn-lt"/>
                <a:ea typeface="+mn-ea"/>
                <a:cs typeface="+mn-cs"/>
              </a:rPr>
              <a:t>Tehnološkim razvojem i novim načinima obrade osobnih podataka, postalo je nužno donošenje novog instrumenta koji će osigurati zaštitu prava i temeljnih sloboda pojedinaca u vezi s obradom njihovih osobnih podataka.</a:t>
            </a:r>
          </a:p>
          <a:p>
            <a:r>
              <a:rPr lang="hr-HR" dirty="0" smtClean="0"/>
              <a:t>U izradi</a:t>
            </a:r>
            <a:r>
              <a:rPr lang="hr-HR" baseline="0" dirty="0" smtClean="0"/>
              <a:t> su sudjelovali </a:t>
            </a:r>
            <a:r>
              <a:rPr lang="hr-HR" dirty="0" smtClean="0"/>
              <a:t>Europska Komisija, Europski parlament i Vijeće Europe</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2</a:t>
            </a:fld>
            <a:endParaRPr lang="hr-HR"/>
          </a:p>
        </p:txBody>
      </p:sp>
    </p:spTree>
    <p:extLst>
      <p:ext uri="{BB962C8B-B14F-4D97-AF65-F5344CB8AC3E}">
        <p14:creationId xmlns:p14="http://schemas.microsoft.com/office/powerpoint/2010/main" val="187632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21</a:t>
            </a:fld>
            <a:endParaRPr lang="hr-HR"/>
          </a:p>
        </p:txBody>
      </p:sp>
    </p:spTree>
    <p:extLst>
      <p:ext uri="{BB962C8B-B14F-4D97-AF65-F5344CB8AC3E}">
        <p14:creationId xmlns:p14="http://schemas.microsoft.com/office/powerpoint/2010/main" val="1457905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22</a:t>
            </a:fld>
            <a:endParaRPr lang="hr-HR"/>
          </a:p>
        </p:txBody>
      </p:sp>
    </p:spTree>
    <p:extLst>
      <p:ext uri="{BB962C8B-B14F-4D97-AF65-F5344CB8AC3E}">
        <p14:creationId xmlns:p14="http://schemas.microsoft.com/office/powerpoint/2010/main" val="324679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23</a:t>
            </a:fld>
            <a:endParaRPr lang="hr-HR"/>
          </a:p>
        </p:txBody>
      </p:sp>
    </p:spTree>
    <p:extLst>
      <p:ext uri="{BB962C8B-B14F-4D97-AF65-F5344CB8AC3E}">
        <p14:creationId xmlns:p14="http://schemas.microsoft.com/office/powerpoint/2010/main" val="280372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24</a:t>
            </a:fld>
            <a:endParaRPr lang="hr-HR"/>
          </a:p>
        </p:txBody>
      </p:sp>
    </p:spTree>
    <p:extLst>
      <p:ext uri="{BB962C8B-B14F-4D97-AF65-F5344CB8AC3E}">
        <p14:creationId xmlns:p14="http://schemas.microsoft.com/office/powerpoint/2010/main" val="364505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To bi moglo obuhvaćati označivanje polja kvačicom pri posjetu internetskim stranicama</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25</a:t>
            </a:fld>
            <a:endParaRPr lang="hr-HR"/>
          </a:p>
        </p:txBody>
      </p:sp>
    </p:spTree>
    <p:extLst>
      <p:ext uri="{BB962C8B-B14F-4D97-AF65-F5344CB8AC3E}">
        <p14:creationId xmlns:p14="http://schemas.microsoft.com/office/powerpoint/2010/main" val="1211792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unaprijed kvačicom označeno polje</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26</a:t>
            </a:fld>
            <a:endParaRPr lang="hr-HR"/>
          </a:p>
        </p:txBody>
      </p:sp>
    </p:spTree>
    <p:extLst>
      <p:ext uri="{BB962C8B-B14F-4D97-AF65-F5344CB8AC3E}">
        <p14:creationId xmlns:p14="http://schemas.microsoft.com/office/powerpoint/2010/main" val="225457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27</a:t>
            </a:fld>
            <a:endParaRPr lang="hr-HR"/>
          </a:p>
        </p:txBody>
      </p:sp>
    </p:spTree>
    <p:extLst>
      <p:ext uri="{BB962C8B-B14F-4D97-AF65-F5344CB8AC3E}">
        <p14:creationId xmlns:p14="http://schemas.microsoft.com/office/powerpoint/2010/main" val="1943150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28</a:t>
            </a:fld>
            <a:endParaRPr lang="hr-HR"/>
          </a:p>
        </p:txBody>
      </p:sp>
    </p:spTree>
    <p:extLst>
      <p:ext uri="{BB962C8B-B14F-4D97-AF65-F5344CB8AC3E}">
        <p14:creationId xmlns:p14="http://schemas.microsoft.com/office/powerpoint/2010/main" val="213880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29</a:t>
            </a:fld>
            <a:endParaRPr lang="hr-HR"/>
          </a:p>
        </p:txBody>
      </p:sp>
    </p:spTree>
    <p:extLst>
      <p:ext uri="{BB962C8B-B14F-4D97-AF65-F5344CB8AC3E}">
        <p14:creationId xmlns:p14="http://schemas.microsoft.com/office/powerpoint/2010/main" val="1757972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30</a:t>
            </a:fld>
            <a:endParaRPr lang="hr-HR"/>
          </a:p>
        </p:txBody>
      </p:sp>
    </p:spTree>
    <p:extLst>
      <p:ext uri="{BB962C8B-B14F-4D97-AF65-F5344CB8AC3E}">
        <p14:creationId xmlns:p14="http://schemas.microsoft.com/office/powerpoint/2010/main" val="78239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600" dirty="0" smtClean="0"/>
              <a:t>Sastoji se od dva dijela : preambule</a:t>
            </a:r>
            <a:r>
              <a:rPr lang="hr-HR" sz="1600" baseline="0" dirty="0" smtClean="0"/>
              <a:t> i normativnog dijela . Preambula ima 173 smjernice u kojima se opisuju osnovni pojmovi i procesi. Normativni dio sastoji se od 99 članaka, koji su složeni u 10 poglavlja prema cjelinama.</a:t>
            </a:r>
            <a:endParaRPr lang="hr-HR" sz="1600" dirty="0"/>
          </a:p>
        </p:txBody>
      </p:sp>
      <p:sp>
        <p:nvSpPr>
          <p:cNvPr id="4" name="Slide Number Placeholder 3"/>
          <p:cNvSpPr>
            <a:spLocks noGrp="1"/>
          </p:cNvSpPr>
          <p:nvPr>
            <p:ph type="sldNum" sz="quarter" idx="10"/>
          </p:nvPr>
        </p:nvSpPr>
        <p:spPr/>
        <p:txBody>
          <a:bodyPr/>
          <a:lstStyle/>
          <a:p>
            <a:fld id="{93FCDE93-D6F7-4185-945D-64220D3D1736}" type="slidenum">
              <a:rPr lang="hr-HR" smtClean="0"/>
              <a:t>3</a:t>
            </a:fld>
            <a:endParaRPr lang="hr-HR"/>
          </a:p>
        </p:txBody>
      </p:sp>
    </p:spTree>
    <p:extLst>
      <p:ext uri="{BB962C8B-B14F-4D97-AF65-F5344CB8AC3E}">
        <p14:creationId xmlns:p14="http://schemas.microsoft.com/office/powerpoint/2010/main" val="989073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31</a:t>
            </a:fld>
            <a:endParaRPr lang="hr-HR"/>
          </a:p>
        </p:txBody>
      </p:sp>
    </p:spTree>
    <p:extLst>
      <p:ext uri="{BB962C8B-B14F-4D97-AF65-F5344CB8AC3E}">
        <p14:creationId xmlns:p14="http://schemas.microsoft.com/office/powerpoint/2010/main" val="787047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32</a:t>
            </a:fld>
            <a:endParaRPr lang="hr-HR"/>
          </a:p>
        </p:txBody>
      </p:sp>
    </p:spTree>
    <p:extLst>
      <p:ext uri="{BB962C8B-B14F-4D97-AF65-F5344CB8AC3E}">
        <p14:creationId xmlns:p14="http://schemas.microsoft.com/office/powerpoint/2010/main" val="3052246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33</a:t>
            </a:fld>
            <a:endParaRPr lang="hr-HR"/>
          </a:p>
        </p:txBody>
      </p:sp>
    </p:spTree>
    <p:extLst>
      <p:ext uri="{BB962C8B-B14F-4D97-AF65-F5344CB8AC3E}">
        <p14:creationId xmlns:p14="http://schemas.microsoft.com/office/powerpoint/2010/main" val="817206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34</a:t>
            </a:fld>
            <a:endParaRPr lang="hr-HR"/>
          </a:p>
        </p:txBody>
      </p:sp>
    </p:spTree>
    <p:extLst>
      <p:ext uri="{BB962C8B-B14F-4D97-AF65-F5344CB8AC3E}">
        <p14:creationId xmlns:p14="http://schemas.microsoft.com/office/powerpoint/2010/main" val="2720685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4760B-E6A7-41A7-B208-0115AB56D25F}" type="slidenum">
              <a:rPr lang="en-US" smtClean="0"/>
              <a:pPr/>
              <a:t>35</a:t>
            </a:fld>
            <a:endParaRPr lang="en-US"/>
          </a:p>
        </p:txBody>
      </p:sp>
    </p:spTree>
    <p:extLst>
      <p:ext uri="{BB962C8B-B14F-4D97-AF65-F5344CB8AC3E}">
        <p14:creationId xmlns:p14="http://schemas.microsoft.com/office/powerpoint/2010/main" val="111644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4760B-E6A7-41A7-B208-0115AB56D25F}" type="slidenum">
              <a:rPr lang="en-US" smtClean="0"/>
              <a:pPr/>
              <a:t>36</a:t>
            </a:fld>
            <a:endParaRPr lang="en-US"/>
          </a:p>
        </p:txBody>
      </p:sp>
    </p:spTree>
    <p:extLst>
      <p:ext uri="{BB962C8B-B14F-4D97-AF65-F5344CB8AC3E}">
        <p14:creationId xmlns:p14="http://schemas.microsoft.com/office/powerpoint/2010/main" val="1112312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37</a:t>
            </a:fld>
            <a:endParaRPr lang="hr-HR"/>
          </a:p>
        </p:txBody>
      </p:sp>
    </p:spTree>
    <p:extLst>
      <p:ext uri="{BB962C8B-B14F-4D97-AF65-F5344CB8AC3E}">
        <p14:creationId xmlns:p14="http://schemas.microsoft.com/office/powerpoint/2010/main" val="3635439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38</a:t>
            </a:fld>
            <a:endParaRPr lang="hr-HR"/>
          </a:p>
        </p:txBody>
      </p:sp>
    </p:spTree>
    <p:extLst>
      <p:ext uri="{BB962C8B-B14F-4D97-AF65-F5344CB8AC3E}">
        <p14:creationId xmlns:p14="http://schemas.microsoft.com/office/powerpoint/2010/main" val="2330196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39</a:t>
            </a:fld>
            <a:endParaRPr lang="hr-HR"/>
          </a:p>
        </p:txBody>
      </p:sp>
    </p:spTree>
    <p:extLst>
      <p:ext uri="{BB962C8B-B14F-4D97-AF65-F5344CB8AC3E}">
        <p14:creationId xmlns:p14="http://schemas.microsoft.com/office/powerpoint/2010/main" val="319570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obustavljamo od plaće, </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4</a:t>
            </a:fld>
            <a:endParaRPr lang="hr-HR"/>
          </a:p>
        </p:txBody>
      </p:sp>
    </p:spTree>
    <p:extLst>
      <p:ext uri="{BB962C8B-B14F-4D97-AF65-F5344CB8AC3E}">
        <p14:creationId xmlns:p14="http://schemas.microsoft.com/office/powerpoint/2010/main" val="45659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3FCDE93-D6F7-4185-945D-64220D3D1736}" type="slidenum">
              <a:rPr lang="hr-HR" smtClean="0"/>
              <a:t>5</a:t>
            </a:fld>
            <a:endParaRPr lang="hr-HR"/>
          </a:p>
        </p:txBody>
      </p:sp>
    </p:spTree>
    <p:extLst>
      <p:ext uri="{BB962C8B-B14F-4D97-AF65-F5344CB8AC3E}">
        <p14:creationId xmlns:p14="http://schemas.microsoft.com/office/powerpoint/2010/main" val="251640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Koje osobne podatke mi </a:t>
            </a:r>
            <a:r>
              <a:rPr lang="hr-HR" dirty="0" err="1" smtClean="0"/>
              <a:t>obrađukjemo</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6</a:t>
            </a:fld>
            <a:endParaRPr lang="hr-HR"/>
          </a:p>
        </p:txBody>
      </p:sp>
    </p:spTree>
    <p:extLst>
      <p:ext uri="{BB962C8B-B14F-4D97-AF65-F5344CB8AC3E}">
        <p14:creationId xmlns:p14="http://schemas.microsoft.com/office/powerpoint/2010/main" val="83275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7</a:t>
            </a:fld>
            <a:endParaRPr lang="hr-HR"/>
          </a:p>
        </p:txBody>
      </p:sp>
    </p:spTree>
    <p:extLst>
      <p:ext uri="{BB962C8B-B14F-4D97-AF65-F5344CB8AC3E}">
        <p14:creationId xmlns:p14="http://schemas.microsoft.com/office/powerpoint/2010/main" val="271667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Iznajmljivače,</a:t>
            </a:r>
            <a:r>
              <a:rPr lang="hr-HR" baseline="0" dirty="0" smtClean="0"/>
              <a:t> primjenjuje se na jako puno subjekata</a:t>
            </a:r>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8</a:t>
            </a:fld>
            <a:endParaRPr lang="hr-HR"/>
          </a:p>
        </p:txBody>
      </p:sp>
    </p:spTree>
    <p:extLst>
      <p:ext uri="{BB962C8B-B14F-4D97-AF65-F5344CB8AC3E}">
        <p14:creationId xmlns:p14="http://schemas.microsoft.com/office/powerpoint/2010/main" val="309468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r-HR" b="0" dirty="0" smtClean="0"/>
              <a:t>Niz zakona koji pokrivaju obrade osobnih podataka, zakon o radu, zakon o socijalnoj</a:t>
            </a:r>
            <a:r>
              <a:rPr lang="hr-HR" b="0" baseline="0" dirty="0" smtClean="0"/>
              <a:t> skrbi, </a:t>
            </a:r>
            <a:r>
              <a:rPr lang="hr-HR" sz="1200" b="0" i="0" kern="1200" dirty="0" smtClean="0">
                <a:solidFill>
                  <a:schemeClr val="tx1"/>
                </a:solidFill>
                <a:effectLst/>
                <a:latin typeface="+mn-lt"/>
                <a:ea typeface="+mn-ea"/>
                <a:cs typeface="+mn-cs"/>
              </a:rPr>
              <a:t>PRAVILNIK</a:t>
            </a:r>
          </a:p>
          <a:p>
            <a:pPr fontAlgn="base"/>
            <a:r>
              <a:rPr lang="hr-HR" sz="1200" b="0" i="0" kern="1200" dirty="0" smtClean="0">
                <a:solidFill>
                  <a:schemeClr val="tx1"/>
                </a:solidFill>
                <a:effectLst/>
                <a:latin typeface="+mn-lt"/>
                <a:ea typeface="+mn-ea"/>
                <a:cs typeface="+mn-cs"/>
              </a:rPr>
              <a:t>O NAČINU VOĐENJA POPISA TURISTA.</a:t>
            </a:r>
          </a:p>
          <a:p>
            <a:endParaRPr lang="hr-HR" dirty="0"/>
          </a:p>
        </p:txBody>
      </p:sp>
      <p:sp>
        <p:nvSpPr>
          <p:cNvPr id="4" name="Slide Number Placeholder 3"/>
          <p:cNvSpPr>
            <a:spLocks noGrp="1"/>
          </p:cNvSpPr>
          <p:nvPr>
            <p:ph type="sldNum" sz="quarter" idx="10"/>
          </p:nvPr>
        </p:nvSpPr>
        <p:spPr/>
        <p:txBody>
          <a:bodyPr/>
          <a:lstStyle/>
          <a:p>
            <a:fld id="{93FCDE93-D6F7-4185-945D-64220D3D1736}" type="slidenum">
              <a:rPr lang="hr-HR" smtClean="0"/>
              <a:t>10</a:t>
            </a:fld>
            <a:endParaRPr lang="hr-HR"/>
          </a:p>
        </p:txBody>
      </p:sp>
    </p:spTree>
    <p:extLst>
      <p:ext uri="{BB962C8B-B14F-4D97-AF65-F5344CB8AC3E}">
        <p14:creationId xmlns:p14="http://schemas.microsoft.com/office/powerpoint/2010/main" val="124859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18.4.2018.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51569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18.4.2018.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323708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18.4.2018.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272596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9F593C7-D1E5-4BA2-B35A-65D9A69FA105}" type="datetimeFigureOut">
              <a:rPr lang="hr-HR" smtClean="0"/>
              <a:t>18.4.2018.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3941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593C7-D1E5-4BA2-B35A-65D9A69FA105}" type="datetimeFigureOut">
              <a:rPr lang="hr-HR" smtClean="0"/>
              <a:t>18.4.2018.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121889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B9F593C7-D1E5-4BA2-B35A-65D9A69FA105}" type="datetimeFigureOut">
              <a:rPr lang="hr-HR" smtClean="0"/>
              <a:t>18.4.2018.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279150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B9F593C7-D1E5-4BA2-B35A-65D9A69FA105}" type="datetimeFigureOut">
              <a:rPr lang="hr-HR" smtClean="0"/>
              <a:t>18.4.2018.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51140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B9F593C7-D1E5-4BA2-B35A-65D9A69FA105}" type="datetimeFigureOut">
              <a:rPr lang="hr-HR" smtClean="0"/>
              <a:t>18.4.2018.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197185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593C7-D1E5-4BA2-B35A-65D9A69FA105}" type="datetimeFigureOut">
              <a:rPr lang="hr-HR" smtClean="0"/>
              <a:t>18.4.2018.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21280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593C7-D1E5-4BA2-B35A-65D9A69FA105}" type="datetimeFigureOut">
              <a:rPr lang="hr-HR" smtClean="0"/>
              <a:t>18.4.2018.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11832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593C7-D1E5-4BA2-B35A-65D9A69FA105}" type="datetimeFigureOut">
              <a:rPr lang="hr-HR" smtClean="0"/>
              <a:t>18.4.2018.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5D7B5D8-3D17-494E-BAE8-906B7FB33D82}" type="slidenum">
              <a:rPr lang="hr-HR" smtClean="0"/>
              <a:t>‹#›</a:t>
            </a:fld>
            <a:endParaRPr lang="hr-HR"/>
          </a:p>
        </p:txBody>
      </p:sp>
    </p:spTree>
    <p:extLst>
      <p:ext uri="{BB962C8B-B14F-4D97-AF65-F5344CB8AC3E}">
        <p14:creationId xmlns:p14="http://schemas.microsoft.com/office/powerpoint/2010/main" val="355052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593C7-D1E5-4BA2-B35A-65D9A69FA105}" type="datetimeFigureOut">
              <a:rPr lang="hr-HR" smtClean="0"/>
              <a:t>18.4.2018.</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7B5D8-3D17-494E-BAE8-906B7FB33D82}" type="slidenum">
              <a:rPr lang="hr-HR" smtClean="0"/>
              <a:t>‹#›</a:t>
            </a:fld>
            <a:endParaRPr lang="hr-HR"/>
          </a:p>
        </p:txBody>
      </p:sp>
    </p:spTree>
    <p:extLst>
      <p:ext uri="{BB962C8B-B14F-4D97-AF65-F5344CB8AC3E}">
        <p14:creationId xmlns:p14="http://schemas.microsoft.com/office/powerpoint/2010/main" val="54997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hyperlink" Target="http://eur-lex.europa.eu/legal-content/HR/TXT/HTML/?uri=CELEX:32016R0679&amp;qid=1462363761441&amp;from=HR#d1e2176-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eur-lex.europa.eu/legal-content/HR/TXT/HTML/?uri=CELEX:32016R0679&amp;qid=1462363761441&amp;from=HR#d1e2507-1-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ur-lex.europa.eu/legal-content/HR/TXT/HTML/?uri=CELEX:32016R0679&amp;qid=1462363761441&amp;from=HR#d1e2593-1-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ur-lex.europa.eu/legal-content/HR/TXT/HTML/?uri=CELEX:32016R0679&amp;qid=1462363761441&amp;from=HR#d1e2600-1-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ur-lex.europa.eu/legal-content/HR/TXT/HTML/?uri=CELEX:32016R0679&amp;qid=1462363761441&amp;from=HR#d1e2694-1-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ur-lex.europa.eu/legal-content/HR/TXT/HTML/?uri=CELEX:32016R0679&amp;qid=1462363761441&amp;from=HR#d1e2832-1-1" TargetMode="External"/><Relationship Id="rId5" Type="http://schemas.openxmlformats.org/officeDocument/2006/relationships/hyperlink" Target="http://eur-lex.europa.eu/legal-content/HR/TXT/HTML/?uri=CELEX:32016R0679&amp;qid=1462363761441&amp;from=HR#d1e2797-1-1" TargetMode="External"/><Relationship Id="rId4" Type="http://schemas.openxmlformats.org/officeDocument/2006/relationships/hyperlink" Target="http://eur-lex.europa.eu/legal-content/HR/TXT/HTML/?uri=CELEX:32016R0679&amp;qid=1462363761441&amp;from=HR#d1e2747-1-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7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hr-HR" sz="4000" dirty="0" smtClean="0">
                <a:effectLst>
                  <a:outerShdw blurRad="38100" dist="38100" dir="2700000" algn="tl">
                    <a:srgbClr val="000000">
                      <a:alpha val="43137"/>
                    </a:srgbClr>
                  </a:outerShdw>
                </a:effectLst>
              </a:rPr>
              <a:t>Opća uredba o zaštiti osobnih podataka</a:t>
            </a:r>
          </a:p>
          <a:p>
            <a:r>
              <a:rPr lang="hr-HR" dirty="0" smtClean="0"/>
              <a:t>Vanda Golem</a:t>
            </a:r>
            <a:endParaRPr lang="hr-HR" dirty="0"/>
          </a:p>
        </p:txBody>
      </p:sp>
      <p:sp>
        <p:nvSpPr>
          <p:cNvPr id="6" name="TextBox 5"/>
          <p:cNvSpPr txBox="1"/>
          <p:nvPr/>
        </p:nvSpPr>
        <p:spPr>
          <a:xfrm>
            <a:off x="4558352" y="6488668"/>
            <a:ext cx="3398292" cy="369332"/>
          </a:xfrm>
          <a:prstGeom prst="rect">
            <a:avLst/>
          </a:prstGeom>
          <a:noFill/>
        </p:spPr>
        <p:txBody>
          <a:bodyPr wrap="square" rtlCol="0">
            <a:spAutoFit/>
          </a:bodyPr>
          <a:lstStyle/>
          <a:p>
            <a:r>
              <a:rPr lang="hr-HR" sz="1400" dirty="0" smtClean="0"/>
              <a:t>Proljetno savjetovanje 2018</a:t>
            </a:r>
            <a:r>
              <a:rPr lang="hr-HR" dirty="0" smtClean="0"/>
              <a:t>.</a:t>
            </a:r>
            <a:endParaRPr lang="hr-HR" dirty="0"/>
          </a:p>
        </p:txBody>
      </p:sp>
    </p:spTree>
    <p:extLst>
      <p:ext uri="{BB962C8B-B14F-4D97-AF65-F5344CB8AC3E}">
        <p14:creationId xmlns:p14="http://schemas.microsoft.com/office/powerpoint/2010/main" val="364698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7715"/>
            <a:ext cx="10515600" cy="1325563"/>
          </a:xfrm>
        </p:spPr>
        <p:txBody>
          <a:bodyPr>
            <a:normAutofit/>
          </a:bodyPr>
          <a:lstStyle/>
          <a:p>
            <a:pPr algn="ctr"/>
            <a:r>
              <a:rPr lang="hr-HR" sz="4000" dirty="0" smtClean="0">
                <a:effectLst>
                  <a:outerShdw blurRad="38100" dist="38100" dir="2700000" algn="tl">
                    <a:srgbClr val="000000">
                      <a:alpha val="43137"/>
                    </a:srgbClr>
                  </a:outerShdw>
                </a:effectLst>
              </a:rPr>
              <a:t>Osnova za </a:t>
            </a:r>
            <a:r>
              <a:rPr lang="hr-HR" sz="4000" dirty="0">
                <a:effectLst>
                  <a:outerShdw blurRad="38100" dist="38100" dir="2700000" algn="tl">
                    <a:srgbClr val="000000">
                      <a:alpha val="43137"/>
                    </a:srgbClr>
                  </a:outerShdw>
                </a:effectLst>
              </a:rPr>
              <a:t>o</a:t>
            </a:r>
            <a:r>
              <a:rPr lang="hr-HR" sz="4000" dirty="0" smtClean="0">
                <a:effectLst>
                  <a:outerShdw blurRad="38100" dist="38100" dir="2700000" algn="tl">
                    <a:srgbClr val="000000">
                      <a:alpha val="43137"/>
                    </a:srgbClr>
                  </a:outerShdw>
                </a:effectLst>
              </a:rPr>
              <a:t>bradu osobnih podataka</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5909157" cy="4351338"/>
          </a:xfrm>
        </p:spPr>
        <p:txBody>
          <a:bodyPr/>
          <a:lstStyle/>
          <a:p>
            <a:r>
              <a:rPr lang="hr-HR" dirty="0" smtClean="0"/>
              <a:t>Zakonita pravna osnova</a:t>
            </a:r>
          </a:p>
          <a:p>
            <a:r>
              <a:rPr lang="hr-HR" dirty="0" smtClean="0"/>
              <a:t>Izvršenje ugovora – </a:t>
            </a:r>
            <a:r>
              <a:rPr lang="hr-HR" sz="1800" dirty="0" smtClean="0"/>
              <a:t>osobni podaci o ugovornoj strani ili o osobi na koju se odnosi neka ugovorna obveza</a:t>
            </a:r>
          </a:p>
          <a:p>
            <a:r>
              <a:rPr lang="hr-HR" dirty="0" smtClean="0"/>
              <a:t>Legitimni interes voditelja – </a:t>
            </a:r>
            <a:r>
              <a:rPr lang="hr-HR" sz="1800" dirty="0" smtClean="0"/>
              <a:t>pravni standard, dozvoljen ako ne prevladava interes ispitanika</a:t>
            </a:r>
          </a:p>
          <a:p>
            <a:r>
              <a:rPr lang="hr-HR" dirty="0" smtClean="0"/>
              <a:t>Zaštita interesa ispitanika – </a:t>
            </a:r>
            <a:r>
              <a:rPr lang="hr-HR" sz="1800" dirty="0" smtClean="0"/>
              <a:t>zdravstvena zaštita, humanitarna krizna stanja</a:t>
            </a:r>
          </a:p>
          <a:p>
            <a:r>
              <a:rPr lang="hr-HR" dirty="0"/>
              <a:t>Z</a:t>
            </a:r>
            <a:r>
              <a:rPr lang="hr-HR" dirty="0" smtClean="0"/>
              <a:t>aštita javnog interesa – </a:t>
            </a:r>
            <a:r>
              <a:rPr lang="hr-HR" sz="1800" dirty="0" smtClean="0"/>
              <a:t>izvršenje službenih ovlasti</a:t>
            </a:r>
          </a:p>
          <a:p>
            <a:r>
              <a:rPr lang="hr-HR" dirty="0" smtClean="0"/>
              <a:t>Privola</a:t>
            </a:r>
          </a:p>
          <a:p>
            <a:endParaRPr lang="hr-HR" dirty="0"/>
          </a:p>
        </p:txBody>
      </p:sp>
      <p:sp>
        <p:nvSpPr>
          <p:cNvPr id="5" name="Flowchart: Alternate Process 4"/>
          <p:cNvSpPr/>
          <p:nvPr/>
        </p:nvSpPr>
        <p:spPr>
          <a:xfrm>
            <a:off x="7041108" y="1800217"/>
            <a:ext cx="4063497" cy="40470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ln w="0"/>
                <a:solidFill>
                  <a:schemeClr val="accent1"/>
                </a:solidFill>
                <a:effectLst>
                  <a:outerShdw blurRad="38100" dist="25400" dir="5400000" algn="ctr" rotWithShape="0">
                    <a:srgbClr val="6E747A">
                      <a:alpha val="43000"/>
                    </a:srgbClr>
                  </a:outerShdw>
                </a:effectLst>
              </a:rPr>
              <a:t>OSOBNI </a:t>
            </a:r>
            <a:endParaRPr lang="hr-HR" dirty="0">
              <a:ln w="0"/>
              <a:solidFill>
                <a:schemeClr val="accent1"/>
              </a:solidFill>
              <a:effectLst>
                <a:outerShdw blurRad="38100" dist="25400" dir="5400000" algn="ctr" rotWithShape="0">
                  <a:srgbClr val="6E747A">
                    <a:alpha val="43000"/>
                  </a:srgbClr>
                </a:outerShdw>
              </a:effectLst>
            </a:endParaRPr>
          </a:p>
        </p:txBody>
      </p:sp>
      <p:sp>
        <p:nvSpPr>
          <p:cNvPr id="7" name="Flowchart: Alternate Process 6"/>
          <p:cNvSpPr/>
          <p:nvPr/>
        </p:nvSpPr>
        <p:spPr>
          <a:xfrm>
            <a:off x="7345908" y="2691101"/>
            <a:ext cx="3453897" cy="2781652"/>
          </a:xfrm>
          <a:prstGeom prst="flowChartAlternateProcess">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800" dirty="0" smtClean="0">
              <a:solidFill>
                <a:schemeClr val="accent1">
                  <a:lumMod val="50000"/>
                </a:schemeClr>
              </a:solidFill>
            </a:endParaRPr>
          </a:p>
          <a:p>
            <a:pPr algn="ctr"/>
            <a:endParaRPr lang="hr-HR" sz="2800" dirty="0">
              <a:solidFill>
                <a:schemeClr val="accent1">
                  <a:lumMod val="50000"/>
                </a:schemeClr>
              </a:solidFill>
            </a:endParaRPr>
          </a:p>
          <a:p>
            <a:pPr algn="ctr"/>
            <a:endParaRPr lang="hr-HR" sz="2800" dirty="0" smtClean="0">
              <a:solidFill>
                <a:schemeClr val="accent1">
                  <a:lumMod val="50000"/>
                </a:schemeClr>
              </a:solidFill>
            </a:endParaRPr>
          </a:p>
          <a:p>
            <a:pPr algn="ctr"/>
            <a:endParaRPr lang="hr-HR" sz="2800" dirty="0">
              <a:solidFill>
                <a:schemeClr val="accent1">
                  <a:lumMod val="50000"/>
                </a:schemeClr>
              </a:solidFill>
            </a:endParaRPr>
          </a:p>
          <a:p>
            <a:pPr algn="ctr"/>
            <a:endParaRPr lang="hr-HR" sz="2800" dirty="0" smtClean="0">
              <a:solidFill>
                <a:schemeClr val="accent1">
                  <a:lumMod val="50000"/>
                </a:schemeClr>
              </a:solidFill>
            </a:endParaRPr>
          </a:p>
          <a:p>
            <a:pPr algn="ctr"/>
            <a:r>
              <a:rPr lang="hr-HR" sz="2800" dirty="0" smtClean="0">
                <a:solidFill>
                  <a:srgbClr val="C00000"/>
                </a:solidFill>
              </a:rPr>
              <a:t>PRIVOLE</a:t>
            </a:r>
            <a:endParaRPr lang="hr-HR" sz="2800" dirty="0">
              <a:solidFill>
                <a:srgbClr val="C00000"/>
              </a:solidFill>
            </a:endParaRPr>
          </a:p>
        </p:txBody>
      </p:sp>
      <p:sp>
        <p:nvSpPr>
          <p:cNvPr id="13" name="Flowchart: Alternate Process 12"/>
          <p:cNvSpPr/>
          <p:nvPr/>
        </p:nvSpPr>
        <p:spPr>
          <a:xfrm>
            <a:off x="7345908" y="2504304"/>
            <a:ext cx="1634319" cy="2299708"/>
          </a:xfrm>
          <a:prstGeom prst="flowChartAlternateProcess">
            <a:avLst/>
          </a:prstGeom>
          <a:pattFill prst="dkUpDiag">
            <a:fgClr>
              <a:schemeClr val="accent1">
                <a:lumMod val="75000"/>
              </a:schemeClr>
            </a:fgClr>
            <a:bgClr>
              <a:schemeClr val="bg1"/>
            </a:bgClr>
          </a:pattFill>
          <a:ln w="28575">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1">
                    <a:lumMod val="50000"/>
                  </a:schemeClr>
                </a:solidFill>
              </a:rPr>
              <a:t>ZAKONSKA PRAVNA OSNOVA</a:t>
            </a:r>
            <a:endParaRPr lang="hr-HR" sz="2000" dirty="0">
              <a:solidFill>
                <a:schemeClr val="accent1">
                  <a:lumMod val="50000"/>
                </a:schemeClr>
              </a:solidFill>
            </a:endParaRPr>
          </a:p>
        </p:txBody>
      </p:sp>
      <p:sp>
        <p:nvSpPr>
          <p:cNvPr id="4" name="TextBox 3"/>
          <p:cNvSpPr txBox="1"/>
          <p:nvPr/>
        </p:nvSpPr>
        <p:spPr>
          <a:xfrm>
            <a:off x="9036094" y="1947305"/>
            <a:ext cx="1702454" cy="369332"/>
          </a:xfrm>
          <a:prstGeom prst="rect">
            <a:avLst/>
          </a:prstGeom>
          <a:noFill/>
        </p:spPr>
        <p:txBody>
          <a:bodyPr wrap="none" rtlCol="0">
            <a:spAutoFit/>
          </a:bodyPr>
          <a:lstStyle/>
          <a:p>
            <a:r>
              <a:rPr lang="hr-HR" dirty="0" smtClean="0"/>
              <a:t>OSOBNI PODACI</a:t>
            </a:r>
            <a:endParaRPr lang="hr-HR" dirty="0"/>
          </a:p>
        </p:txBody>
      </p:sp>
      <p:sp>
        <p:nvSpPr>
          <p:cNvPr id="12" name="Flowchart: Alternate Process 11"/>
          <p:cNvSpPr/>
          <p:nvPr/>
        </p:nvSpPr>
        <p:spPr>
          <a:xfrm>
            <a:off x="8981507" y="2543778"/>
            <a:ext cx="1822273" cy="1141611"/>
          </a:xfrm>
          <a:prstGeom prst="flowChartAlternateProcess">
            <a:avLst/>
          </a:prstGeom>
          <a:pattFill prst="dkUpDiag">
            <a:fgClr>
              <a:schemeClr val="accent1">
                <a:lumMod val="75000"/>
              </a:schemeClr>
            </a:fgClr>
            <a:bgClr>
              <a:schemeClr val="bg1"/>
            </a:bgClr>
          </a:pattFill>
          <a:ln w="28575">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1">
                    <a:lumMod val="50000"/>
                  </a:schemeClr>
                </a:solidFill>
              </a:rPr>
              <a:t>IZVRŠENJE UGOVORA</a:t>
            </a:r>
            <a:endParaRPr lang="hr-HR" sz="2000" dirty="0">
              <a:solidFill>
                <a:schemeClr val="accent1">
                  <a:lumMod val="50000"/>
                </a:schemeClr>
              </a:solidFill>
            </a:endParaRPr>
          </a:p>
        </p:txBody>
      </p:sp>
      <p:sp>
        <p:nvSpPr>
          <p:cNvPr id="16" name="Flowchart: Alternate Process 15"/>
          <p:cNvSpPr/>
          <p:nvPr/>
        </p:nvSpPr>
        <p:spPr>
          <a:xfrm>
            <a:off x="8976185" y="3538065"/>
            <a:ext cx="1822273" cy="1141611"/>
          </a:xfrm>
          <a:prstGeom prst="flowChartAlternateProcess">
            <a:avLst/>
          </a:prstGeom>
          <a:pattFill prst="ltUpDiag">
            <a:fgClr>
              <a:schemeClr val="accent1">
                <a:lumMod val="75000"/>
              </a:schemeClr>
            </a:fgClr>
            <a:bgClr>
              <a:schemeClr val="bg1"/>
            </a:bgClr>
          </a:pattFill>
          <a:ln w="28575">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1">
                    <a:lumMod val="50000"/>
                  </a:schemeClr>
                </a:solidFill>
              </a:rPr>
              <a:t>LEGITIMNI INTERES VODITELJA</a:t>
            </a:r>
            <a:endParaRPr lang="hr-HR" sz="2000" dirty="0">
              <a:solidFill>
                <a:schemeClr val="accent1">
                  <a:lumMod val="50000"/>
                </a:schemeClr>
              </a:solidFill>
            </a:endParaRPr>
          </a:p>
        </p:txBody>
      </p:sp>
    </p:spTree>
    <p:extLst>
      <p:ext uri="{BB962C8B-B14F-4D97-AF65-F5344CB8AC3E}">
        <p14:creationId xmlns:p14="http://schemas.microsoft.com/office/powerpoint/2010/main" val="95780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46" y="427331"/>
            <a:ext cx="3435888" cy="1325563"/>
          </a:xfrm>
        </p:spPr>
        <p:txBody>
          <a:bodyPr>
            <a:normAutofit/>
          </a:bodyPr>
          <a:lstStyle/>
          <a:p>
            <a:pPr algn="ctr"/>
            <a:r>
              <a:rPr lang="hr-HR" sz="4000" dirty="0" smtClean="0">
                <a:effectLst>
                  <a:outerShdw blurRad="38100" dist="38100" dir="2700000" algn="tl">
                    <a:srgbClr val="000000">
                      <a:alpha val="43137"/>
                    </a:srgbClr>
                  </a:outerShdw>
                </a:effectLst>
              </a:rPr>
              <a:t>Osobni podaci  - gdje se nalaze</a:t>
            </a:r>
            <a:endParaRPr lang="hr-HR" sz="40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3"/>
          <a:srcRect l="34998" r="32553"/>
          <a:stretch/>
        </p:blipFill>
        <p:spPr>
          <a:xfrm>
            <a:off x="1294573" y="2478627"/>
            <a:ext cx="1700458" cy="2140361"/>
          </a:xfrm>
          <a:prstGeom prst="rect">
            <a:avLst/>
          </a:prstGeom>
        </p:spPr>
      </p:pic>
      <p:pic>
        <p:nvPicPr>
          <p:cNvPr id="1028" name="Picture 4" descr="Slikovni rezultat za office desk computer illustration"/>
          <p:cNvPicPr>
            <a:picLocks noChangeAspect="1" noChangeArrowheads="1"/>
          </p:cNvPicPr>
          <p:nvPr/>
        </p:nvPicPr>
        <p:blipFill rotWithShape="1">
          <a:blip r:embed="rId4">
            <a:extLst>
              <a:ext uri="{28A0092B-C50C-407E-A947-70E740481C1C}">
                <a14:useLocalDpi xmlns:a14="http://schemas.microsoft.com/office/drawing/2010/main" val="0"/>
              </a:ext>
            </a:extLst>
          </a:blip>
          <a:srcRect r="48127"/>
          <a:stretch/>
        </p:blipFill>
        <p:spPr bwMode="auto">
          <a:xfrm>
            <a:off x="4929888" y="2709461"/>
            <a:ext cx="2611829" cy="2014031"/>
          </a:xfrm>
          <a:prstGeom prst="rect">
            <a:avLst/>
          </a:prstGeom>
          <a:noFill/>
          <a:ln w="15875" cap="rnd">
            <a:solidFill>
              <a:schemeClr val="accent1">
                <a:shade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395457" y="438780"/>
            <a:ext cx="1905000" cy="1428750"/>
          </a:xfrm>
          <a:prstGeom prst="rect">
            <a:avLst/>
          </a:prstGeom>
        </p:spPr>
      </p:pic>
      <p:pic>
        <p:nvPicPr>
          <p:cNvPr id="13" name="Picture 4" descr="Slikovni rezultat za office desk computer illustration"/>
          <p:cNvPicPr>
            <a:picLocks noChangeAspect="1" noChangeArrowheads="1"/>
          </p:cNvPicPr>
          <p:nvPr/>
        </p:nvPicPr>
        <p:blipFill rotWithShape="1">
          <a:blip r:embed="rId4">
            <a:extLst>
              <a:ext uri="{28A0092B-C50C-407E-A947-70E740481C1C}">
                <a14:useLocalDpi xmlns:a14="http://schemas.microsoft.com/office/drawing/2010/main" val="0"/>
              </a:ext>
            </a:extLst>
          </a:blip>
          <a:srcRect l="25141" t="9714" r="59256" b="47443"/>
          <a:stretch/>
        </p:blipFill>
        <p:spPr bwMode="auto">
          <a:xfrm>
            <a:off x="9227627" y="4418916"/>
            <a:ext cx="1523728" cy="16736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9512233" y="4577775"/>
            <a:ext cx="477258" cy="477258"/>
          </a:xfrm>
          <a:prstGeom prst="rect">
            <a:avLst/>
          </a:prstGeom>
        </p:spPr>
      </p:pic>
      <p:grpSp>
        <p:nvGrpSpPr>
          <p:cNvPr id="16" name="Group 15"/>
          <p:cNvGrpSpPr/>
          <p:nvPr/>
        </p:nvGrpSpPr>
        <p:grpSpPr>
          <a:xfrm>
            <a:off x="2708326" y="4966718"/>
            <a:ext cx="891959" cy="1184857"/>
            <a:chOff x="3554569" y="5012483"/>
            <a:chExt cx="891959" cy="1184857"/>
          </a:xfrm>
        </p:grpSpPr>
        <p:pic>
          <p:nvPicPr>
            <p:cNvPr id="9" name="Picture 4" descr="Slikovni rezultat za office desk computer illustration"/>
            <p:cNvPicPr>
              <a:picLocks noChangeAspect="1" noChangeArrowheads="1"/>
            </p:cNvPicPr>
            <p:nvPr/>
          </p:nvPicPr>
          <p:blipFill rotWithShape="1">
            <a:blip r:embed="rId4">
              <a:extLst>
                <a:ext uri="{28A0092B-C50C-407E-A947-70E740481C1C}">
                  <a14:useLocalDpi xmlns:a14="http://schemas.microsoft.com/office/drawing/2010/main" val="0"/>
                </a:ext>
              </a:extLst>
            </a:blip>
            <a:srcRect l="4343" t="39432" r="81333" b="8132"/>
            <a:stretch/>
          </p:blipFill>
          <p:spPr bwMode="auto">
            <a:xfrm>
              <a:off x="3662830" y="5012483"/>
              <a:ext cx="721217" cy="1056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likovni rezultat za office desk computer illustration"/>
            <p:cNvPicPr>
              <a:picLocks noChangeAspect="1" noChangeArrowheads="1"/>
            </p:cNvPicPr>
            <p:nvPr/>
          </p:nvPicPr>
          <p:blipFill rotWithShape="1">
            <a:blip r:embed="rId4">
              <a:extLst>
                <a:ext uri="{28A0092B-C50C-407E-A947-70E740481C1C}">
                  <a14:useLocalDpi xmlns:a14="http://schemas.microsoft.com/office/drawing/2010/main" val="0"/>
                </a:ext>
              </a:extLst>
            </a:blip>
            <a:srcRect l="4343" t="39432" r="81333" b="36268"/>
            <a:stretch/>
          </p:blipFill>
          <p:spPr bwMode="auto">
            <a:xfrm>
              <a:off x="3554569" y="5707943"/>
              <a:ext cx="721217" cy="489397"/>
            </a:xfrm>
            <a:prstGeom prst="rect">
              <a:avLst/>
            </a:prstGeom>
            <a:noFill/>
            <a:extLst>
              <a:ext uri="{909E8E84-426E-40DD-AFC4-6F175D3DCCD1}">
                <a14:hiddenFill xmlns:a14="http://schemas.microsoft.com/office/drawing/2010/main">
                  <a:solidFill>
                    <a:srgbClr val="FFFFFF"/>
                  </a:solidFill>
                </a14:hiddenFill>
              </a:ext>
            </a:extLst>
          </p:spPr>
        </p:pic>
        <p:sp>
          <p:nvSpPr>
            <p:cNvPr id="15" name="Parallelogram 14"/>
            <p:cNvSpPr/>
            <p:nvPr/>
          </p:nvSpPr>
          <p:spPr>
            <a:xfrm>
              <a:off x="3695280" y="5012483"/>
              <a:ext cx="718799" cy="229226"/>
            </a:xfrm>
            <a:prstGeom prst="parallelogram">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Parallelogram 17"/>
            <p:cNvSpPr/>
            <p:nvPr/>
          </p:nvSpPr>
          <p:spPr>
            <a:xfrm rot="10800000">
              <a:off x="4360851" y="5022182"/>
              <a:ext cx="85677" cy="1045650"/>
            </a:xfrm>
            <a:prstGeom prst="parallelogram">
              <a:avLst>
                <a:gd name="adj" fmla="val 1395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pic>
        <p:nvPicPr>
          <p:cNvPr id="20" name="Picture 19"/>
          <p:cNvPicPr>
            <a:picLocks noChangeAspect="1"/>
          </p:cNvPicPr>
          <p:nvPr/>
        </p:nvPicPr>
        <p:blipFill>
          <a:blip r:embed="rId7"/>
          <a:stretch>
            <a:fillRect/>
          </a:stretch>
        </p:blipFill>
        <p:spPr>
          <a:xfrm>
            <a:off x="8785729" y="1427780"/>
            <a:ext cx="1933575" cy="514350"/>
          </a:xfrm>
          <a:prstGeom prst="rect">
            <a:avLst/>
          </a:prstGeom>
        </p:spPr>
      </p:pic>
      <p:pic>
        <p:nvPicPr>
          <p:cNvPr id="23" name="Picture 22"/>
          <p:cNvPicPr>
            <a:picLocks noChangeAspect="1"/>
          </p:cNvPicPr>
          <p:nvPr/>
        </p:nvPicPr>
        <p:blipFill>
          <a:blip r:embed="rId8"/>
          <a:stretch>
            <a:fillRect/>
          </a:stretch>
        </p:blipFill>
        <p:spPr>
          <a:xfrm>
            <a:off x="9666000" y="762497"/>
            <a:ext cx="2024047" cy="664522"/>
          </a:xfrm>
          <a:prstGeom prst="rect">
            <a:avLst/>
          </a:prstGeom>
        </p:spPr>
      </p:pic>
      <p:sp>
        <p:nvSpPr>
          <p:cNvPr id="26" name="Flowchart: Magnetic Disk 25"/>
          <p:cNvSpPr/>
          <p:nvPr/>
        </p:nvSpPr>
        <p:spPr>
          <a:xfrm>
            <a:off x="5344211" y="5331641"/>
            <a:ext cx="1888079" cy="1011138"/>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ln w="0"/>
                <a:solidFill>
                  <a:schemeClr val="accent1">
                    <a:lumMod val="50000"/>
                  </a:schemeClr>
                </a:solidFill>
                <a:effectLst>
                  <a:outerShdw blurRad="38100" dist="25400" dir="5400000" algn="ctr" rotWithShape="0">
                    <a:srgbClr val="6E747A">
                      <a:alpha val="43000"/>
                    </a:srgbClr>
                  </a:outerShdw>
                </a:effectLst>
              </a:rPr>
              <a:t>BAZA PODATAKA</a:t>
            </a:r>
            <a:endParaRPr lang="hr-HR" b="1" dirty="0">
              <a:ln w="0"/>
              <a:solidFill>
                <a:schemeClr val="accent1">
                  <a:lumMod val="50000"/>
                </a:schemeClr>
              </a:solidFill>
              <a:effectLst>
                <a:outerShdw blurRad="38100" dist="25400" dir="5400000" algn="ctr" rotWithShape="0">
                  <a:srgbClr val="6E747A">
                    <a:alpha val="43000"/>
                  </a:srgbClr>
                </a:outerShdw>
              </a:effectLst>
            </a:endParaRPr>
          </a:p>
        </p:txBody>
      </p:sp>
      <p:pic>
        <p:nvPicPr>
          <p:cNvPr id="1034" name="Picture 10" descr="http://www.hzzo.hr/wp-content/uploads/2013/10/hzzo_logo_final.png?b32def"/>
          <p:cNvPicPr>
            <a:picLocks noChangeAspect="1" noChangeArrowheads="1"/>
          </p:cNvPicPr>
          <p:nvPr/>
        </p:nvPicPr>
        <p:blipFill rotWithShape="1">
          <a:blip r:embed="rId9">
            <a:extLst>
              <a:ext uri="{28A0092B-C50C-407E-A947-70E740481C1C}">
                <a14:useLocalDpi xmlns:a14="http://schemas.microsoft.com/office/drawing/2010/main" val="0"/>
              </a:ext>
            </a:extLst>
          </a:blip>
          <a:srcRect r="49130"/>
          <a:stretch/>
        </p:blipFill>
        <p:spPr bwMode="auto">
          <a:xfrm>
            <a:off x="7583651" y="624022"/>
            <a:ext cx="1889694" cy="704851"/>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26"/>
          <p:cNvSpPr/>
          <p:nvPr/>
        </p:nvSpPr>
        <p:spPr>
          <a:xfrm rot="805246">
            <a:off x="7943295" y="4468337"/>
            <a:ext cx="914400"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Right Arrow 30"/>
          <p:cNvSpPr/>
          <p:nvPr/>
        </p:nvSpPr>
        <p:spPr>
          <a:xfrm rot="5400000">
            <a:off x="6071623" y="4724379"/>
            <a:ext cx="433253"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Right Arrow 31"/>
          <p:cNvSpPr/>
          <p:nvPr/>
        </p:nvSpPr>
        <p:spPr>
          <a:xfrm rot="14590379">
            <a:off x="5539590" y="1965436"/>
            <a:ext cx="572720"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3" name="Right Arrow 32"/>
          <p:cNvSpPr/>
          <p:nvPr/>
        </p:nvSpPr>
        <p:spPr>
          <a:xfrm rot="19283071">
            <a:off x="7431901" y="1840823"/>
            <a:ext cx="914400"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4" name="Right Arrow 33"/>
          <p:cNvSpPr/>
          <p:nvPr/>
        </p:nvSpPr>
        <p:spPr>
          <a:xfrm rot="9569888">
            <a:off x="3694528" y="4450898"/>
            <a:ext cx="914400"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5" name="Right Arrow 34"/>
          <p:cNvSpPr/>
          <p:nvPr/>
        </p:nvSpPr>
        <p:spPr>
          <a:xfrm rot="10800000">
            <a:off x="3244331" y="2997947"/>
            <a:ext cx="1232023"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8" name="Picture 27"/>
          <p:cNvPicPr>
            <a:picLocks noChangeAspect="1"/>
          </p:cNvPicPr>
          <p:nvPr/>
        </p:nvPicPr>
        <p:blipFill>
          <a:blip r:embed="rId10"/>
          <a:stretch>
            <a:fillRect/>
          </a:stretch>
        </p:blipFill>
        <p:spPr>
          <a:xfrm>
            <a:off x="9321128" y="2383072"/>
            <a:ext cx="2571750" cy="1781175"/>
          </a:xfrm>
          <a:prstGeom prst="rect">
            <a:avLst/>
          </a:prstGeom>
        </p:spPr>
      </p:pic>
      <p:sp>
        <p:nvSpPr>
          <p:cNvPr id="37" name="Right Arrow 36"/>
          <p:cNvSpPr/>
          <p:nvPr/>
        </p:nvSpPr>
        <p:spPr>
          <a:xfrm rot="21274682">
            <a:off x="8057307" y="3154138"/>
            <a:ext cx="1257096"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9620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Osobni podaci u vremenu</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hr-HR" dirty="0" smtClean="0"/>
              <a:t>Životni vijek osobnih podataka</a:t>
            </a:r>
          </a:p>
          <a:p>
            <a:r>
              <a:rPr lang="hr-HR" dirty="0" smtClean="0"/>
              <a:t>Zakonska pravna osnova definira rok</a:t>
            </a:r>
          </a:p>
          <a:p>
            <a:r>
              <a:rPr lang="hr-HR" dirty="0" smtClean="0"/>
              <a:t>Nakon tog roka </a:t>
            </a:r>
          </a:p>
          <a:p>
            <a:pPr lvl="1"/>
            <a:r>
              <a:rPr lang="hr-HR" dirty="0" smtClean="0"/>
              <a:t>obrisati osobne podatke</a:t>
            </a:r>
          </a:p>
          <a:p>
            <a:pPr lvl="1"/>
            <a:r>
              <a:rPr lang="hr-HR" dirty="0" smtClean="0"/>
              <a:t>priskrbiti privolu ispitanika</a:t>
            </a:r>
          </a:p>
          <a:p>
            <a:pPr lvl="1"/>
            <a:endParaRPr lang="hr-HR" dirty="0" smtClean="0"/>
          </a:p>
          <a:p>
            <a:endParaRPr lang="hr-HR" dirty="0"/>
          </a:p>
        </p:txBody>
      </p:sp>
      <p:pic>
        <p:nvPicPr>
          <p:cNvPr id="4" name="Content Placeholder 3"/>
          <p:cNvPicPr>
            <a:picLocks noChangeAspect="1"/>
          </p:cNvPicPr>
          <p:nvPr/>
        </p:nvPicPr>
        <p:blipFill rotWithShape="1">
          <a:blip r:embed="rId3"/>
          <a:srcRect l="34998" r="32553"/>
          <a:stretch/>
        </p:blipFill>
        <p:spPr>
          <a:xfrm>
            <a:off x="9202897" y="3516595"/>
            <a:ext cx="1700458" cy="2140361"/>
          </a:xfrm>
          <a:prstGeom prst="rect">
            <a:avLst/>
          </a:prstGeom>
        </p:spPr>
      </p:pic>
      <p:sp>
        <p:nvSpPr>
          <p:cNvPr id="5" name="Right Arrow 4"/>
          <p:cNvSpPr/>
          <p:nvPr/>
        </p:nvSpPr>
        <p:spPr>
          <a:xfrm rot="1241453">
            <a:off x="7458656" y="3432883"/>
            <a:ext cx="1232023"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Flowchart: Magnetic Disk 5"/>
          <p:cNvSpPr/>
          <p:nvPr/>
        </p:nvSpPr>
        <p:spPr>
          <a:xfrm>
            <a:off x="5838481" y="4743181"/>
            <a:ext cx="1888079" cy="1011138"/>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ln w="0"/>
                <a:solidFill>
                  <a:schemeClr val="accent1">
                    <a:lumMod val="50000"/>
                  </a:schemeClr>
                </a:solidFill>
                <a:effectLst>
                  <a:outerShdw blurRad="38100" dist="25400" dir="5400000" algn="ctr" rotWithShape="0">
                    <a:srgbClr val="6E747A">
                      <a:alpha val="43000"/>
                    </a:srgbClr>
                  </a:outerShdw>
                </a:effectLst>
              </a:rPr>
              <a:t>BAZA PODATAKA</a:t>
            </a:r>
            <a:endParaRPr lang="hr-HR" b="1" dirty="0">
              <a:ln w="0"/>
              <a:solidFill>
                <a:schemeClr val="accent1">
                  <a:lumMod val="50000"/>
                </a:schemeClr>
              </a:solidFill>
              <a:effectLst>
                <a:outerShdw blurRad="38100" dist="25400" dir="5400000" algn="ctr" rotWithShape="0">
                  <a:srgbClr val="6E747A">
                    <a:alpha val="43000"/>
                  </a:srgbClr>
                </a:outerShdw>
              </a:effectLst>
            </a:endParaRPr>
          </a:p>
        </p:txBody>
      </p:sp>
      <p:sp>
        <p:nvSpPr>
          <p:cNvPr id="7" name="Right Arrow 6"/>
          <p:cNvSpPr/>
          <p:nvPr/>
        </p:nvSpPr>
        <p:spPr>
          <a:xfrm rot="5400000">
            <a:off x="6565893" y="4135919"/>
            <a:ext cx="433253" cy="57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43404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Osnovni pojmovi - Uloge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hr-HR" b="1" dirty="0"/>
              <a:t>V</a:t>
            </a:r>
            <a:r>
              <a:rPr lang="hr-HR" b="1" dirty="0" smtClean="0"/>
              <a:t>oditelj obrade </a:t>
            </a:r>
            <a:r>
              <a:rPr lang="hr-HR" dirty="0" smtClean="0"/>
              <a:t>predstavlja fizičku </a:t>
            </a:r>
            <a:r>
              <a:rPr lang="hr-HR" dirty="0"/>
              <a:t>ili </a:t>
            </a:r>
            <a:r>
              <a:rPr lang="hr-HR" dirty="0" smtClean="0"/>
              <a:t>pravnu osobu, </a:t>
            </a:r>
            <a:r>
              <a:rPr lang="hr-HR" dirty="0"/>
              <a:t>tijelo javne vlasti, </a:t>
            </a:r>
            <a:r>
              <a:rPr lang="hr-HR" dirty="0" smtClean="0"/>
              <a:t>agenciju </a:t>
            </a:r>
            <a:r>
              <a:rPr lang="hr-HR" dirty="0"/>
              <a:t>ili drugo tijelo koje samo ili zajedno s drugima određuje svrhe i sredstva obrade osobnih </a:t>
            </a:r>
            <a:r>
              <a:rPr lang="hr-HR" dirty="0" smtClean="0"/>
              <a:t>podataka</a:t>
            </a:r>
          </a:p>
          <a:p>
            <a:r>
              <a:rPr lang="hr-HR" b="1" dirty="0"/>
              <a:t>I</a:t>
            </a:r>
            <a:r>
              <a:rPr lang="hr-HR" b="1" dirty="0" smtClean="0"/>
              <a:t>zvršitelj obrade </a:t>
            </a:r>
            <a:r>
              <a:rPr lang="hr-HR" dirty="0"/>
              <a:t>predstavlja fizičku ili pravnu osobu</a:t>
            </a:r>
            <a:r>
              <a:rPr lang="hr-HR" dirty="0" smtClean="0"/>
              <a:t>, </a:t>
            </a:r>
            <a:r>
              <a:rPr lang="hr-HR" dirty="0"/>
              <a:t>tijelo javne vlasti, agenciju ili drugo tijelo </a:t>
            </a:r>
            <a:r>
              <a:rPr lang="hr-HR" dirty="0" smtClean="0"/>
              <a:t>koje </a:t>
            </a:r>
            <a:r>
              <a:rPr lang="hr-HR" dirty="0"/>
              <a:t>obrađuje osobne podatke u ime voditelja </a:t>
            </a:r>
            <a:r>
              <a:rPr lang="hr-HR" dirty="0" smtClean="0"/>
              <a:t>obrade</a:t>
            </a:r>
          </a:p>
          <a:p>
            <a:r>
              <a:rPr lang="hr-HR" b="1" dirty="0" smtClean="0"/>
              <a:t>Primatelj</a:t>
            </a:r>
            <a:r>
              <a:rPr lang="hr-HR" dirty="0" smtClean="0"/>
              <a:t> je fizička ili pravna osoba, tijelo javne vlasti, agencija ili drugo tijelo kojem se osobni podaci otkrivaju, </a:t>
            </a:r>
            <a:r>
              <a:rPr lang="hr-HR" dirty="0"/>
              <a:t>neovisno o tome je li on treća strana. </a:t>
            </a:r>
            <a:r>
              <a:rPr lang="hr-HR" dirty="0" err="1" smtClean="0"/>
              <a:t>npr</a:t>
            </a:r>
            <a:r>
              <a:rPr lang="hr-HR" dirty="0" smtClean="0"/>
              <a:t> HZZO</a:t>
            </a:r>
          </a:p>
          <a:p>
            <a:r>
              <a:rPr lang="hr-HR" b="1" dirty="0"/>
              <a:t>T</a:t>
            </a:r>
            <a:r>
              <a:rPr lang="hr-HR" b="1" dirty="0" smtClean="0"/>
              <a:t>reća strana </a:t>
            </a:r>
            <a:r>
              <a:rPr lang="hr-HR" dirty="0"/>
              <a:t>je fizička ili pravna osoba, tijelo javne </a:t>
            </a:r>
            <a:r>
              <a:rPr lang="hr-HR" dirty="0" smtClean="0"/>
              <a:t>vlasti, agencija </a:t>
            </a:r>
            <a:r>
              <a:rPr lang="hr-HR" dirty="0"/>
              <a:t>ili drugo tijelo koje nije ispitanik, voditelj obrade, izvršitelj obrade ni osobe koje su ovlaštene za obradu osobnih podataka pod izravnom nadležnošću voditelja obrade ili izvršitelja </a:t>
            </a:r>
            <a:r>
              <a:rPr lang="hr-HR" dirty="0" smtClean="0"/>
              <a:t>obrade </a:t>
            </a:r>
            <a:r>
              <a:rPr lang="hr-HR" dirty="0" err="1" smtClean="0"/>
              <a:t>npr</a:t>
            </a:r>
            <a:r>
              <a:rPr lang="hr-HR" dirty="0" smtClean="0"/>
              <a:t> Statistička agencija</a:t>
            </a:r>
            <a:endParaRPr lang="hr-HR" dirty="0"/>
          </a:p>
        </p:txBody>
      </p:sp>
    </p:spTree>
    <p:extLst>
      <p:ext uri="{BB962C8B-B14F-4D97-AF65-F5344CB8AC3E}">
        <p14:creationId xmlns:p14="http://schemas.microsoft.com/office/powerpoint/2010/main" val="393806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33226" y="2192923"/>
            <a:ext cx="3063905" cy="19897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ounded Rectangle 12"/>
          <p:cNvSpPr/>
          <p:nvPr/>
        </p:nvSpPr>
        <p:spPr>
          <a:xfrm>
            <a:off x="8722962" y="971550"/>
            <a:ext cx="2628900" cy="14763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Rounded Rectangle 14"/>
          <p:cNvSpPr/>
          <p:nvPr/>
        </p:nvSpPr>
        <p:spPr>
          <a:xfrm>
            <a:off x="1287266" y="2447925"/>
            <a:ext cx="2162175" cy="14763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ounded Rectangle 8"/>
          <p:cNvSpPr/>
          <p:nvPr/>
        </p:nvSpPr>
        <p:spPr>
          <a:xfrm>
            <a:off x="8700455" y="3524250"/>
            <a:ext cx="2628900" cy="14763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1051624" y="512618"/>
            <a:ext cx="10515600" cy="1325563"/>
          </a:xfrm>
        </p:spPr>
        <p:txBody>
          <a:bodyPr>
            <a:normAutofit/>
          </a:bodyPr>
          <a:lstStyle/>
          <a:p>
            <a:pPr algn="ctr"/>
            <a:r>
              <a:rPr lang="hr-HR" sz="4000" dirty="0" smtClean="0">
                <a:effectLst>
                  <a:outerShdw blurRad="38100" dist="38100" dir="2700000" algn="tl">
                    <a:srgbClr val="000000">
                      <a:alpha val="43137"/>
                    </a:srgbClr>
                  </a:outerShdw>
                </a:effectLst>
              </a:rPr>
              <a:t>Prikaz uloga</a:t>
            </a:r>
            <a:endParaRPr lang="hr-HR" sz="40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stretch>
            <a:fillRect/>
          </a:stretch>
        </p:blipFill>
        <p:spPr>
          <a:xfrm>
            <a:off x="1769740" y="2702778"/>
            <a:ext cx="841500" cy="966667"/>
          </a:xfrm>
          <a:prstGeom prst="rect">
            <a:avLst/>
          </a:prstGeom>
        </p:spPr>
      </p:pic>
      <p:pic>
        <p:nvPicPr>
          <p:cNvPr id="6" name="Picture 5"/>
          <p:cNvPicPr>
            <a:picLocks noChangeAspect="1"/>
          </p:cNvPicPr>
          <p:nvPr/>
        </p:nvPicPr>
        <p:blipFill>
          <a:blip r:embed="rId4"/>
          <a:stretch>
            <a:fillRect/>
          </a:stretch>
        </p:blipFill>
        <p:spPr>
          <a:xfrm>
            <a:off x="5079605" y="2779073"/>
            <a:ext cx="1491750" cy="1237333"/>
          </a:xfrm>
          <a:prstGeom prst="rect">
            <a:avLst/>
          </a:prstGeom>
        </p:spPr>
      </p:pic>
      <p:pic>
        <p:nvPicPr>
          <p:cNvPr id="7" name="Picture 6"/>
          <p:cNvPicPr>
            <a:picLocks noChangeAspect="1"/>
          </p:cNvPicPr>
          <p:nvPr/>
        </p:nvPicPr>
        <p:blipFill>
          <a:blip r:embed="rId5"/>
          <a:stretch>
            <a:fillRect/>
          </a:stretch>
        </p:blipFill>
        <p:spPr>
          <a:xfrm>
            <a:off x="9450680" y="4016375"/>
            <a:ext cx="1147500" cy="860333"/>
          </a:xfrm>
          <a:prstGeom prst="rect">
            <a:avLst/>
          </a:prstGeom>
        </p:spPr>
      </p:pic>
      <p:pic>
        <p:nvPicPr>
          <p:cNvPr id="8" name="Picture 10" descr="http://www.hzzo.hr/wp-content/uploads/2013/10/hzzo_logo_final.png?b32def"/>
          <p:cNvPicPr>
            <a:picLocks noChangeAspect="1" noChangeArrowheads="1"/>
          </p:cNvPicPr>
          <p:nvPr/>
        </p:nvPicPr>
        <p:blipFill rotWithShape="1">
          <a:blip r:embed="rId6">
            <a:extLst>
              <a:ext uri="{28A0092B-C50C-407E-A947-70E740481C1C}">
                <a14:useLocalDpi xmlns:a14="http://schemas.microsoft.com/office/drawing/2010/main" val="0"/>
              </a:ext>
            </a:extLst>
          </a:blip>
          <a:srcRect r="49130"/>
          <a:stretch/>
        </p:blipFill>
        <p:spPr bwMode="auto">
          <a:xfrm>
            <a:off x="9183693" y="1393427"/>
            <a:ext cx="1889694" cy="704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695059" y="3535363"/>
            <a:ext cx="2658741" cy="369332"/>
          </a:xfrm>
          <a:prstGeom prst="rect">
            <a:avLst/>
          </a:prstGeom>
          <a:noFill/>
        </p:spPr>
        <p:txBody>
          <a:bodyPr wrap="none" rtlCol="0">
            <a:spAutoFit/>
          </a:bodyPr>
          <a:lstStyle/>
          <a:p>
            <a:r>
              <a:rPr lang="hr-HR" dirty="0" smtClean="0"/>
              <a:t>KNJIGOVODSTVENI SERVIS</a:t>
            </a:r>
            <a:endParaRPr lang="hr-HR" dirty="0"/>
          </a:p>
        </p:txBody>
      </p:sp>
      <p:sp>
        <p:nvSpPr>
          <p:cNvPr id="12" name="TextBox 11"/>
          <p:cNvSpPr txBox="1"/>
          <p:nvPr/>
        </p:nvSpPr>
        <p:spPr>
          <a:xfrm>
            <a:off x="5617504" y="1823591"/>
            <a:ext cx="1907702" cy="369332"/>
          </a:xfrm>
          <a:prstGeom prst="rect">
            <a:avLst/>
          </a:prstGeom>
          <a:noFill/>
        </p:spPr>
        <p:txBody>
          <a:bodyPr wrap="none" rtlCol="0">
            <a:spAutoFit/>
          </a:bodyPr>
          <a:lstStyle/>
          <a:p>
            <a:r>
              <a:rPr lang="hr-HR" dirty="0" smtClean="0"/>
              <a:t>VODITELJ OBRADE</a:t>
            </a:r>
            <a:endParaRPr lang="hr-HR" dirty="0"/>
          </a:p>
        </p:txBody>
      </p:sp>
      <p:sp>
        <p:nvSpPr>
          <p:cNvPr id="14" name="TextBox 13"/>
          <p:cNvSpPr txBox="1"/>
          <p:nvPr/>
        </p:nvSpPr>
        <p:spPr>
          <a:xfrm>
            <a:off x="10128540" y="662967"/>
            <a:ext cx="1196994" cy="369332"/>
          </a:xfrm>
          <a:prstGeom prst="rect">
            <a:avLst/>
          </a:prstGeom>
          <a:noFill/>
        </p:spPr>
        <p:txBody>
          <a:bodyPr wrap="none" rtlCol="0">
            <a:spAutoFit/>
          </a:bodyPr>
          <a:lstStyle/>
          <a:p>
            <a:r>
              <a:rPr lang="hr-HR" dirty="0" smtClean="0"/>
              <a:t>PRIMATELJ</a:t>
            </a:r>
            <a:endParaRPr lang="hr-HR" dirty="0"/>
          </a:p>
        </p:txBody>
      </p:sp>
      <p:sp>
        <p:nvSpPr>
          <p:cNvPr id="17" name="TextBox 16"/>
          <p:cNvSpPr txBox="1"/>
          <p:nvPr/>
        </p:nvSpPr>
        <p:spPr>
          <a:xfrm>
            <a:off x="2334034" y="2139494"/>
            <a:ext cx="1078757" cy="369332"/>
          </a:xfrm>
          <a:prstGeom prst="rect">
            <a:avLst/>
          </a:prstGeom>
          <a:noFill/>
        </p:spPr>
        <p:txBody>
          <a:bodyPr wrap="none" rtlCol="0">
            <a:spAutoFit/>
          </a:bodyPr>
          <a:lstStyle/>
          <a:p>
            <a:r>
              <a:rPr lang="hr-HR" dirty="0" smtClean="0"/>
              <a:t>ISPITANIK</a:t>
            </a:r>
            <a:endParaRPr lang="hr-HR" dirty="0"/>
          </a:p>
        </p:txBody>
      </p:sp>
      <p:sp>
        <p:nvSpPr>
          <p:cNvPr id="18" name="TextBox 17"/>
          <p:cNvSpPr txBox="1"/>
          <p:nvPr/>
        </p:nvSpPr>
        <p:spPr>
          <a:xfrm>
            <a:off x="6309424" y="2355726"/>
            <a:ext cx="1215782" cy="369332"/>
          </a:xfrm>
          <a:prstGeom prst="rect">
            <a:avLst/>
          </a:prstGeom>
          <a:noFill/>
        </p:spPr>
        <p:txBody>
          <a:bodyPr wrap="none" rtlCol="0">
            <a:spAutoFit/>
          </a:bodyPr>
          <a:lstStyle/>
          <a:p>
            <a:r>
              <a:rPr lang="hr-HR" dirty="0" smtClean="0"/>
              <a:t>USTANOVA</a:t>
            </a:r>
            <a:endParaRPr lang="hr-HR" dirty="0"/>
          </a:p>
        </p:txBody>
      </p:sp>
      <p:sp>
        <p:nvSpPr>
          <p:cNvPr id="19" name="TextBox 18"/>
          <p:cNvSpPr txBox="1"/>
          <p:nvPr/>
        </p:nvSpPr>
        <p:spPr>
          <a:xfrm>
            <a:off x="9532279" y="3149362"/>
            <a:ext cx="2008691" cy="369332"/>
          </a:xfrm>
          <a:prstGeom prst="rect">
            <a:avLst/>
          </a:prstGeom>
          <a:noFill/>
        </p:spPr>
        <p:txBody>
          <a:bodyPr wrap="none" rtlCol="0">
            <a:spAutoFit/>
          </a:bodyPr>
          <a:lstStyle/>
          <a:p>
            <a:r>
              <a:rPr lang="hr-HR" dirty="0" smtClean="0"/>
              <a:t>IZVRŠITELJ OBRADE</a:t>
            </a:r>
            <a:endParaRPr lang="hr-HR" dirty="0"/>
          </a:p>
        </p:txBody>
      </p:sp>
      <p:sp>
        <p:nvSpPr>
          <p:cNvPr id="20" name="Rounded Rectangle 19"/>
          <p:cNvSpPr/>
          <p:nvPr/>
        </p:nvSpPr>
        <p:spPr>
          <a:xfrm>
            <a:off x="1769740" y="4638312"/>
            <a:ext cx="2162175" cy="14763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TextBox 21"/>
          <p:cNvSpPr txBox="1"/>
          <p:nvPr/>
        </p:nvSpPr>
        <p:spPr>
          <a:xfrm>
            <a:off x="2055413" y="4301246"/>
            <a:ext cx="1597425" cy="369332"/>
          </a:xfrm>
          <a:prstGeom prst="rect">
            <a:avLst/>
          </a:prstGeom>
          <a:noFill/>
        </p:spPr>
        <p:txBody>
          <a:bodyPr wrap="none" rtlCol="0">
            <a:spAutoFit/>
          </a:bodyPr>
          <a:lstStyle/>
          <a:p>
            <a:r>
              <a:rPr lang="hr-HR" dirty="0" smtClean="0"/>
              <a:t>TREĆA STRANA</a:t>
            </a:r>
            <a:endParaRPr lang="hr-HR" dirty="0"/>
          </a:p>
        </p:txBody>
      </p:sp>
      <p:pic>
        <p:nvPicPr>
          <p:cNvPr id="3" name="Picture 2"/>
          <p:cNvPicPr>
            <a:picLocks noChangeAspect="1"/>
          </p:cNvPicPr>
          <p:nvPr/>
        </p:nvPicPr>
        <p:blipFill>
          <a:blip r:embed="rId7"/>
          <a:stretch>
            <a:fillRect/>
          </a:stretch>
        </p:blipFill>
        <p:spPr>
          <a:xfrm>
            <a:off x="2200652" y="4819491"/>
            <a:ext cx="258188" cy="860333"/>
          </a:xfrm>
          <a:prstGeom prst="rect">
            <a:avLst/>
          </a:prstGeom>
        </p:spPr>
      </p:pic>
      <p:pic>
        <p:nvPicPr>
          <p:cNvPr id="23" name="Picture 22"/>
          <p:cNvPicPr>
            <a:picLocks noChangeAspect="1"/>
          </p:cNvPicPr>
          <p:nvPr/>
        </p:nvPicPr>
        <p:blipFill>
          <a:blip r:embed="rId7"/>
          <a:stretch>
            <a:fillRect/>
          </a:stretch>
        </p:blipFill>
        <p:spPr>
          <a:xfrm>
            <a:off x="2353052" y="4971891"/>
            <a:ext cx="258188" cy="860333"/>
          </a:xfrm>
          <a:prstGeom prst="rect">
            <a:avLst/>
          </a:prstGeom>
        </p:spPr>
      </p:pic>
      <p:pic>
        <p:nvPicPr>
          <p:cNvPr id="24" name="Picture 23"/>
          <p:cNvPicPr>
            <a:picLocks noChangeAspect="1"/>
          </p:cNvPicPr>
          <p:nvPr/>
        </p:nvPicPr>
        <p:blipFill>
          <a:blip r:embed="rId7"/>
          <a:stretch>
            <a:fillRect/>
          </a:stretch>
        </p:blipFill>
        <p:spPr>
          <a:xfrm>
            <a:off x="2505452" y="5124291"/>
            <a:ext cx="258188" cy="860333"/>
          </a:xfrm>
          <a:prstGeom prst="rect">
            <a:avLst/>
          </a:prstGeom>
        </p:spPr>
      </p:pic>
      <p:sp>
        <p:nvSpPr>
          <p:cNvPr id="25" name="TextBox 24"/>
          <p:cNvSpPr txBox="1"/>
          <p:nvPr/>
        </p:nvSpPr>
        <p:spPr>
          <a:xfrm>
            <a:off x="2611240" y="4624896"/>
            <a:ext cx="1320675" cy="646331"/>
          </a:xfrm>
          <a:prstGeom prst="rect">
            <a:avLst/>
          </a:prstGeom>
          <a:noFill/>
        </p:spPr>
        <p:txBody>
          <a:bodyPr wrap="square" rtlCol="0">
            <a:spAutoFit/>
          </a:bodyPr>
          <a:lstStyle/>
          <a:p>
            <a:pPr algn="r"/>
            <a:r>
              <a:rPr lang="hr-HR" dirty="0" smtClean="0"/>
              <a:t>STATISTIČKA AGENCIJA</a:t>
            </a:r>
            <a:endParaRPr lang="hr-HR" dirty="0"/>
          </a:p>
        </p:txBody>
      </p:sp>
      <p:sp>
        <p:nvSpPr>
          <p:cNvPr id="4" name="Right Arrow 3"/>
          <p:cNvSpPr/>
          <p:nvPr/>
        </p:nvSpPr>
        <p:spPr>
          <a:xfrm rot="19925639">
            <a:off x="7733123" y="2090869"/>
            <a:ext cx="894059" cy="45175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Right Arrow 26"/>
          <p:cNvSpPr/>
          <p:nvPr/>
        </p:nvSpPr>
        <p:spPr>
          <a:xfrm rot="8909580">
            <a:off x="3899236" y="4179654"/>
            <a:ext cx="759246" cy="45175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Right Arrow 27"/>
          <p:cNvSpPr/>
          <p:nvPr/>
        </p:nvSpPr>
        <p:spPr>
          <a:xfrm rot="16200000">
            <a:off x="8700422" y="2760507"/>
            <a:ext cx="894059" cy="45175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9" name="Right Arrow 28"/>
          <p:cNvSpPr/>
          <p:nvPr/>
        </p:nvSpPr>
        <p:spPr>
          <a:xfrm rot="3550524">
            <a:off x="1180419" y="2135385"/>
            <a:ext cx="759246" cy="404138"/>
          </a:xfrm>
          <a:prstGeom prst="rightArrow">
            <a:avLst>
              <a:gd name="adj1" fmla="val 20881"/>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0" name="L-Shape 29"/>
          <p:cNvSpPr/>
          <p:nvPr/>
        </p:nvSpPr>
        <p:spPr>
          <a:xfrm>
            <a:off x="6223695" y="4322151"/>
            <a:ext cx="843856" cy="1109113"/>
          </a:xfrm>
          <a:prstGeom prst="corner">
            <a:avLst>
              <a:gd name="adj1" fmla="val 26965"/>
              <a:gd name="adj2" fmla="val 2731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L-Shape 30"/>
          <p:cNvSpPr/>
          <p:nvPr/>
        </p:nvSpPr>
        <p:spPr>
          <a:xfrm rot="16200000">
            <a:off x="8858420" y="4445391"/>
            <a:ext cx="477586" cy="1835385"/>
          </a:xfrm>
          <a:prstGeom prst="corner">
            <a:avLst>
              <a:gd name="adj1" fmla="val 52234"/>
              <a:gd name="adj2" fmla="val 4664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2" name="Picture 31"/>
          <p:cNvPicPr>
            <a:picLocks noChangeAspect="1"/>
          </p:cNvPicPr>
          <p:nvPr/>
        </p:nvPicPr>
        <p:blipFill>
          <a:blip r:embed="rId8"/>
          <a:stretch>
            <a:fillRect/>
          </a:stretch>
        </p:blipFill>
        <p:spPr>
          <a:xfrm rot="20666850">
            <a:off x="7241035" y="5087890"/>
            <a:ext cx="765000" cy="628333"/>
          </a:xfrm>
          <a:prstGeom prst="rect">
            <a:avLst/>
          </a:prstGeom>
        </p:spPr>
      </p:pic>
      <p:sp>
        <p:nvSpPr>
          <p:cNvPr id="34" name="TextBox 33"/>
          <p:cNvSpPr txBox="1"/>
          <p:nvPr/>
        </p:nvSpPr>
        <p:spPr>
          <a:xfrm>
            <a:off x="7043033" y="5745355"/>
            <a:ext cx="1033232" cy="369332"/>
          </a:xfrm>
          <a:prstGeom prst="rect">
            <a:avLst/>
          </a:prstGeom>
          <a:noFill/>
        </p:spPr>
        <p:txBody>
          <a:bodyPr wrap="none" rtlCol="0">
            <a:spAutoFit/>
          </a:bodyPr>
          <a:lstStyle/>
          <a:p>
            <a:r>
              <a:rPr lang="hr-HR" dirty="0" smtClean="0"/>
              <a:t>UGOVOR</a:t>
            </a:r>
            <a:endParaRPr lang="hr-HR" dirty="0"/>
          </a:p>
        </p:txBody>
      </p:sp>
    </p:spTree>
    <p:extLst>
      <p:ext uri="{BB962C8B-B14F-4D97-AF65-F5344CB8AC3E}">
        <p14:creationId xmlns:p14="http://schemas.microsoft.com/office/powerpoint/2010/main" val="428085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Prava ispitanika na</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lvl="1"/>
            <a:r>
              <a:rPr lang="hr-HR" sz="3200" dirty="0" smtClean="0"/>
              <a:t>Transparentnost informacija </a:t>
            </a:r>
            <a:r>
              <a:rPr lang="hr-HR" dirty="0" smtClean="0">
                <a:hlinkClick r:id="rId3"/>
              </a:rPr>
              <a:t>(12 - 14)</a:t>
            </a:r>
            <a:r>
              <a:rPr lang="hr-HR" dirty="0" smtClean="0"/>
              <a:t> </a:t>
            </a:r>
          </a:p>
          <a:p>
            <a:pPr lvl="1"/>
            <a:r>
              <a:rPr lang="hr-HR" sz="3200" dirty="0"/>
              <a:t>P</a:t>
            </a:r>
            <a:r>
              <a:rPr lang="hr-HR" sz="3200" dirty="0" smtClean="0"/>
              <a:t>ristup podacima</a:t>
            </a:r>
            <a:r>
              <a:rPr lang="hr-HR" sz="3200" dirty="0" smtClean="0">
                <a:hlinkClick r:id="rId4"/>
              </a:rPr>
              <a:t> </a:t>
            </a:r>
            <a:r>
              <a:rPr lang="hr-HR" dirty="0" smtClean="0">
                <a:hlinkClick r:id="rId4"/>
              </a:rPr>
              <a:t>(15)</a:t>
            </a:r>
            <a:endParaRPr lang="hr-HR" dirty="0" smtClean="0"/>
          </a:p>
          <a:p>
            <a:pPr marL="457200" lvl="1" indent="0">
              <a:buNone/>
            </a:pPr>
            <a:endParaRPr lang="hr-HR" dirty="0" smtClean="0"/>
          </a:p>
          <a:p>
            <a:pPr marL="457200" lvl="1" indent="0">
              <a:buNone/>
            </a:pPr>
            <a:r>
              <a:rPr lang="hr-HR" dirty="0" smtClean="0"/>
              <a:t>Ispitanik treba imati mogućnost da od voditelja / izvršitelja obrade dobije podatke o:</a:t>
            </a:r>
          </a:p>
          <a:p>
            <a:pPr lvl="2"/>
            <a:r>
              <a:rPr lang="hr-HR" dirty="0" smtClean="0"/>
              <a:t>identitetu voditelja/izvršitelja obrade i </a:t>
            </a:r>
            <a:r>
              <a:rPr lang="hr-HR" dirty="0"/>
              <a:t>kontakt podacima</a:t>
            </a:r>
          </a:p>
          <a:p>
            <a:pPr lvl="2"/>
            <a:r>
              <a:rPr lang="hr-HR" dirty="0"/>
              <a:t>svrhama obrade </a:t>
            </a:r>
            <a:endParaRPr lang="hr-HR" dirty="0" smtClean="0"/>
          </a:p>
          <a:p>
            <a:pPr lvl="2"/>
            <a:r>
              <a:rPr lang="hr-HR" dirty="0"/>
              <a:t>pravnoj osnovi za obradu </a:t>
            </a:r>
            <a:r>
              <a:rPr lang="hr-HR" dirty="0" smtClean="0"/>
              <a:t>podataka</a:t>
            </a:r>
          </a:p>
          <a:p>
            <a:pPr lvl="2"/>
            <a:r>
              <a:rPr lang="hr-HR" dirty="0"/>
              <a:t>primateljima</a:t>
            </a:r>
          </a:p>
          <a:p>
            <a:pPr lvl="2"/>
            <a:r>
              <a:rPr lang="hr-HR" dirty="0"/>
              <a:t>iznošenju u treće </a:t>
            </a:r>
            <a:r>
              <a:rPr lang="hr-HR" dirty="0" smtClean="0"/>
              <a:t>zemlje</a:t>
            </a:r>
          </a:p>
          <a:p>
            <a:pPr lvl="2"/>
            <a:r>
              <a:rPr lang="hr-HR" dirty="0" smtClean="0"/>
              <a:t>razdoblju pohrane</a:t>
            </a:r>
          </a:p>
          <a:p>
            <a:pPr lvl="2"/>
            <a:r>
              <a:rPr lang="hr-HR" dirty="0" smtClean="0"/>
              <a:t>mogućnosti </a:t>
            </a:r>
            <a:r>
              <a:rPr lang="hr-HR" dirty="0"/>
              <a:t>povlačenja </a:t>
            </a:r>
            <a:r>
              <a:rPr lang="hr-HR" dirty="0" smtClean="0"/>
              <a:t>privole</a:t>
            </a:r>
          </a:p>
          <a:p>
            <a:pPr lvl="2"/>
            <a:endParaRPr lang="hr-HR" dirty="0"/>
          </a:p>
        </p:txBody>
      </p:sp>
    </p:spTree>
    <p:extLst>
      <p:ext uri="{BB962C8B-B14F-4D97-AF65-F5344CB8AC3E}">
        <p14:creationId xmlns:p14="http://schemas.microsoft.com/office/powerpoint/2010/main" val="274899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Prava ispitanika na</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1"/>
            <a:r>
              <a:rPr lang="hr-HR" sz="3200" dirty="0" smtClean="0"/>
              <a:t>Pravo </a:t>
            </a:r>
            <a:r>
              <a:rPr lang="hr-HR" sz="3200" dirty="0"/>
              <a:t>na ispravak</a:t>
            </a:r>
            <a:r>
              <a:rPr lang="hr-HR" b="1" dirty="0"/>
              <a:t> </a:t>
            </a:r>
            <a:r>
              <a:rPr lang="hr-HR" dirty="0">
                <a:hlinkClick r:id="rId3"/>
              </a:rPr>
              <a:t>(16</a:t>
            </a:r>
            <a:r>
              <a:rPr lang="hr-HR" dirty="0" smtClean="0">
                <a:hlinkClick r:id="rId3"/>
              </a:rPr>
              <a:t>)</a:t>
            </a:r>
            <a:endParaRPr lang="hr-HR" dirty="0" smtClean="0"/>
          </a:p>
          <a:p>
            <a:pPr marL="457200" lvl="1" indent="0">
              <a:buNone/>
            </a:pPr>
            <a:r>
              <a:rPr lang="hr-HR" dirty="0" smtClean="0"/>
              <a:t>Ispitanik </a:t>
            </a:r>
            <a:r>
              <a:rPr lang="hr-HR" dirty="0"/>
              <a:t>ima pravo zahtijevati ispravak netočnih osobnih podataka </a:t>
            </a:r>
            <a:r>
              <a:rPr lang="hr-HR" dirty="0" smtClean="0"/>
              <a:t>ili dopunu nepotpunih osobnih podataka</a:t>
            </a:r>
            <a:endParaRPr lang="hr-HR" dirty="0"/>
          </a:p>
          <a:p>
            <a:pPr lvl="1"/>
            <a:r>
              <a:rPr lang="hr-HR" sz="3200" dirty="0" smtClean="0"/>
              <a:t>Brisanje </a:t>
            </a:r>
            <a:r>
              <a:rPr lang="hr-HR" sz="3200" dirty="0"/>
              <a:t>(„pravo na zaborav“)</a:t>
            </a:r>
            <a:r>
              <a:rPr lang="hr-HR" b="1" dirty="0"/>
              <a:t> </a:t>
            </a:r>
            <a:r>
              <a:rPr lang="hr-HR" dirty="0">
                <a:hlinkClick r:id="rId4"/>
              </a:rPr>
              <a:t>(17</a:t>
            </a:r>
            <a:r>
              <a:rPr lang="hr-HR" dirty="0" smtClean="0">
                <a:hlinkClick r:id="rId4"/>
              </a:rPr>
              <a:t>)</a:t>
            </a:r>
            <a:endParaRPr lang="hr-HR" dirty="0" smtClean="0"/>
          </a:p>
          <a:p>
            <a:pPr marL="457200" lvl="1" indent="0">
              <a:buNone/>
            </a:pPr>
            <a:r>
              <a:rPr lang="hr-HR" dirty="0" smtClean="0"/>
              <a:t>Ispitanik </a:t>
            </a:r>
            <a:r>
              <a:rPr lang="hr-HR" dirty="0"/>
              <a:t>ima pravo od </a:t>
            </a:r>
            <a:r>
              <a:rPr lang="hr-HR" dirty="0" smtClean="0"/>
              <a:t>voditelja </a:t>
            </a:r>
            <a:r>
              <a:rPr lang="hr-HR" dirty="0"/>
              <a:t>obrade </a:t>
            </a:r>
            <a:r>
              <a:rPr lang="hr-HR" dirty="0" smtClean="0"/>
              <a:t>tražiti brisanje </a:t>
            </a:r>
            <a:r>
              <a:rPr lang="hr-HR" dirty="0"/>
              <a:t>osobnih podataka koji se na njega odnose bez nepotrebnog </a:t>
            </a:r>
            <a:r>
              <a:rPr lang="hr-HR" dirty="0" smtClean="0"/>
              <a:t>odgađanja ako:</a:t>
            </a:r>
          </a:p>
          <a:p>
            <a:pPr lvl="2"/>
            <a:r>
              <a:rPr lang="hr-HR" dirty="0"/>
              <a:t>osobni podaci više nisu nužni u odnosu na svrhu </a:t>
            </a:r>
            <a:r>
              <a:rPr lang="hr-HR" dirty="0" smtClean="0"/>
              <a:t>obrade</a:t>
            </a:r>
          </a:p>
          <a:p>
            <a:pPr lvl="2"/>
            <a:r>
              <a:rPr lang="hr-HR" dirty="0"/>
              <a:t>ispitanik je povukao privolu za obradu</a:t>
            </a:r>
          </a:p>
          <a:p>
            <a:pPr lvl="2"/>
            <a:r>
              <a:rPr lang="hr-HR" dirty="0"/>
              <a:t>osobni podaci su nezakonito obrađeni </a:t>
            </a:r>
            <a:endParaRPr lang="hr-HR" dirty="0" smtClean="0"/>
          </a:p>
        </p:txBody>
      </p:sp>
    </p:spTree>
    <p:extLst>
      <p:ext uri="{BB962C8B-B14F-4D97-AF65-F5344CB8AC3E}">
        <p14:creationId xmlns:p14="http://schemas.microsoft.com/office/powerpoint/2010/main" val="211844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Prava ispitanika</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lvl="1"/>
            <a:r>
              <a:rPr lang="hr-HR" sz="3500" dirty="0" smtClean="0"/>
              <a:t>Pravo </a:t>
            </a:r>
            <a:r>
              <a:rPr lang="hr-HR" sz="3500" dirty="0"/>
              <a:t>na ograničenje obrade</a:t>
            </a:r>
            <a:r>
              <a:rPr lang="hr-HR" b="1" dirty="0"/>
              <a:t> </a:t>
            </a:r>
            <a:r>
              <a:rPr lang="hr-HR" dirty="0">
                <a:hlinkClick r:id="rId3"/>
              </a:rPr>
              <a:t>(</a:t>
            </a:r>
            <a:r>
              <a:rPr lang="hr-HR" dirty="0" smtClean="0">
                <a:hlinkClick r:id="rId3"/>
              </a:rPr>
              <a:t>18)</a:t>
            </a:r>
            <a:r>
              <a:rPr lang="hr-HR" dirty="0" smtClean="0"/>
              <a:t> </a:t>
            </a:r>
          </a:p>
          <a:p>
            <a:pPr marL="457200" lvl="1" indent="0">
              <a:buNone/>
            </a:pPr>
            <a:r>
              <a:rPr lang="hr-HR" dirty="0"/>
              <a:t>K</a:t>
            </a:r>
            <a:r>
              <a:rPr lang="hr-HR" dirty="0" smtClean="0"/>
              <a:t>od osporavanja točnosti podataka, za vrijeme dok traje provjera</a:t>
            </a:r>
          </a:p>
          <a:p>
            <a:pPr lvl="1"/>
            <a:r>
              <a:rPr lang="hr-HR" sz="3500" dirty="0" smtClean="0"/>
              <a:t>Pravo </a:t>
            </a:r>
            <a:r>
              <a:rPr lang="hr-HR" sz="3500" dirty="0"/>
              <a:t>na prenosivost</a:t>
            </a:r>
            <a:r>
              <a:rPr lang="hr-HR" b="1" dirty="0"/>
              <a:t> </a:t>
            </a:r>
            <a:r>
              <a:rPr lang="hr-HR" dirty="0">
                <a:hlinkClick r:id="rId4"/>
              </a:rPr>
              <a:t>(20</a:t>
            </a:r>
            <a:r>
              <a:rPr lang="hr-HR" dirty="0" smtClean="0">
                <a:hlinkClick r:id="rId4"/>
              </a:rPr>
              <a:t>)</a:t>
            </a:r>
            <a:endParaRPr lang="hr-HR" dirty="0" smtClean="0"/>
          </a:p>
          <a:p>
            <a:pPr marL="457200" lvl="1" indent="0">
              <a:buNone/>
            </a:pPr>
            <a:r>
              <a:rPr lang="hr-HR" dirty="0" smtClean="0"/>
              <a:t>Pravo da u strukturiranom </a:t>
            </a:r>
            <a:r>
              <a:rPr lang="hr-HR" dirty="0"/>
              <a:t>obliku te u uobičajeno upotrebljavanom i strojno čitljivom formatu </a:t>
            </a:r>
            <a:r>
              <a:rPr lang="hr-HR" dirty="0" smtClean="0"/>
              <a:t>primi podatke koje je dao voditelju obrade, kako bi te podatke prenio drugom voditelju</a:t>
            </a:r>
          </a:p>
          <a:p>
            <a:pPr lvl="1"/>
            <a:r>
              <a:rPr lang="hr-HR" sz="3500" dirty="0" smtClean="0"/>
              <a:t>Pravo </a:t>
            </a:r>
            <a:r>
              <a:rPr lang="hr-HR" sz="3500" dirty="0"/>
              <a:t>na prigovor</a:t>
            </a:r>
            <a:r>
              <a:rPr lang="hr-HR" b="1" dirty="0"/>
              <a:t> </a:t>
            </a:r>
            <a:r>
              <a:rPr lang="hr-HR" dirty="0">
                <a:hlinkClick r:id="rId5"/>
              </a:rPr>
              <a:t>(</a:t>
            </a:r>
            <a:r>
              <a:rPr lang="hr-HR" dirty="0" smtClean="0">
                <a:hlinkClick r:id="rId5"/>
              </a:rPr>
              <a:t>21)</a:t>
            </a:r>
            <a:endParaRPr lang="hr-HR" dirty="0"/>
          </a:p>
          <a:p>
            <a:pPr marL="457200" lvl="1" indent="0">
              <a:buNone/>
            </a:pPr>
            <a:r>
              <a:rPr lang="hr-HR" dirty="0" smtClean="0"/>
              <a:t>Ispitanik </a:t>
            </a:r>
            <a:r>
              <a:rPr lang="hr-HR" dirty="0"/>
              <a:t>ima pravo uložiti prigovor na obradu osobnih podataka </a:t>
            </a:r>
            <a:endParaRPr lang="hr-HR" dirty="0" smtClean="0"/>
          </a:p>
          <a:p>
            <a:pPr lvl="2"/>
            <a:r>
              <a:rPr lang="hr-HR" dirty="0" smtClean="0"/>
              <a:t>koji se obrađuju na temelju javnog interesa</a:t>
            </a:r>
          </a:p>
          <a:p>
            <a:pPr lvl="2"/>
            <a:r>
              <a:rPr lang="hr-HR" dirty="0" smtClean="0"/>
              <a:t>koji se obrađuju na temelju legitimnih interesa voditelja obrade (uključujući i profiliranje)</a:t>
            </a:r>
          </a:p>
          <a:p>
            <a:pPr lvl="1"/>
            <a:r>
              <a:rPr lang="hr-HR" sz="3500" dirty="0" smtClean="0"/>
              <a:t>Pravo usprotiviti se donošenju automatiziranih pojedinačnih odluka (profiliranje)</a:t>
            </a:r>
            <a:r>
              <a:rPr lang="hr-HR" b="1" dirty="0" smtClean="0"/>
              <a:t> </a:t>
            </a:r>
            <a:r>
              <a:rPr lang="hr-HR" dirty="0" smtClean="0">
                <a:hlinkClick r:id="rId6"/>
              </a:rPr>
              <a:t>(22)</a:t>
            </a:r>
            <a:endParaRPr lang="hr-HR" dirty="0"/>
          </a:p>
          <a:p>
            <a:pPr marL="457200" lvl="1" indent="0">
              <a:buNone/>
            </a:pPr>
            <a:r>
              <a:rPr lang="hr-HR" dirty="0" smtClean="0"/>
              <a:t>Ispitanik ima pravo da se na njega ne odnosi odluka koja se temelji isključivo na automatiziranoj obradi</a:t>
            </a:r>
            <a:endParaRPr lang="hr-HR" dirty="0"/>
          </a:p>
        </p:txBody>
      </p:sp>
    </p:spTree>
    <p:extLst>
      <p:ext uri="{BB962C8B-B14F-4D97-AF65-F5344CB8AC3E}">
        <p14:creationId xmlns:p14="http://schemas.microsoft.com/office/powerpoint/2010/main" val="334549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a:effectLst>
                  <a:outerShdw blurRad="38100" dist="38100" dir="2700000" algn="tl">
                    <a:srgbClr val="000000">
                      <a:alpha val="43137"/>
                    </a:srgbClr>
                  </a:outerShdw>
                </a:effectLst>
              </a:rPr>
              <a:t>O</a:t>
            </a:r>
            <a:r>
              <a:rPr lang="hr-HR" sz="4000" dirty="0" smtClean="0">
                <a:effectLst>
                  <a:outerShdw blurRad="38100" dist="38100" dir="2700000" algn="tl">
                    <a:srgbClr val="000000">
                      <a:alpha val="43137"/>
                    </a:srgbClr>
                  </a:outerShdw>
                </a:effectLst>
              </a:rPr>
              <a:t>bveze voditelja/izvršitelja obrade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hr-HR" sz="2400" dirty="0" smtClean="0"/>
              <a:t>Osigurava usklađenost sa zahtjevima Uredbe</a:t>
            </a:r>
          </a:p>
          <a:p>
            <a:r>
              <a:rPr lang="hr-HR" sz="2400" dirty="0"/>
              <a:t>P</a:t>
            </a:r>
            <a:r>
              <a:rPr lang="hr-HR" sz="2400" dirty="0" smtClean="0"/>
              <a:t>rovodi tehničke i organizacijske mjere</a:t>
            </a:r>
          </a:p>
          <a:p>
            <a:r>
              <a:rPr lang="hr-HR" sz="2400" dirty="0"/>
              <a:t>U</a:t>
            </a:r>
            <a:r>
              <a:rPr lang="hr-HR" sz="2400" dirty="0" smtClean="0"/>
              <a:t>tvrđuje i provodi politike zaštite podataka</a:t>
            </a:r>
          </a:p>
          <a:p>
            <a:r>
              <a:rPr lang="hr-HR" sz="2400" dirty="0" smtClean="0"/>
              <a:t>Vodi evidenciju aktivnosti obrade</a:t>
            </a:r>
          </a:p>
          <a:p>
            <a:r>
              <a:rPr lang="hr-HR" sz="2400" dirty="0" smtClean="0"/>
              <a:t>Izvješćuje nadzorno tijelo o povredi osobnih podataka</a:t>
            </a:r>
          </a:p>
          <a:p>
            <a:r>
              <a:rPr lang="hr-HR" sz="2400" dirty="0" smtClean="0"/>
              <a:t>Obavještava ispitanika o </a:t>
            </a:r>
            <a:r>
              <a:rPr lang="hr-HR" sz="2400" dirty="0"/>
              <a:t>povredi osobnih </a:t>
            </a:r>
            <a:r>
              <a:rPr lang="hr-HR" sz="2400" dirty="0" smtClean="0"/>
              <a:t>podataka</a:t>
            </a:r>
          </a:p>
          <a:p>
            <a:r>
              <a:rPr lang="hr-HR" sz="2400" dirty="0" smtClean="0"/>
              <a:t>SLUŽBENIK ZA ZAŠTITU OSOBNIH PODATAKA</a:t>
            </a:r>
          </a:p>
          <a:p>
            <a:pPr lvl="1"/>
            <a:r>
              <a:rPr lang="hr-HR" dirty="0"/>
              <a:t>t</a:t>
            </a:r>
            <a:r>
              <a:rPr lang="hr-HR" dirty="0" smtClean="0"/>
              <a:t>ijela javne vlasti ili javna tijela</a:t>
            </a:r>
          </a:p>
          <a:p>
            <a:pPr lvl="1"/>
            <a:r>
              <a:rPr lang="hr-HR" dirty="0"/>
              <a:t>i</a:t>
            </a:r>
            <a:r>
              <a:rPr lang="hr-HR" dirty="0" smtClean="0"/>
              <a:t>nformira i savjetuje voditelja/izvršitelja obrade</a:t>
            </a:r>
          </a:p>
          <a:p>
            <a:pPr lvl="1"/>
            <a:r>
              <a:rPr lang="hr-HR" dirty="0" smtClean="0"/>
              <a:t>komunicira </a:t>
            </a:r>
            <a:r>
              <a:rPr lang="hr-HR" smtClean="0"/>
              <a:t>sa ispitanicima </a:t>
            </a:r>
            <a:r>
              <a:rPr lang="hr-HR" dirty="0" smtClean="0"/>
              <a:t>po pitanju zahtjeva i prigovora</a:t>
            </a:r>
          </a:p>
          <a:p>
            <a:pPr lvl="1"/>
            <a:endParaRPr lang="hr-HR" dirty="0"/>
          </a:p>
          <a:p>
            <a:pPr lvl="1"/>
            <a:endParaRPr lang="hr-HR" dirty="0" smtClean="0"/>
          </a:p>
          <a:p>
            <a:pPr lvl="1"/>
            <a:endParaRPr lang="hr-HR" dirty="0" smtClean="0"/>
          </a:p>
          <a:p>
            <a:endParaRPr lang="hr-HR" dirty="0"/>
          </a:p>
        </p:txBody>
      </p:sp>
    </p:spTree>
    <p:extLst>
      <p:ext uri="{BB962C8B-B14F-4D97-AF65-F5344CB8AC3E}">
        <p14:creationId xmlns:p14="http://schemas.microsoft.com/office/powerpoint/2010/main" val="15839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Evidencija automatske obrade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hr-HR" dirty="0" smtClean="0"/>
              <a:t>Voditelj </a:t>
            </a:r>
            <a:r>
              <a:rPr lang="hr-HR" dirty="0"/>
              <a:t>obrade </a:t>
            </a:r>
            <a:r>
              <a:rPr lang="hr-HR" dirty="0" smtClean="0"/>
              <a:t>vodi </a:t>
            </a:r>
            <a:r>
              <a:rPr lang="hr-HR" dirty="0"/>
              <a:t>evidenciju aktivnosti obrade za koje je </a:t>
            </a:r>
            <a:r>
              <a:rPr lang="hr-HR" dirty="0" smtClean="0"/>
              <a:t>odgovoran</a:t>
            </a:r>
          </a:p>
          <a:p>
            <a:r>
              <a:rPr lang="hr-HR" dirty="0" smtClean="0"/>
              <a:t>Evidencija sadrži sljedeće informacije</a:t>
            </a:r>
          </a:p>
          <a:p>
            <a:pPr lvl="1"/>
            <a:r>
              <a:rPr lang="hr-HR" dirty="0"/>
              <a:t>ime i kontaktne podatke voditelja </a:t>
            </a:r>
            <a:r>
              <a:rPr lang="hr-HR" dirty="0" smtClean="0"/>
              <a:t>obrade, odnosno </a:t>
            </a:r>
            <a:r>
              <a:rPr lang="hr-HR" dirty="0"/>
              <a:t>službenika za zaštitu podataka</a:t>
            </a:r>
          </a:p>
          <a:p>
            <a:pPr lvl="1"/>
            <a:r>
              <a:rPr lang="hr-HR" dirty="0" smtClean="0"/>
              <a:t>svrhe obrade</a:t>
            </a:r>
            <a:endParaRPr lang="hr-HR" dirty="0"/>
          </a:p>
          <a:p>
            <a:pPr lvl="1"/>
            <a:r>
              <a:rPr lang="hr-HR" dirty="0"/>
              <a:t>opis kategorija ispitanika i kategorija osobnih </a:t>
            </a:r>
            <a:r>
              <a:rPr lang="hr-HR" dirty="0" smtClean="0"/>
              <a:t>podataka</a:t>
            </a:r>
            <a:endParaRPr lang="hr-HR" dirty="0"/>
          </a:p>
          <a:p>
            <a:pPr lvl="1"/>
            <a:r>
              <a:rPr lang="hr-HR" dirty="0"/>
              <a:t>kategorije </a:t>
            </a:r>
            <a:r>
              <a:rPr lang="hr-HR" dirty="0" smtClean="0"/>
              <a:t>primatelja </a:t>
            </a:r>
          </a:p>
          <a:p>
            <a:pPr lvl="1"/>
            <a:r>
              <a:rPr lang="hr-HR" dirty="0" smtClean="0"/>
              <a:t>prijenos u treće zemlje</a:t>
            </a:r>
            <a:endParaRPr lang="hr-HR" dirty="0"/>
          </a:p>
          <a:p>
            <a:pPr lvl="1"/>
            <a:r>
              <a:rPr lang="hr-HR" dirty="0" smtClean="0"/>
              <a:t>predviđene </a:t>
            </a:r>
            <a:r>
              <a:rPr lang="hr-HR" dirty="0"/>
              <a:t>rokove za brisanje različitih kategorija </a:t>
            </a:r>
            <a:r>
              <a:rPr lang="hr-HR" dirty="0" smtClean="0"/>
              <a:t>podataka</a:t>
            </a:r>
            <a:endParaRPr lang="hr-HR" dirty="0"/>
          </a:p>
          <a:p>
            <a:pPr lvl="1"/>
            <a:r>
              <a:rPr lang="hr-HR" dirty="0" smtClean="0"/>
              <a:t>opći </a:t>
            </a:r>
            <a:r>
              <a:rPr lang="hr-HR" dirty="0"/>
              <a:t>opis tehničkih i organizacijskih sigurnosnih </a:t>
            </a:r>
            <a:r>
              <a:rPr lang="hr-HR" dirty="0" smtClean="0"/>
              <a:t>mjera</a:t>
            </a:r>
            <a:endParaRPr lang="hr-HR" dirty="0"/>
          </a:p>
          <a:p>
            <a:endParaRPr lang="hr-HR" dirty="0"/>
          </a:p>
        </p:txBody>
      </p:sp>
    </p:spTree>
    <p:extLst>
      <p:ext uri="{BB962C8B-B14F-4D97-AF65-F5344CB8AC3E}">
        <p14:creationId xmlns:p14="http://schemas.microsoft.com/office/powerpoint/2010/main" val="128565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Zakon o zaštiti osobnih podataka</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19707"/>
            <a:ext cx="10515600" cy="4657256"/>
          </a:xfrm>
        </p:spPr>
        <p:txBody>
          <a:bodyPr>
            <a:normAutofit fontScale="92500"/>
          </a:bodyPr>
          <a:lstStyle/>
          <a:p>
            <a:r>
              <a:rPr lang="hr-HR" dirty="0" smtClean="0"/>
              <a:t>Na snazi od 2003. godine (Narodne novine br. 103/03)</a:t>
            </a:r>
          </a:p>
          <a:p>
            <a:r>
              <a:rPr lang="hr-HR" dirty="0" smtClean="0"/>
              <a:t>Štiti se privatni život, ostala ljudska prava i temeljne slobode u prikupljanju, obradi i korištenju osobnih podataka</a:t>
            </a:r>
          </a:p>
          <a:p>
            <a:r>
              <a:rPr lang="hr-HR" dirty="0" smtClean="0"/>
              <a:t>Zaštita se osigurava svakoj fizičkoj osobi bez obzira na državljanstvo, prebivalište, rasu, boju kože, spol, jezik, vjeru i dr.</a:t>
            </a:r>
          </a:p>
          <a:p>
            <a:pPr fontAlgn="base"/>
            <a:r>
              <a:rPr lang="hr-HR" dirty="0" smtClean="0"/>
              <a:t>Čl. 37. Ustava RH</a:t>
            </a:r>
          </a:p>
          <a:p>
            <a:pPr lvl="1" fontAlgn="base"/>
            <a:r>
              <a:rPr lang="hr-HR" dirty="0" smtClean="0"/>
              <a:t>Svakom </a:t>
            </a:r>
            <a:r>
              <a:rPr lang="hr-HR" dirty="0"/>
              <a:t>se jamči sigurnost i tajnost osobnih podataka. Bez privole ispitanika, osobni se podaci mogu prikupljati, obrađivati i koristiti samo uz uvjete određene zakonom.</a:t>
            </a:r>
          </a:p>
          <a:p>
            <a:pPr lvl="1" fontAlgn="base"/>
            <a:r>
              <a:rPr lang="hr-HR" dirty="0"/>
              <a:t>Zakonom se uređuje zaštita podataka te nadzor nad djelovanjem informatičkih sustava u državi.</a:t>
            </a:r>
          </a:p>
          <a:p>
            <a:pPr lvl="1" fontAlgn="base"/>
            <a:r>
              <a:rPr lang="hr-HR" dirty="0"/>
              <a:t>Zabranjena je uporaba osobnih podataka suprotna utvrđenoj svrsi njihovoga prikupljanja.</a:t>
            </a:r>
          </a:p>
          <a:p>
            <a:endParaRPr lang="hr-HR" dirty="0" smtClean="0"/>
          </a:p>
          <a:p>
            <a:pPr lvl="1"/>
            <a:endParaRPr lang="hr-HR" dirty="0" smtClean="0"/>
          </a:p>
          <a:p>
            <a:endParaRPr lang="hr-HR" dirty="0" smtClean="0"/>
          </a:p>
          <a:p>
            <a:endParaRPr lang="hr-HR" dirty="0"/>
          </a:p>
        </p:txBody>
      </p:sp>
    </p:spTree>
    <p:extLst>
      <p:ext uri="{BB962C8B-B14F-4D97-AF65-F5344CB8AC3E}">
        <p14:creationId xmlns:p14="http://schemas.microsoft.com/office/powerpoint/2010/main" val="865784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Evidencija automatske obrade</a:t>
            </a:r>
            <a:endParaRPr lang="hr-HR" sz="4000"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rotWithShape="1">
          <a:blip r:embed="rId3"/>
          <a:srcRect t="14288" r="17451" b="5363"/>
          <a:stretch/>
        </p:blipFill>
        <p:spPr>
          <a:xfrm>
            <a:off x="1374608" y="1690688"/>
            <a:ext cx="8208663" cy="4656324"/>
          </a:xfrm>
          <a:prstGeom prst="rect">
            <a:avLst/>
          </a:prstGeom>
        </p:spPr>
      </p:pic>
    </p:spTree>
    <p:extLst>
      <p:ext uri="{BB962C8B-B14F-4D97-AF65-F5344CB8AC3E}">
        <p14:creationId xmlns:p14="http://schemas.microsoft.com/office/powerpoint/2010/main" val="1957836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Prikupljanje i upravljanje osobnim podacima</a:t>
            </a:r>
            <a:endParaRPr lang="hr-HR" sz="4000"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274576206"/>
              </p:ext>
            </p:extLst>
          </p:nvPr>
        </p:nvGraphicFramePr>
        <p:xfrm>
          <a:off x="2390775" y="3932873"/>
          <a:ext cx="9153524" cy="247092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781959"/>
                <a:gridCol w="781959"/>
                <a:gridCol w="6853644"/>
                <a:gridCol w="735962"/>
              </a:tblGrid>
              <a:tr h="632681">
                <a:tc>
                  <a:txBody>
                    <a:bodyPr/>
                    <a:lstStyle/>
                    <a:p>
                      <a:pPr algn="r" fontAlgn="ctr"/>
                      <a:r>
                        <a:rPr lang="hr-HR" sz="1800" u="none" strike="noStrike" dirty="0">
                          <a:effectLst/>
                        </a:rPr>
                        <a:t>M1.1</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 </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l-PL" sz="1800" u="none" strike="noStrike" dirty="0">
                          <a:effectLst/>
                        </a:rPr>
                        <a:t>Organizacijsku strukturu sa formalnim ovlastima za provođenje programa na dosljedan način?</a:t>
                      </a:r>
                      <a:endParaRPr lang="pl-PL"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r h="632681">
                <a:tc>
                  <a:txBody>
                    <a:bodyPr/>
                    <a:lstStyle/>
                    <a:p>
                      <a:pPr algn="r" fontAlgn="ctr"/>
                      <a:r>
                        <a:rPr lang="hr-HR" sz="1800" u="none" strike="noStrike">
                          <a:effectLst/>
                        </a:rPr>
                        <a:t>M1.2</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Poveznicu kroz sve odjele, kako bi se osiguralo dosljedno i djelotvorno upravljanje podacima unutar čitave organizacije?</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r h="323697">
                <a:tc>
                  <a:txBody>
                    <a:bodyPr/>
                    <a:lstStyle/>
                    <a:p>
                      <a:pPr algn="r" fontAlgn="ctr"/>
                      <a:r>
                        <a:rPr lang="hr-HR" sz="1800" u="none" strike="noStrike">
                          <a:effectLst/>
                        </a:rPr>
                        <a:t>M1.3</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n-NO" sz="1800" u="none" strike="noStrike" dirty="0">
                          <a:effectLst/>
                        </a:rPr>
                        <a:t>Politike privatnosti i zaštite podataka?</a:t>
                      </a:r>
                      <a:endParaRPr lang="nn-N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r h="323697">
                <a:tc>
                  <a:txBody>
                    <a:bodyPr/>
                    <a:lstStyle/>
                    <a:p>
                      <a:pPr algn="r" fontAlgn="ctr"/>
                      <a:r>
                        <a:rPr lang="hr-HR" sz="1800" u="none" strike="noStrike">
                          <a:effectLst/>
                        </a:rPr>
                        <a:t>M1.4</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Tehnologije za zaštitu, nadzor i izvještavanje o kršenju politika privatnosti i zaštite?</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r h="323697">
                <a:tc>
                  <a:txBody>
                    <a:bodyPr/>
                    <a:lstStyle/>
                    <a:p>
                      <a:pPr algn="r" fontAlgn="ctr"/>
                      <a:r>
                        <a:rPr lang="hr-HR" sz="1800" u="none" strike="noStrike">
                          <a:effectLst/>
                        </a:rPr>
                        <a:t>M1.5</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l-PL" sz="1800" u="none" strike="noStrike" dirty="0">
                          <a:effectLst/>
                        </a:rPr>
                        <a:t>Posebne zaštite za osobne podatke djece?</a:t>
                      </a:r>
                      <a:endParaRPr lang="pl-PL"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296588868"/>
              </p:ext>
            </p:extLst>
          </p:nvPr>
        </p:nvGraphicFramePr>
        <p:xfrm>
          <a:off x="1068601" y="1690688"/>
          <a:ext cx="8816031" cy="224218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753128"/>
                <a:gridCol w="753128"/>
                <a:gridCol w="6600948"/>
                <a:gridCol w="708827"/>
              </a:tblGrid>
              <a:tr h="409575">
                <a:tc>
                  <a:txBody>
                    <a:bodyPr/>
                    <a:lstStyle/>
                    <a:p>
                      <a:pPr algn="r" fontAlgn="ctr"/>
                      <a:r>
                        <a:rPr lang="hr-HR" sz="1800" u="none" strike="noStrike" dirty="0">
                          <a:effectLst/>
                        </a:rPr>
                        <a:t>D2.1</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 </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Označava različite kategorije podataka različitim stupnjevima osjetljivosti, poput "osjetljivih", "povjerljivih" ili "javnih"?</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u="none" strike="noStrike">
                          <a:effectLst/>
                        </a:rPr>
                        <a:t>DA</a:t>
                      </a:r>
                      <a:endParaRPr lang="hr-HR" sz="1800" b="0" i="0" u="none" strike="noStrike">
                        <a:solidFill>
                          <a:srgbClr val="000000"/>
                        </a:solidFill>
                        <a:effectLst/>
                        <a:latin typeface="Calibri" panose="020F0502020204030204" pitchFamily="34" charset="0"/>
                      </a:endParaRPr>
                    </a:p>
                  </a:txBody>
                  <a:tcPr marL="9525" marR="9525" marT="9525" marB="0" anchor="b"/>
                </a:tc>
              </a:tr>
              <a:tr h="209550">
                <a:tc>
                  <a:txBody>
                    <a:bodyPr/>
                    <a:lstStyle/>
                    <a:p>
                      <a:pPr algn="r" fontAlgn="ctr"/>
                      <a:r>
                        <a:rPr lang="hr-HR" sz="1800" u="none" strike="noStrike">
                          <a:effectLst/>
                        </a:rPr>
                        <a:t>D2.2</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Označava podatke ograničenjima koja se mogu primijeniti u geografskom smislu?</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u="none" strike="noStrike" dirty="0">
                          <a:effectLst/>
                        </a:rPr>
                        <a:t>NE</a:t>
                      </a:r>
                      <a:endParaRPr lang="hr-HR" sz="1800" b="0" i="0" u="none" strike="noStrike" dirty="0">
                        <a:solidFill>
                          <a:srgbClr val="000000"/>
                        </a:solidFill>
                        <a:effectLst/>
                        <a:latin typeface="Calibri" panose="020F0502020204030204" pitchFamily="34" charset="0"/>
                      </a:endParaRPr>
                    </a:p>
                  </a:txBody>
                  <a:tcPr marL="9525" marR="9525" marT="9525" marB="0" anchor="b"/>
                </a:tc>
              </a:tr>
              <a:tr h="409575">
                <a:tc>
                  <a:txBody>
                    <a:bodyPr/>
                    <a:lstStyle/>
                    <a:p>
                      <a:pPr algn="r" fontAlgn="ctr"/>
                      <a:r>
                        <a:rPr lang="hr-HR" sz="1800" u="none" strike="noStrike">
                          <a:effectLst/>
                        </a:rPr>
                        <a:t>D2.3</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l-PL" sz="1800" u="none" strike="noStrike" dirty="0">
                          <a:effectLst/>
                        </a:rPr>
                        <a:t>Označava podrijetlo podataka, tj. Jesu li podaci podneseni od strane nositelja podataka ili dobiveni na drugi način?</a:t>
                      </a:r>
                      <a:endParaRPr lang="pl-PL"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u="none" strike="noStrike" dirty="0">
                          <a:effectLst/>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r h="209550">
                <a:tc>
                  <a:txBody>
                    <a:bodyPr/>
                    <a:lstStyle/>
                    <a:p>
                      <a:pPr algn="r" fontAlgn="ctr"/>
                      <a:r>
                        <a:rPr lang="hr-HR" sz="1800" u="none" strike="noStrike">
                          <a:effectLst/>
                        </a:rPr>
                        <a:t>D2.4</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Provodi aktivnosti klasifikacije podataka konzistentno i pravodobno?</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u="none" strike="noStrike" dirty="0">
                          <a:effectLst/>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r h="209550">
                <a:tc>
                  <a:txBody>
                    <a:bodyPr/>
                    <a:lstStyle/>
                    <a:p>
                      <a:pPr algn="r" fontAlgn="ctr"/>
                      <a:r>
                        <a:rPr lang="hr-HR" sz="1800" u="none" strike="noStrike">
                          <a:effectLst/>
                        </a:rPr>
                        <a:t>D2.5</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Automatski obavlja sve gore navedene aktivnosti?</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u="none" strike="noStrike" dirty="0">
                          <a:effectLst/>
                        </a:rPr>
                        <a:t>DA</a:t>
                      </a:r>
                      <a:endParaRPr lang="hr-H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845308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Zaštita i izvješćivanja</a:t>
            </a:r>
            <a:endParaRPr lang="hr-HR" sz="4000"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609697466"/>
              </p:ext>
            </p:extLst>
          </p:nvPr>
        </p:nvGraphicFramePr>
        <p:xfrm>
          <a:off x="1752599" y="3941286"/>
          <a:ext cx="9534525" cy="235097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14507"/>
                <a:gridCol w="814507"/>
                <a:gridCol w="7138916"/>
                <a:gridCol w="766595"/>
              </a:tblGrid>
              <a:tr h="750520">
                <a:tc>
                  <a:txBody>
                    <a:bodyPr/>
                    <a:lstStyle/>
                    <a:p>
                      <a:pPr algn="r" fontAlgn="ctr"/>
                      <a:r>
                        <a:rPr lang="hr-HR" sz="1800" u="none" strike="noStrike" dirty="0">
                          <a:effectLst/>
                        </a:rPr>
                        <a:t>R1.1</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smtClean="0">
                          <a:effectLst/>
                        </a:rPr>
                        <a:t>Da li održavate </a:t>
                      </a:r>
                      <a:r>
                        <a:rPr lang="hr-HR" sz="1800" u="none" strike="noStrike" dirty="0">
                          <a:effectLst/>
                        </a:rPr>
                        <a:t>zapise s traženim </a:t>
                      </a:r>
                      <a:r>
                        <a:rPr lang="hr-HR" sz="1800" u="none" strike="noStrike" dirty="0" smtClean="0">
                          <a:effectLst/>
                        </a:rPr>
                        <a:t>kategorijama podataka </a:t>
                      </a:r>
                      <a:r>
                        <a:rPr lang="hr-HR" sz="1800" u="none" strike="noStrike" dirty="0">
                          <a:effectLst/>
                        </a:rPr>
                        <a:t>o osobnim podacima, kao što su </a:t>
                      </a:r>
                      <a:r>
                        <a:rPr lang="hr-HR" sz="1800" u="none" strike="noStrike" dirty="0" smtClean="0">
                          <a:effectLst/>
                        </a:rPr>
                        <a:t>razlozi </a:t>
                      </a:r>
                      <a:r>
                        <a:rPr lang="hr-HR" sz="1800" u="none" strike="noStrike" dirty="0">
                          <a:effectLst/>
                        </a:rPr>
                        <a:t>za korištenje, ključni organizacijski kontakti i vrste podataka koji se koriste?</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ctr"/>
                </a:tc>
              </a:tr>
              <a:tr h="750520">
                <a:tc>
                  <a:txBody>
                    <a:bodyPr/>
                    <a:lstStyle/>
                    <a:p>
                      <a:pPr algn="r" fontAlgn="ctr"/>
                      <a:r>
                        <a:rPr lang="hr-HR" sz="1800" u="none" strike="noStrike">
                          <a:effectLst/>
                        </a:rPr>
                        <a:t>R1.2</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Imate li prikladno osoblje koje podržava </a:t>
                      </a:r>
                      <a:r>
                        <a:rPr lang="hr-HR" sz="1800" u="none" strike="noStrike" dirty="0" smtClean="0">
                          <a:effectLst/>
                        </a:rPr>
                        <a:t>spremanje </a:t>
                      </a:r>
                      <a:r>
                        <a:rPr lang="hr-HR" sz="1800" u="none" strike="noStrike" dirty="0">
                          <a:effectLst/>
                        </a:rPr>
                        <a:t>potrebnih </a:t>
                      </a:r>
                      <a:r>
                        <a:rPr lang="hr-HR" sz="1800" u="none" strike="noStrike" dirty="0" smtClean="0">
                          <a:effectLst/>
                        </a:rPr>
                        <a:t>kategorija </a:t>
                      </a:r>
                      <a:r>
                        <a:rPr lang="hr-HR" sz="1800" u="none" strike="noStrike" dirty="0">
                          <a:effectLst/>
                        </a:rPr>
                        <a:t>podataka o osobnim podacima?</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hr-HR" sz="1800" b="0" i="0" u="none" strike="noStrike" dirty="0" smtClean="0">
                          <a:solidFill>
                            <a:srgbClr val="000000"/>
                          </a:solidFill>
                          <a:effectLst/>
                          <a:latin typeface="Calibri" panose="020F0502020204030204" pitchFamily="34" charset="0"/>
                        </a:rPr>
                        <a:t>DA</a:t>
                      </a:r>
                    </a:p>
                  </a:txBody>
                  <a:tcPr marL="9525" marR="9525" marT="9525" marB="0" anchor="ctr"/>
                </a:tc>
              </a:tr>
              <a:tr h="383987">
                <a:tc>
                  <a:txBody>
                    <a:bodyPr/>
                    <a:lstStyle/>
                    <a:p>
                      <a:pPr algn="r" fontAlgn="ctr"/>
                      <a:r>
                        <a:rPr lang="hr-HR" sz="1800" u="none" strike="noStrike">
                          <a:effectLst/>
                        </a:rPr>
                        <a:t>R1.3</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Imate li tehnologiju za </a:t>
                      </a:r>
                      <a:r>
                        <a:rPr lang="hr-HR" sz="1800" u="none" strike="noStrike" dirty="0" smtClean="0">
                          <a:effectLst/>
                        </a:rPr>
                        <a:t>spremanje </a:t>
                      </a:r>
                      <a:r>
                        <a:rPr lang="hr-HR" sz="1800" u="none" strike="noStrike" dirty="0">
                          <a:effectLst/>
                        </a:rPr>
                        <a:t>potrebnih informacija?</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ctr"/>
                </a:tc>
              </a:tr>
              <a:tr h="383987">
                <a:tc>
                  <a:txBody>
                    <a:bodyPr/>
                    <a:lstStyle/>
                    <a:p>
                      <a:pPr algn="r" fontAlgn="ctr"/>
                      <a:r>
                        <a:rPr lang="hr-HR" sz="1800" u="none" strike="noStrike">
                          <a:effectLst/>
                        </a:rPr>
                        <a:t>R1.4</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Imaju dobro definirane procese za </a:t>
                      </a:r>
                      <a:r>
                        <a:rPr lang="hr-HR" sz="1800" u="none" strike="noStrike" dirty="0" smtClean="0">
                          <a:effectLst/>
                        </a:rPr>
                        <a:t>spremanje </a:t>
                      </a:r>
                      <a:r>
                        <a:rPr lang="hr-HR" sz="1800" u="none" strike="noStrike" dirty="0">
                          <a:effectLst/>
                        </a:rPr>
                        <a:t>potrebnih informacija?</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920336262"/>
              </p:ext>
            </p:extLst>
          </p:nvPr>
        </p:nvGraphicFramePr>
        <p:xfrm>
          <a:off x="838200" y="1443831"/>
          <a:ext cx="9839323" cy="249745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40545"/>
                <a:gridCol w="840545"/>
                <a:gridCol w="7367132"/>
                <a:gridCol w="791101"/>
              </a:tblGrid>
              <a:tr h="609600">
                <a:tc>
                  <a:txBody>
                    <a:bodyPr/>
                    <a:lstStyle/>
                    <a:p>
                      <a:pPr algn="r" fontAlgn="ctr"/>
                      <a:r>
                        <a:rPr lang="hr-HR" sz="1800" u="none" strike="noStrike" dirty="0">
                          <a:effectLst/>
                        </a:rPr>
                        <a:t>P4.1</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 </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Obavještava zahtijevane stranke o kršenju privatnosti osobnih podataka, uključujući subjekte podataka i nadzorne vlasti (u roku od 72 sata za nadzorno tijelo), kada postoji veliki rizik od utjecaja na subjekte podataka?</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ctr"/>
                </a:tc>
              </a:tr>
              <a:tr h="609600">
                <a:tc>
                  <a:txBody>
                    <a:bodyPr/>
                    <a:lstStyle/>
                    <a:p>
                      <a:pPr algn="r" fontAlgn="ctr"/>
                      <a:r>
                        <a:rPr lang="hr-HR" sz="1800" u="none" strike="noStrike">
                          <a:effectLst/>
                        </a:rPr>
                        <a:t>P4.2</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Osigurava potrebne obavijesti o kršenju privatnosti podataka koristeći jednostavan i jasan jezik, navodeći prirodu i utjecaj kršenja, odgovarajuću kontakt osobu, te pravni lijek organizacije za kršenje?</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b="0" i="0" u="none" strike="noStrike" dirty="0" smtClean="0">
                          <a:solidFill>
                            <a:srgbClr val="000000"/>
                          </a:solidFill>
                          <a:effectLst/>
                          <a:latin typeface="Calibri" panose="020F0502020204030204" pitchFamily="34" charset="0"/>
                        </a:rPr>
                        <a:t>DA</a:t>
                      </a:r>
                      <a:endParaRPr lang="hr-HR" sz="1800" b="0" i="0" u="none" strike="noStrike" dirty="0">
                        <a:solidFill>
                          <a:srgbClr val="000000"/>
                        </a:solidFill>
                        <a:effectLst/>
                        <a:latin typeface="Calibri" panose="020F0502020204030204" pitchFamily="34" charset="0"/>
                      </a:endParaRPr>
                    </a:p>
                  </a:txBody>
                  <a:tcPr marL="9525" marR="9525" marT="9525" marB="0" anchor="ctr"/>
                </a:tc>
              </a:tr>
              <a:tr h="409575">
                <a:tc>
                  <a:txBody>
                    <a:bodyPr/>
                    <a:lstStyle/>
                    <a:p>
                      <a:pPr algn="r" fontAlgn="ctr"/>
                      <a:r>
                        <a:rPr lang="hr-HR" sz="1800" u="none" strike="noStrike">
                          <a:effectLst/>
                        </a:rPr>
                        <a:t>P4.3</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a:effectLst/>
                        </a:rPr>
                        <a:t> </a:t>
                      </a:r>
                      <a:endParaRPr lang="hr-H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800" u="none" strike="noStrike" dirty="0">
                          <a:effectLst/>
                        </a:rPr>
                        <a:t>Ima proces ili tehnologiju za otkrivanje kršenja privatnosti podataka u svim spremištima podataka koje kontrolira, uključujući mrežne, offline i sustave trećih strana?</a:t>
                      </a:r>
                      <a:endParaRPr lang="hr-H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r-HR" sz="1800" b="0" i="0" u="none" strike="noStrike" dirty="0" smtClean="0">
                          <a:solidFill>
                            <a:srgbClr val="000000"/>
                          </a:solidFill>
                          <a:effectLst/>
                          <a:latin typeface="Calibri" panose="020F0502020204030204" pitchFamily="34" charset="0"/>
                        </a:rPr>
                        <a:t>NE</a:t>
                      </a:r>
                      <a:endParaRPr lang="hr-HR"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357195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effectLst>
                  <a:outerShdw blurRad="38100" dist="38100" dir="2700000" algn="tl">
                    <a:srgbClr val="000000">
                      <a:alpha val="43137"/>
                    </a:srgbClr>
                  </a:outerShdw>
                </a:effectLst>
              </a:rPr>
              <a:t>Tip pitanja</a:t>
            </a:r>
            <a:endParaRPr lang="hr-HR" dirty="0"/>
          </a:p>
        </p:txBody>
      </p:sp>
      <p:pic>
        <p:nvPicPr>
          <p:cNvPr id="4" name="Content Placeholder 3"/>
          <p:cNvPicPr>
            <a:picLocks noGrp="1"/>
          </p:cNvPicPr>
          <p:nvPr>
            <p:ph idx="1"/>
          </p:nvPr>
        </p:nvPicPr>
        <p:blipFill rotWithShape="1">
          <a:blip r:embed="rId3"/>
          <a:srcRect l="-272" t="13464" r="34364" b="48216"/>
          <a:stretch/>
        </p:blipFill>
        <p:spPr>
          <a:xfrm>
            <a:off x="959222" y="1810870"/>
            <a:ext cx="8641978" cy="3137648"/>
          </a:xfrm>
          <a:prstGeom prst="rect">
            <a:avLst/>
          </a:prstGeom>
        </p:spPr>
      </p:pic>
    </p:spTree>
    <p:extLst>
      <p:ext uri="{BB962C8B-B14F-4D97-AF65-F5344CB8AC3E}">
        <p14:creationId xmlns:p14="http://schemas.microsoft.com/office/powerpoint/2010/main" val="4145517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effectLst>
                  <a:outerShdw blurRad="38100" dist="38100" dir="2700000" algn="tl">
                    <a:srgbClr val="000000">
                      <a:alpha val="43137"/>
                    </a:srgbClr>
                  </a:outerShdw>
                </a:effectLst>
              </a:rPr>
              <a:t>Pitanja</a:t>
            </a:r>
            <a:endParaRPr lang="hr-HR" dirty="0"/>
          </a:p>
        </p:txBody>
      </p:sp>
      <p:pic>
        <p:nvPicPr>
          <p:cNvPr id="5" name="Picture 4"/>
          <p:cNvPicPr/>
          <p:nvPr/>
        </p:nvPicPr>
        <p:blipFill rotWithShape="1">
          <a:blip r:embed="rId3"/>
          <a:srcRect l="-265" t="14436" r="16698" b="5856"/>
          <a:stretch/>
        </p:blipFill>
        <p:spPr>
          <a:xfrm>
            <a:off x="1174376" y="1506071"/>
            <a:ext cx="9359153" cy="4670892"/>
          </a:xfrm>
          <a:prstGeom prst="rect">
            <a:avLst/>
          </a:prstGeom>
        </p:spPr>
      </p:pic>
    </p:spTree>
    <p:extLst>
      <p:ext uri="{BB962C8B-B14F-4D97-AF65-F5344CB8AC3E}">
        <p14:creationId xmlns:p14="http://schemas.microsoft.com/office/powerpoint/2010/main" val="335028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Privole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24000"/>
            <a:ext cx="10515600" cy="5094514"/>
          </a:xfrm>
        </p:spPr>
        <p:txBody>
          <a:bodyPr>
            <a:normAutofit lnSpcReduction="10000"/>
          </a:bodyPr>
          <a:lstStyle/>
          <a:p>
            <a:pPr fontAlgn="base"/>
            <a:r>
              <a:rPr lang="hr-HR" b="1" dirty="0" smtClean="0"/>
              <a:t>Privola </a:t>
            </a:r>
            <a:r>
              <a:rPr lang="hr-HR" b="1" dirty="0"/>
              <a:t>ispitanika </a:t>
            </a:r>
            <a:r>
              <a:rPr lang="hr-HR" dirty="0"/>
              <a:t>znači svako dobrovoljno, posebno, informirano i nedvosmisleno izražavanje želja ispitanika kojim on izjavom ili jasnom potvrdnom radnjom daje pristanak za obradu osobnih podataka koji se na njega </a:t>
            </a:r>
            <a:r>
              <a:rPr lang="hr-HR" dirty="0" smtClean="0"/>
              <a:t>odnose</a:t>
            </a:r>
          </a:p>
          <a:p>
            <a:pPr fontAlgn="base"/>
            <a:r>
              <a:rPr lang="hr-HR" b="1" dirty="0"/>
              <a:t>Privola bi se </a:t>
            </a:r>
            <a:r>
              <a:rPr lang="hr-HR" b="1" dirty="0" smtClean="0"/>
              <a:t>trebala davati jasnom potvrdnom radnjom </a:t>
            </a:r>
            <a:r>
              <a:rPr lang="hr-HR" dirty="0" smtClean="0"/>
              <a:t>poput pisane izjave, uključujući elektroničku, ili usmene izjave.</a:t>
            </a:r>
          </a:p>
          <a:p>
            <a:pPr fontAlgn="base"/>
            <a:r>
              <a:rPr lang="hr-HR" b="1" dirty="0"/>
              <a:t>Privola mora biti dokaziva</a:t>
            </a:r>
          </a:p>
          <a:p>
            <a:pPr fontAlgn="base"/>
            <a:r>
              <a:rPr lang="hr-HR" b="1" dirty="0" smtClean="0"/>
              <a:t>Privola </a:t>
            </a:r>
            <a:r>
              <a:rPr lang="hr-HR" b="1" dirty="0"/>
              <a:t>mora biti za konkretnu obradu</a:t>
            </a:r>
            <a:r>
              <a:rPr lang="hr-HR" dirty="0"/>
              <a:t> – </a:t>
            </a:r>
            <a:r>
              <a:rPr lang="hr-HR" dirty="0" smtClean="0"/>
              <a:t>ukoliko postoji više obrada za koje trebamo privolu ispitanika potrebno je navesti svaku od njih.</a:t>
            </a:r>
          </a:p>
          <a:p>
            <a:pPr marL="0" indent="0" fontAlgn="base">
              <a:buNone/>
            </a:pPr>
            <a:r>
              <a:rPr lang="hr-HR" dirty="0" smtClean="0"/>
              <a:t>Ne možemo definirati „općenitu” privolu koju ćemo koristiti za različite obrade. Ne trebamo definirati više privola, samo trebamo navesti sve obrade.</a:t>
            </a:r>
            <a:endParaRPr lang="hr-HR" dirty="0"/>
          </a:p>
        </p:txBody>
      </p:sp>
    </p:spTree>
    <p:extLst>
      <p:ext uri="{BB962C8B-B14F-4D97-AF65-F5344CB8AC3E}">
        <p14:creationId xmlns:p14="http://schemas.microsoft.com/office/powerpoint/2010/main" val="176221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Privole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fontAlgn="base"/>
            <a:r>
              <a:rPr lang="hr-HR" b="1" dirty="0"/>
              <a:t>Privola mora sadržavati svrhu</a:t>
            </a:r>
            <a:r>
              <a:rPr lang="hr-HR" dirty="0"/>
              <a:t> za što </a:t>
            </a:r>
            <a:r>
              <a:rPr lang="hr-HR" dirty="0" smtClean="0"/>
              <a:t>ćemo </a:t>
            </a:r>
            <a:r>
              <a:rPr lang="hr-HR" dirty="0"/>
              <a:t>koristiti podatke</a:t>
            </a:r>
          </a:p>
          <a:p>
            <a:pPr fontAlgn="base"/>
            <a:r>
              <a:rPr lang="hr-HR" b="1" dirty="0" smtClean="0"/>
              <a:t>Privola </a:t>
            </a:r>
            <a:r>
              <a:rPr lang="hr-HR" b="1" dirty="0"/>
              <a:t>mora biti konkretna radnja</a:t>
            </a:r>
            <a:r>
              <a:rPr lang="hr-HR" dirty="0"/>
              <a:t> – ne može biti prešutna ili da se podrazumijeva kao niti unaprijed predodređena; mora se poduzeti konkretna  radnja koja će potvrditi </a:t>
            </a:r>
            <a:r>
              <a:rPr lang="hr-HR" dirty="0" smtClean="0"/>
              <a:t>pristanak</a:t>
            </a:r>
            <a:endParaRPr lang="hr-HR" dirty="0"/>
          </a:p>
          <a:p>
            <a:pPr fontAlgn="base"/>
            <a:r>
              <a:rPr lang="hr-HR" b="1" dirty="0" smtClean="0"/>
              <a:t>Privola </a:t>
            </a:r>
            <a:r>
              <a:rPr lang="hr-HR" b="1" dirty="0"/>
              <a:t>mora biti jasna, nedvosmislena, sažeta –</a:t>
            </a:r>
            <a:r>
              <a:rPr lang="hr-HR" dirty="0"/>
              <a:t> ne smije biti pisana na način da je teško razumljiva, sa stručnim izrazima, sitnim slovima ili opširna s mnogo </a:t>
            </a:r>
            <a:r>
              <a:rPr lang="hr-HR" dirty="0" smtClean="0"/>
              <a:t>teksta</a:t>
            </a:r>
            <a:endParaRPr lang="hr-HR" dirty="0"/>
          </a:p>
          <a:p>
            <a:pPr fontAlgn="base"/>
            <a:r>
              <a:rPr lang="hr-HR" b="1" dirty="0" smtClean="0"/>
              <a:t>Mora </a:t>
            </a:r>
            <a:r>
              <a:rPr lang="hr-HR" b="1" dirty="0"/>
              <a:t>biti jednostavno njeno davanje i njeno </a:t>
            </a:r>
            <a:r>
              <a:rPr lang="hr-HR" b="1" dirty="0" smtClean="0"/>
              <a:t>povlačenje</a:t>
            </a:r>
            <a:endParaRPr lang="hr-HR" dirty="0"/>
          </a:p>
          <a:p>
            <a:pPr fontAlgn="base"/>
            <a:r>
              <a:rPr lang="hr-HR" b="1" dirty="0" smtClean="0"/>
              <a:t>Mora postojati </a:t>
            </a:r>
            <a:r>
              <a:rPr lang="hr-HR" b="1" dirty="0"/>
              <a:t>sustav, odnosno </a:t>
            </a:r>
            <a:r>
              <a:rPr lang="hr-HR" b="1" dirty="0" smtClean="0"/>
              <a:t>evidencija privola</a:t>
            </a:r>
            <a:endParaRPr lang="hr-HR" dirty="0"/>
          </a:p>
        </p:txBody>
      </p:sp>
    </p:spTree>
    <p:extLst>
      <p:ext uri="{BB962C8B-B14F-4D97-AF65-F5344CB8AC3E}">
        <p14:creationId xmlns:p14="http://schemas.microsoft.com/office/powerpoint/2010/main" val="478721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Dokumenti - privole</a:t>
            </a:r>
            <a:endParaRPr lang="hr-HR" sz="40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3"/>
          <a:srcRect l="31849" t="72317" r="32772" b="15621"/>
          <a:stretch/>
        </p:blipFill>
        <p:spPr>
          <a:xfrm>
            <a:off x="457503" y="1690688"/>
            <a:ext cx="10870897" cy="2007678"/>
          </a:xfrm>
          <a:prstGeom prst="rect">
            <a:avLst/>
          </a:prstGeom>
        </p:spPr>
      </p:pic>
      <p:sp>
        <p:nvSpPr>
          <p:cNvPr id="6" name="Content Placeholder 2"/>
          <p:cNvSpPr txBox="1">
            <a:spLocks/>
          </p:cNvSpPr>
          <p:nvPr/>
        </p:nvSpPr>
        <p:spPr>
          <a:xfrm>
            <a:off x="838200" y="3991429"/>
            <a:ext cx="10515600" cy="2185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dirty="0" smtClean="0"/>
              <a:t>Aplikacija sadrži</a:t>
            </a:r>
          </a:p>
          <a:p>
            <a:pPr lvl="2">
              <a:buFont typeface="Wingdings" panose="05000000000000000000" pitchFamily="2" charset="2"/>
              <a:buChar char="Ø"/>
            </a:pPr>
            <a:r>
              <a:rPr lang="hr-HR" sz="3200" dirty="0" smtClean="0"/>
              <a:t>  predloške privole</a:t>
            </a:r>
          </a:p>
          <a:p>
            <a:pPr lvl="2">
              <a:buFont typeface="Wingdings" panose="05000000000000000000" pitchFamily="2" charset="2"/>
              <a:buChar char="Ø"/>
            </a:pPr>
            <a:r>
              <a:rPr lang="hr-HR" sz="3200" dirty="0" smtClean="0"/>
              <a:t>  popis ispitanika</a:t>
            </a:r>
          </a:p>
          <a:p>
            <a:pPr lvl="2">
              <a:buFont typeface="Wingdings" panose="05000000000000000000" pitchFamily="2" charset="2"/>
              <a:buChar char="Ø"/>
            </a:pPr>
            <a:r>
              <a:rPr lang="hr-HR" sz="3200" dirty="0" smtClean="0"/>
              <a:t>  popis razloga za privolu</a:t>
            </a:r>
            <a:endParaRPr lang="hr-HR" sz="3200" dirty="0"/>
          </a:p>
        </p:txBody>
      </p:sp>
    </p:spTree>
    <p:extLst>
      <p:ext uri="{BB962C8B-B14F-4D97-AF65-F5344CB8AC3E}">
        <p14:creationId xmlns:p14="http://schemas.microsoft.com/office/powerpoint/2010/main" val="3640917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Dokumenti - privole</a:t>
            </a:r>
            <a:endParaRPr lang="hr-HR" sz="4000" dirty="0">
              <a:effectLst>
                <a:outerShdw blurRad="38100" dist="38100" dir="2700000" algn="tl">
                  <a:srgbClr val="000000">
                    <a:alpha val="43137"/>
                  </a:srgbClr>
                </a:outerShdw>
              </a:effectLst>
            </a:endParaRPr>
          </a:p>
        </p:txBody>
      </p:sp>
      <p:sp>
        <p:nvSpPr>
          <p:cNvPr id="6" name="Rectangle 5"/>
          <p:cNvSpPr/>
          <p:nvPr/>
        </p:nvSpPr>
        <p:spPr>
          <a:xfrm>
            <a:off x="6705600" y="1690688"/>
            <a:ext cx="4368800" cy="7622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rgbClr val="00B050"/>
                </a:solidFill>
              </a:rPr>
              <a:t>ZAGLAVLJE PRIVOLE</a:t>
            </a:r>
            <a:endParaRPr lang="hr-HR" sz="2400" dirty="0">
              <a:solidFill>
                <a:srgbClr val="00B050"/>
              </a:solidFill>
            </a:endParaRPr>
          </a:p>
        </p:txBody>
      </p:sp>
      <p:sp>
        <p:nvSpPr>
          <p:cNvPr id="7" name="Rectangle 6"/>
          <p:cNvSpPr/>
          <p:nvPr/>
        </p:nvSpPr>
        <p:spPr>
          <a:xfrm>
            <a:off x="6705600" y="2635138"/>
            <a:ext cx="4368800" cy="7622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smtClean="0">
                <a:solidFill>
                  <a:srgbClr val="002060"/>
                </a:solidFill>
              </a:rPr>
              <a:t>ISPITANIK</a:t>
            </a:r>
            <a:endParaRPr lang="hr-HR" sz="2800" dirty="0">
              <a:solidFill>
                <a:srgbClr val="002060"/>
              </a:solidFill>
            </a:endParaRPr>
          </a:p>
        </p:txBody>
      </p:sp>
      <p:sp>
        <p:nvSpPr>
          <p:cNvPr id="8" name="Rectangle 7"/>
          <p:cNvSpPr/>
          <p:nvPr/>
        </p:nvSpPr>
        <p:spPr>
          <a:xfrm>
            <a:off x="6705600" y="3646719"/>
            <a:ext cx="4368800" cy="7622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smtClean="0">
                <a:solidFill>
                  <a:srgbClr val="00B050"/>
                </a:solidFill>
              </a:rPr>
              <a:t>TEKST PRIVOLE</a:t>
            </a:r>
            <a:endParaRPr lang="hr-HR" sz="2800" dirty="0">
              <a:solidFill>
                <a:srgbClr val="00B050"/>
              </a:solidFill>
            </a:endParaRPr>
          </a:p>
        </p:txBody>
      </p:sp>
      <p:sp>
        <p:nvSpPr>
          <p:cNvPr id="9" name="Rectangle 8"/>
          <p:cNvSpPr/>
          <p:nvPr/>
        </p:nvSpPr>
        <p:spPr>
          <a:xfrm>
            <a:off x="6705600" y="4586750"/>
            <a:ext cx="4368800" cy="7622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smtClean="0">
                <a:solidFill>
                  <a:srgbClr val="002060"/>
                </a:solidFill>
              </a:rPr>
              <a:t>RAZLOZI</a:t>
            </a:r>
            <a:endParaRPr lang="hr-HR" sz="2800" dirty="0">
              <a:solidFill>
                <a:srgbClr val="002060"/>
              </a:solidFill>
            </a:endParaRPr>
          </a:p>
        </p:txBody>
      </p:sp>
      <p:sp>
        <p:nvSpPr>
          <p:cNvPr id="10" name="Content Placeholder 2"/>
          <p:cNvSpPr>
            <a:spLocks noGrp="1"/>
          </p:cNvSpPr>
          <p:nvPr>
            <p:ph idx="1"/>
          </p:nvPr>
        </p:nvSpPr>
        <p:spPr>
          <a:xfrm>
            <a:off x="838200" y="1825625"/>
            <a:ext cx="5588000" cy="4351338"/>
          </a:xfrm>
        </p:spPr>
        <p:txBody>
          <a:bodyPr/>
          <a:lstStyle/>
          <a:p>
            <a:pPr>
              <a:spcAft>
                <a:spcPts val="1200"/>
              </a:spcAft>
            </a:pPr>
            <a:r>
              <a:rPr lang="hr-HR" dirty="0" smtClean="0"/>
              <a:t>biramo predložak privole</a:t>
            </a:r>
          </a:p>
          <a:p>
            <a:pPr>
              <a:spcBef>
                <a:spcPts val="2400"/>
              </a:spcBef>
              <a:spcAft>
                <a:spcPts val="1200"/>
              </a:spcAft>
            </a:pPr>
            <a:r>
              <a:rPr lang="hr-HR" dirty="0" smtClean="0"/>
              <a:t>biramo ispitanika</a:t>
            </a:r>
          </a:p>
          <a:p>
            <a:pPr>
              <a:spcAft>
                <a:spcPts val="1200"/>
              </a:spcAft>
            </a:pPr>
            <a:endParaRPr lang="hr-HR" dirty="0" smtClean="0"/>
          </a:p>
          <a:p>
            <a:pPr>
              <a:spcAft>
                <a:spcPts val="1200"/>
              </a:spcAft>
            </a:pPr>
            <a:endParaRPr lang="hr-HR" dirty="0"/>
          </a:p>
          <a:p>
            <a:pPr>
              <a:spcAft>
                <a:spcPts val="1200"/>
              </a:spcAft>
            </a:pPr>
            <a:r>
              <a:rPr lang="hr-HR" dirty="0" smtClean="0"/>
              <a:t>biramo razloge privole</a:t>
            </a:r>
          </a:p>
          <a:p>
            <a:pPr>
              <a:spcAft>
                <a:spcPts val="1200"/>
              </a:spcAft>
            </a:pPr>
            <a:endParaRPr lang="hr-HR" dirty="0"/>
          </a:p>
        </p:txBody>
      </p:sp>
      <p:sp>
        <p:nvSpPr>
          <p:cNvPr id="11" name="Right Arrow 10"/>
          <p:cNvSpPr/>
          <p:nvPr/>
        </p:nvSpPr>
        <p:spPr>
          <a:xfrm>
            <a:off x="5085443" y="1959713"/>
            <a:ext cx="1480457" cy="355600"/>
          </a:xfrm>
          <a:prstGeom prst="rightArrow">
            <a:avLst/>
          </a:prstGeom>
          <a:solidFill>
            <a:srgbClr val="71FFB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ight Arrow 11"/>
          <p:cNvSpPr/>
          <p:nvPr/>
        </p:nvSpPr>
        <p:spPr>
          <a:xfrm>
            <a:off x="3875314" y="2785852"/>
            <a:ext cx="1480457" cy="203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ight Arrow 12"/>
          <p:cNvSpPr/>
          <p:nvPr/>
        </p:nvSpPr>
        <p:spPr>
          <a:xfrm>
            <a:off x="4601027" y="4835558"/>
            <a:ext cx="1480457" cy="203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ight Arrow 13"/>
          <p:cNvSpPr/>
          <p:nvPr/>
        </p:nvSpPr>
        <p:spPr>
          <a:xfrm rot="2148016">
            <a:off x="4741683" y="2829410"/>
            <a:ext cx="2167976" cy="319284"/>
          </a:xfrm>
          <a:prstGeom prst="rightArrow">
            <a:avLst/>
          </a:prstGeom>
          <a:solidFill>
            <a:srgbClr val="71FFB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786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Dokumenti – povlačenje privole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2862916"/>
          </a:xfrm>
        </p:spPr>
        <p:txBody>
          <a:bodyPr/>
          <a:lstStyle/>
          <a:p>
            <a:r>
              <a:rPr lang="hr-HR" dirty="0"/>
              <a:t>Ispitanik ima pravo u svakom trenutku povući svoju privolu. </a:t>
            </a:r>
            <a:endParaRPr lang="hr-HR" dirty="0" smtClean="0"/>
          </a:p>
          <a:p>
            <a:r>
              <a:rPr lang="hr-HR" dirty="0" smtClean="0"/>
              <a:t>Povlačenje </a:t>
            </a:r>
            <a:r>
              <a:rPr lang="hr-HR" dirty="0"/>
              <a:t>privole ne utječe na zakonitost obrade na temelju privole prije njezina povlačenja. </a:t>
            </a:r>
            <a:endParaRPr lang="hr-HR" dirty="0" smtClean="0"/>
          </a:p>
          <a:p>
            <a:r>
              <a:rPr lang="hr-HR" dirty="0" smtClean="0"/>
              <a:t>Prije </a:t>
            </a:r>
            <a:r>
              <a:rPr lang="hr-HR" dirty="0"/>
              <a:t>davanja privole, ispitanika se o tome obavješćuje. </a:t>
            </a:r>
            <a:endParaRPr lang="hr-HR" dirty="0" smtClean="0"/>
          </a:p>
          <a:p>
            <a:r>
              <a:rPr lang="hr-HR" dirty="0" smtClean="0"/>
              <a:t>Povlačenje </a:t>
            </a:r>
            <a:r>
              <a:rPr lang="hr-HR" dirty="0"/>
              <a:t>privole mora biti jednako jednostavno kao i njezino davanje.</a:t>
            </a:r>
          </a:p>
        </p:txBody>
      </p:sp>
      <p:sp>
        <p:nvSpPr>
          <p:cNvPr id="6" name="Content Placeholder 2"/>
          <p:cNvSpPr txBox="1">
            <a:spLocks/>
          </p:cNvSpPr>
          <p:nvPr/>
        </p:nvSpPr>
        <p:spPr>
          <a:xfrm>
            <a:off x="3309258" y="4364089"/>
            <a:ext cx="8334773" cy="2025749"/>
          </a:xfrm>
          <a:prstGeom prst="rect">
            <a:avLst/>
          </a:prstGeom>
          <a:ln w="3175">
            <a:solidFill>
              <a:schemeClr val="accent1">
                <a:lumMod val="75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t>Na masci privole označi se da se privola povlači</a:t>
            </a:r>
          </a:p>
          <a:p>
            <a:r>
              <a:rPr lang="hr-HR" dirty="0"/>
              <a:t>U razlog povlačenja privole navedemo </a:t>
            </a:r>
            <a:r>
              <a:rPr lang="hr-HR" dirty="0" smtClean="0"/>
              <a:t>razlog</a:t>
            </a:r>
          </a:p>
          <a:p>
            <a:r>
              <a:rPr lang="hr-HR" dirty="0" smtClean="0"/>
              <a:t>Printamo dokument i ispitanik potpiše</a:t>
            </a:r>
          </a:p>
          <a:p>
            <a:r>
              <a:rPr lang="hr-HR" dirty="0" smtClean="0"/>
              <a:t>Spremamo dokument u bazu ili u arhivu</a:t>
            </a:r>
            <a:endParaRPr lang="hr-HR" dirty="0"/>
          </a:p>
        </p:txBody>
      </p:sp>
    </p:spTree>
    <p:extLst>
      <p:ext uri="{BB962C8B-B14F-4D97-AF65-F5344CB8AC3E}">
        <p14:creationId xmlns:p14="http://schemas.microsoft.com/office/powerpoint/2010/main" val="221501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Opća uredba o zaštiti osobnih podataka</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hr-HR" dirty="0"/>
              <a:t>UREDBA (EU) 2016/679 EUROPSKOG PARLAMENTA I VIJEĆA </a:t>
            </a:r>
            <a:r>
              <a:rPr lang="hr-HR" dirty="0" smtClean="0"/>
              <a:t>– donesena je 27</a:t>
            </a:r>
            <a:r>
              <a:rPr lang="hr-HR" dirty="0"/>
              <a:t>. travnja 2016. o zaštiti pojedinaca u vezi s obradom osobnih podataka i o slobodnom kretanju takvih podataka te o stavljanju izvan snage Direktive 95/46/EZ (Opća uredba o zaštiti podataka) </a:t>
            </a:r>
            <a:endParaRPr lang="hr-HR" dirty="0" smtClean="0"/>
          </a:p>
          <a:p>
            <a:r>
              <a:rPr lang="hr-HR" dirty="0"/>
              <a:t>D</a:t>
            </a:r>
            <a:r>
              <a:rPr lang="hr-HR" dirty="0" smtClean="0"/>
              <a:t>onosi </a:t>
            </a:r>
            <a:r>
              <a:rPr lang="hr-HR" dirty="0"/>
              <a:t>značajne promjene kako na području prava ispitanika (građana) tako i na području prava i obveza voditelja obrade osobnih podataka (poslovnih subjekata i tijela javnih vlasti)</a:t>
            </a:r>
            <a:endParaRPr lang="hr-HR" dirty="0" smtClean="0"/>
          </a:p>
          <a:p>
            <a:r>
              <a:rPr lang="hr-HR" dirty="0" smtClean="0"/>
              <a:t>Primjenjuje se od 25.05.2018. godine</a:t>
            </a:r>
          </a:p>
          <a:p>
            <a:r>
              <a:rPr lang="hr-HR" dirty="0" smtClean="0"/>
              <a:t>Istovremeno će </a:t>
            </a:r>
            <a:r>
              <a:rPr lang="hr-HR" dirty="0"/>
              <a:t>se primjenjivati u svim državama </a:t>
            </a:r>
            <a:r>
              <a:rPr lang="hr-HR" dirty="0" smtClean="0"/>
              <a:t>članicama Unije</a:t>
            </a:r>
          </a:p>
          <a:p>
            <a:r>
              <a:rPr lang="hr-HR" dirty="0" smtClean="0"/>
              <a:t>Uredba će zamijeniti Zakon o zaštiti osobnih podatka i </a:t>
            </a:r>
            <a:r>
              <a:rPr lang="hr-HR" dirty="0" err="1" smtClean="0"/>
              <a:t>podzakonske</a:t>
            </a:r>
            <a:r>
              <a:rPr lang="hr-HR" dirty="0" smtClean="0"/>
              <a:t> akte.</a:t>
            </a:r>
          </a:p>
          <a:p>
            <a:endParaRPr lang="hr-HR" dirty="0"/>
          </a:p>
        </p:txBody>
      </p:sp>
    </p:spTree>
    <p:extLst>
      <p:ext uri="{BB962C8B-B14F-4D97-AF65-F5344CB8AC3E}">
        <p14:creationId xmlns:p14="http://schemas.microsoft.com/office/powerpoint/2010/main" val="2514912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Dokumenti - prigovor</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515600" cy="4486275"/>
          </a:xfrm>
        </p:spPr>
        <p:txBody>
          <a:bodyPr/>
          <a:lstStyle/>
          <a:p>
            <a:r>
              <a:rPr lang="hr-HR" dirty="0" smtClean="0"/>
              <a:t>Ispitanik bi trebao imati jednostavan način da ostvari pravo </a:t>
            </a:r>
            <a:r>
              <a:rPr lang="hr-HR" dirty="0"/>
              <a:t>na </a:t>
            </a:r>
            <a:r>
              <a:rPr lang="hr-HR" dirty="0" smtClean="0"/>
              <a:t>prigovor </a:t>
            </a:r>
          </a:p>
          <a:p>
            <a:r>
              <a:rPr lang="hr-HR" dirty="0" smtClean="0"/>
              <a:t>Voditelj </a:t>
            </a:r>
            <a:r>
              <a:rPr lang="hr-HR" dirty="0"/>
              <a:t>obrade </a:t>
            </a:r>
            <a:r>
              <a:rPr lang="hr-HR" dirty="0" smtClean="0"/>
              <a:t>u tom slučaju je dužan odgovoriti </a:t>
            </a:r>
            <a:r>
              <a:rPr lang="hr-HR" dirty="0"/>
              <a:t>na zahtjev ispitanika bez nepotrebnog odgađanja i najkasnije u roku od mjesec dana te iznijeti razloge ako voditelj obrade nema namjeru ispuniti bilo koji takav </a:t>
            </a:r>
            <a:r>
              <a:rPr lang="hr-HR" dirty="0" smtClean="0"/>
              <a:t>zahtjev.</a:t>
            </a:r>
          </a:p>
        </p:txBody>
      </p:sp>
      <p:sp>
        <p:nvSpPr>
          <p:cNvPr id="4" name="Content Placeholder 2"/>
          <p:cNvSpPr txBox="1">
            <a:spLocks/>
          </p:cNvSpPr>
          <p:nvPr/>
        </p:nvSpPr>
        <p:spPr>
          <a:xfrm>
            <a:off x="3309258" y="4383443"/>
            <a:ext cx="8334773" cy="2025749"/>
          </a:xfrm>
          <a:prstGeom prst="rect">
            <a:avLst/>
          </a:prstGeom>
          <a:ln w="3175">
            <a:solidFill>
              <a:schemeClr val="accent1">
                <a:lumMod val="75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dirty="0" smtClean="0"/>
              <a:t>Popunjavanje podataka u modulu prigovor omogućilo bi</a:t>
            </a:r>
          </a:p>
          <a:p>
            <a:r>
              <a:rPr lang="hr-HR" dirty="0" smtClean="0"/>
              <a:t>pohranjivanje ovih podataka u zajedničku bazu</a:t>
            </a:r>
          </a:p>
          <a:p>
            <a:r>
              <a:rPr lang="hr-HR" dirty="0" smtClean="0"/>
              <a:t>slanje podsjetnika voditelju obrade da uskoro ističe rok za rješavanje prigovora.</a:t>
            </a:r>
            <a:endParaRPr lang="hr-HR" dirty="0"/>
          </a:p>
        </p:txBody>
      </p:sp>
    </p:spTree>
    <p:extLst>
      <p:ext uri="{BB962C8B-B14F-4D97-AF65-F5344CB8AC3E}">
        <p14:creationId xmlns:p14="http://schemas.microsoft.com/office/powerpoint/2010/main" val="199583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Ostali dokumenti</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hr-HR" dirty="0" smtClean="0"/>
              <a:t>Pohranjivanje će biti omogućeno i za sve ostale dokumente koji imaju veze sa Uredbom</a:t>
            </a:r>
          </a:p>
          <a:p>
            <a:r>
              <a:rPr lang="hr-HR" dirty="0" smtClean="0"/>
              <a:t>Primjer takvih dokumenata svakako bi trebale biti politike o zaštiti osobnih podataka</a:t>
            </a:r>
          </a:p>
          <a:p>
            <a:r>
              <a:rPr lang="hr-HR" dirty="0" smtClean="0"/>
              <a:t>Opća odredba nije propisala sadržaj politika, kao ni način donošenja</a:t>
            </a:r>
          </a:p>
          <a:p>
            <a:r>
              <a:rPr lang="hr-HR" dirty="0" smtClean="0"/>
              <a:t>Iz odredbe članka 24. proizlazi da je voditelj obrade odgovoran za donošenje odgovarajuće politike o zaštiti osobnih podataka</a:t>
            </a:r>
          </a:p>
          <a:p>
            <a:endParaRPr lang="hr-HR" dirty="0"/>
          </a:p>
        </p:txBody>
      </p:sp>
    </p:spTree>
    <p:extLst>
      <p:ext uri="{BB962C8B-B14F-4D97-AF65-F5344CB8AC3E}">
        <p14:creationId xmlns:p14="http://schemas.microsoft.com/office/powerpoint/2010/main" val="3875300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Izvješća, </a:t>
            </a:r>
            <a:r>
              <a:rPr lang="hr-HR" sz="4000" dirty="0" err="1" smtClean="0">
                <a:effectLst>
                  <a:outerShdw blurRad="38100" dist="38100" dir="2700000" algn="tl">
                    <a:srgbClr val="000000">
                      <a:alpha val="43137"/>
                    </a:srgbClr>
                  </a:outerShdw>
                </a:effectLst>
              </a:rPr>
              <a:t>dashboard</a:t>
            </a:r>
            <a:endParaRPr lang="hr-HR" sz="4000"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3"/>
          <a:stretch>
            <a:fillRect/>
          </a:stretch>
        </p:blipFill>
        <p:spPr>
          <a:xfrm>
            <a:off x="1897448" y="1530204"/>
            <a:ext cx="7739489" cy="4351338"/>
          </a:xfrm>
          <a:prstGeom prst="rect">
            <a:avLst/>
          </a:prstGeom>
        </p:spPr>
      </p:pic>
    </p:spTree>
    <p:extLst>
      <p:ext uri="{BB962C8B-B14F-4D97-AF65-F5344CB8AC3E}">
        <p14:creationId xmlns:p14="http://schemas.microsoft.com/office/powerpoint/2010/main" val="250597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Sigurnost </a:t>
            </a:r>
            <a:r>
              <a:rPr lang="hr-HR" sz="4000" dirty="0">
                <a:effectLst>
                  <a:outerShdw blurRad="38100" dist="38100" dir="2700000" algn="tl">
                    <a:srgbClr val="000000">
                      <a:alpha val="43137"/>
                    </a:srgbClr>
                  </a:outerShdw>
                </a:effectLst>
              </a:rPr>
              <a:t>obrade (</a:t>
            </a:r>
            <a:r>
              <a:rPr lang="hr-HR" sz="3200" dirty="0">
                <a:effectLst>
                  <a:outerShdw blurRad="38100" dist="38100" dir="2700000" algn="tl">
                    <a:srgbClr val="000000">
                      <a:alpha val="43137"/>
                    </a:srgbClr>
                  </a:outerShdw>
                </a:effectLst>
              </a:rPr>
              <a:t>Članak 32</a:t>
            </a:r>
            <a:r>
              <a:rPr lang="hr-HR" sz="3200" dirty="0" smtClean="0">
                <a:effectLst>
                  <a:outerShdw blurRad="38100" dist="38100" dir="2700000" algn="tl">
                    <a:srgbClr val="000000">
                      <a:alpha val="43137"/>
                    </a:srgbClr>
                  </a:outerShdw>
                </a:effectLst>
              </a:rPr>
              <a:t>. Uredbe)</a:t>
            </a:r>
            <a:endParaRPr lang="hr-HR"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hr-HR" dirty="0" smtClean="0"/>
              <a:t>Uzimajući </a:t>
            </a:r>
            <a:r>
              <a:rPr lang="hr-HR" dirty="0"/>
              <a:t>u obzir najnovija dostignuća, troškove provedbe te prirodu, opseg, kontekst i svrhe obrade, kao i rizik </a:t>
            </a:r>
            <a:r>
              <a:rPr lang="hr-HR" dirty="0" smtClean="0"/>
              <a:t>različitih </a:t>
            </a:r>
            <a:r>
              <a:rPr lang="hr-HR" dirty="0"/>
              <a:t>razina vjerojatnosti i ozbiljnosti za prava i slobode pojedinaca, </a:t>
            </a:r>
            <a:r>
              <a:rPr lang="hr-HR" b="1" dirty="0"/>
              <a:t>voditelj obrade i izvršitelj obrade provode odgovarajuće </a:t>
            </a:r>
            <a:r>
              <a:rPr lang="hr-HR" b="1" dirty="0" smtClean="0"/>
              <a:t>tehničke </a:t>
            </a:r>
            <a:r>
              <a:rPr lang="hr-HR" b="1" dirty="0"/>
              <a:t>i organizacijske mjere </a:t>
            </a:r>
            <a:r>
              <a:rPr lang="hr-HR" dirty="0"/>
              <a:t>kako bi osigurali odgovarajuću razinu sigurnosti s obzirom na rizik, </a:t>
            </a:r>
            <a:r>
              <a:rPr lang="hr-HR" dirty="0" smtClean="0"/>
              <a:t>uključujući </a:t>
            </a:r>
            <a:r>
              <a:rPr lang="hr-HR" dirty="0"/>
              <a:t>prema </a:t>
            </a:r>
            <a:r>
              <a:rPr lang="hr-HR" dirty="0" smtClean="0"/>
              <a:t>potrebi </a:t>
            </a:r>
            <a:r>
              <a:rPr lang="hr-HR" dirty="0" err="1" smtClean="0"/>
              <a:t>pseudonimizaciju</a:t>
            </a:r>
            <a:r>
              <a:rPr lang="hr-HR" dirty="0" smtClean="0"/>
              <a:t> </a:t>
            </a:r>
            <a:r>
              <a:rPr lang="hr-HR" dirty="0"/>
              <a:t>i enkripciju osobnih podataka </a:t>
            </a:r>
            <a:r>
              <a:rPr lang="hr-HR" dirty="0" smtClean="0"/>
              <a:t>…</a:t>
            </a:r>
          </a:p>
          <a:p>
            <a:r>
              <a:rPr lang="hr-HR" b="1" dirty="0" err="1" smtClean="0"/>
              <a:t>Pseudonimizacija</a:t>
            </a:r>
            <a:r>
              <a:rPr lang="hr-HR" dirty="0" smtClean="0"/>
              <a:t> znači </a:t>
            </a:r>
            <a:r>
              <a:rPr lang="hr-HR" dirty="0"/>
              <a:t>obrada osobnih podataka na način da se osobni podaci više ne mogu pripisati određenom ispitaniku bez uporabe dodatnih informacija, pod uvjetom da se takve dodatne informacije drže odvojeno te da podliježu tehničkim i organizacijskim mjerama kako bi se osiguralo da se osobni podaci ne mogu pripisati pojedincu čiji je identitet utvrđen ili se može utvrditi 	</a:t>
            </a:r>
          </a:p>
          <a:p>
            <a:endParaRPr lang="hr-HR" dirty="0"/>
          </a:p>
          <a:p>
            <a:endParaRPr lang="hr-HR" dirty="0"/>
          </a:p>
        </p:txBody>
      </p:sp>
    </p:spTree>
    <p:extLst>
      <p:ext uri="{BB962C8B-B14F-4D97-AF65-F5344CB8AC3E}">
        <p14:creationId xmlns:p14="http://schemas.microsoft.com/office/powerpoint/2010/main" val="2513245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Što sada imamo u Ministarstvu?</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lvl="0"/>
            <a:r>
              <a:rPr lang="hr-HR" dirty="0" smtClean="0"/>
              <a:t>Mogućnost </a:t>
            </a:r>
            <a:r>
              <a:rPr lang="hr-HR" dirty="0"/>
              <a:t>definiranja ovlaštenja i prava pristupa </a:t>
            </a:r>
            <a:r>
              <a:rPr lang="hr-HR" dirty="0" smtClean="0"/>
              <a:t>određenim </a:t>
            </a:r>
            <a:r>
              <a:rPr lang="hr-HR" dirty="0"/>
              <a:t>funkcijama sustava, </a:t>
            </a:r>
            <a:r>
              <a:rPr lang="hr-HR" dirty="0" smtClean="0"/>
              <a:t>i </a:t>
            </a:r>
            <a:r>
              <a:rPr lang="hr-HR" dirty="0"/>
              <a:t>to po više osnova:</a:t>
            </a:r>
          </a:p>
          <a:p>
            <a:pPr lvl="1"/>
            <a:r>
              <a:rPr lang="hr-HR" dirty="0"/>
              <a:t>Prema poslovnim ulogama/rolama koje korisnik ima</a:t>
            </a:r>
          </a:p>
          <a:p>
            <a:pPr lvl="1"/>
            <a:r>
              <a:rPr lang="hr-HR" dirty="0"/>
              <a:t>Prema organizacijskoj </a:t>
            </a:r>
            <a:r>
              <a:rPr lang="hr-HR" dirty="0" smtClean="0"/>
              <a:t>pripadnosti</a:t>
            </a:r>
            <a:endParaRPr lang="hr-HR" dirty="0"/>
          </a:p>
          <a:p>
            <a:pPr lvl="1"/>
            <a:r>
              <a:rPr lang="hr-HR" dirty="0" smtClean="0"/>
              <a:t>Personalizacija– </a:t>
            </a:r>
            <a:r>
              <a:rPr lang="hr-HR" dirty="0"/>
              <a:t>moguće je </a:t>
            </a:r>
            <a:r>
              <a:rPr lang="hr-HR" dirty="0" smtClean="0"/>
              <a:t>prava spustiti na </a:t>
            </a:r>
            <a:r>
              <a:rPr lang="hr-HR" dirty="0"/>
              <a:t>razinu svakog pojedinog korisnika i samo njemu dodijeliti ili oduzeti pojedine funkcije </a:t>
            </a:r>
            <a:r>
              <a:rPr lang="hr-HR" dirty="0" smtClean="0"/>
              <a:t>sustava</a:t>
            </a:r>
            <a:endParaRPr lang="hr-HR" dirty="0"/>
          </a:p>
          <a:p>
            <a:r>
              <a:rPr lang="hr-HR" dirty="0" smtClean="0"/>
              <a:t>Svaki modul ili izvješće predstavlja </a:t>
            </a:r>
            <a:r>
              <a:rPr lang="hr-HR" dirty="0"/>
              <a:t>neku poslovnu </a:t>
            </a:r>
            <a:r>
              <a:rPr lang="hr-HR" dirty="0" smtClean="0"/>
              <a:t>funkciju u sustavu, </a:t>
            </a:r>
            <a:r>
              <a:rPr lang="hr-HR" dirty="0"/>
              <a:t>i nad svakom </a:t>
            </a:r>
            <a:r>
              <a:rPr lang="hr-HR" dirty="0" smtClean="0"/>
              <a:t>od njih se </a:t>
            </a:r>
            <a:r>
              <a:rPr lang="hr-HR" dirty="0"/>
              <a:t>mogu dodijeliti posebna prava </a:t>
            </a:r>
            <a:r>
              <a:rPr lang="hr-HR" dirty="0" smtClean="0"/>
              <a:t>korisniku</a:t>
            </a:r>
          </a:p>
          <a:p>
            <a:pPr lvl="1"/>
            <a:r>
              <a:rPr lang="hr-HR" dirty="0" smtClean="0"/>
              <a:t>Prava po aplikaciji</a:t>
            </a:r>
          </a:p>
          <a:p>
            <a:pPr lvl="1"/>
            <a:r>
              <a:rPr lang="hr-HR" dirty="0" smtClean="0"/>
              <a:t>Prava na module</a:t>
            </a:r>
          </a:p>
          <a:p>
            <a:pPr lvl="1"/>
            <a:r>
              <a:rPr lang="hr-HR" dirty="0" smtClean="0"/>
              <a:t>Prava na izvješća</a:t>
            </a:r>
          </a:p>
          <a:p>
            <a:r>
              <a:rPr lang="hr-HR" dirty="0"/>
              <a:t>Sustav bilježi sve aktivnosti nad objektima zaštite (korisnik </a:t>
            </a:r>
            <a:r>
              <a:rPr lang="hr-HR" dirty="0" smtClean="0"/>
              <a:t>i </a:t>
            </a:r>
            <a:r>
              <a:rPr lang="hr-HR" dirty="0"/>
              <a:t>vrijeme) – unos, sve promjene, </a:t>
            </a:r>
            <a:r>
              <a:rPr lang="hr-HR" dirty="0" smtClean="0"/>
              <a:t>te brisanje podataka</a:t>
            </a:r>
            <a:endParaRPr lang="hr-HR" dirty="0"/>
          </a:p>
        </p:txBody>
      </p:sp>
    </p:spTree>
    <p:extLst>
      <p:ext uri="{BB962C8B-B14F-4D97-AF65-F5344CB8AC3E}">
        <p14:creationId xmlns:p14="http://schemas.microsoft.com/office/powerpoint/2010/main" val="4222214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flipV="1">
            <a:off x="8858224" y="3540642"/>
            <a:ext cx="1899918" cy="1"/>
          </a:xfrm>
          <a:prstGeom prst="line">
            <a:avLst/>
          </a:prstGeom>
          <a:ln w="38100">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765300" y="3541816"/>
            <a:ext cx="343375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4977804" y="3540642"/>
            <a:ext cx="3753820" cy="982"/>
          </a:xfrm>
          <a:prstGeom prst="line">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hr-HR" dirty="0" smtClean="0"/>
              <a:t>Što su prednosti Azure tehnologije?</a:t>
            </a:r>
            <a:endParaRPr lang="en-US" dirty="0"/>
          </a:p>
        </p:txBody>
      </p:sp>
      <p:sp>
        <p:nvSpPr>
          <p:cNvPr id="3" name="Rectangle 2"/>
          <p:cNvSpPr/>
          <p:nvPr/>
        </p:nvSpPr>
        <p:spPr bwMode="auto">
          <a:xfrm>
            <a:off x="352760" y="4464450"/>
            <a:ext cx="2931464" cy="1397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bg1">
                    <a:lumMod val="50000"/>
                  </a:schemeClr>
                </a:solidFill>
                <a:ea typeface="Segoe UI" pitchFamily="34" charset="0"/>
                <a:cs typeface="Segoe UI" pitchFamily="34" charset="0"/>
              </a:rPr>
              <a:t>Integrate Azure search for hosted applications to locate personal data across user-defined indexes</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bg1">
                    <a:lumMod val="50000"/>
                  </a:schemeClr>
                </a:solidFill>
                <a:ea typeface="Segoe UI" pitchFamily="34" charset="0"/>
                <a:cs typeface="Segoe UI" pitchFamily="34" charset="0"/>
              </a:rPr>
              <a:t>Trace and identify personal data stored in different data sources</a:t>
            </a:r>
          </a:p>
        </p:txBody>
      </p:sp>
      <p:sp>
        <p:nvSpPr>
          <p:cNvPr id="8" name="Oval 7"/>
          <p:cNvSpPr/>
          <p:nvPr/>
        </p:nvSpPr>
        <p:spPr bwMode="auto">
          <a:xfrm>
            <a:off x="1108504" y="2988976"/>
            <a:ext cx="1097280" cy="1097280"/>
          </a:xfrm>
          <a:prstGeom prst="ellipse">
            <a:avLst/>
          </a:prstGeom>
          <a:solidFill>
            <a:schemeClr val="bg1">
              <a:lumMod val="95000"/>
            </a:schemeClr>
          </a:solidFill>
          <a:ln w="381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bg1">
                    <a:lumMod val="50000"/>
                  </a:schemeClr>
                </a:solidFill>
                <a:ea typeface="Segoe UI" pitchFamily="34" charset="0"/>
                <a:cs typeface="Segoe UI" pitchFamily="34" charset="0"/>
              </a:rPr>
              <a:t>Search &amp; identify personal data</a:t>
            </a:r>
          </a:p>
        </p:txBody>
      </p:sp>
      <p:sp>
        <p:nvSpPr>
          <p:cNvPr id="9" name="Oval 8"/>
          <p:cNvSpPr/>
          <p:nvPr/>
        </p:nvSpPr>
        <p:spPr bwMode="auto">
          <a:xfrm>
            <a:off x="6293614" y="2988976"/>
            <a:ext cx="1097280" cy="1097280"/>
          </a:xfrm>
          <a:prstGeom prst="ellipse">
            <a:avLst/>
          </a:prstGeom>
          <a:solidFill>
            <a:schemeClr val="bg1">
              <a:lumMod val="95000"/>
            </a:schemeClr>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2"/>
                </a:solidFill>
                <a:ea typeface="Segoe UI" pitchFamily="34" charset="0"/>
                <a:cs typeface="Segoe UI" pitchFamily="34" charset="0"/>
              </a:rPr>
              <a:t>Protect data in the cloud</a:t>
            </a:r>
          </a:p>
        </p:txBody>
      </p:sp>
      <p:sp>
        <p:nvSpPr>
          <p:cNvPr id="10" name="Oval 9"/>
          <p:cNvSpPr/>
          <p:nvPr/>
        </p:nvSpPr>
        <p:spPr bwMode="auto">
          <a:xfrm>
            <a:off x="3371448" y="2988976"/>
            <a:ext cx="1097280" cy="1097280"/>
          </a:xfrm>
          <a:prstGeom prst="ellipse">
            <a:avLst/>
          </a:prstGeom>
          <a:solidFill>
            <a:schemeClr val="bg1">
              <a:lumMod val="95000"/>
            </a:schemeClr>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1"/>
                </a:solidFill>
                <a:ea typeface="Segoe UI" pitchFamily="34" charset="0"/>
                <a:cs typeface="Segoe UI" pitchFamily="34" charset="0"/>
              </a:rPr>
              <a:t>Control access</a:t>
            </a:r>
          </a:p>
        </p:txBody>
      </p:sp>
      <p:sp>
        <p:nvSpPr>
          <p:cNvPr id="11" name="Oval 10"/>
          <p:cNvSpPr/>
          <p:nvPr/>
        </p:nvSpPr>
        <p:spPr bwMode="auto">
          <a:xfrm>
            <a:off x="7754697" y="2988976"/>
            <a:ext cx="1097280" cy="1097280"/>
          </a:xfrm>
          <a:prstGeom prst="ellipse">
            <a:avLst/>
          </a:prstGeom>
          <a:solidFill>
            <a:schemeClr val="bg1">
              <a:lumMod val="95000"/>
            </a:schemeClr>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2"/>
                </a:solidFill>
                <a:ea typeface="Segoe UI" pitchFamily="34" charset="0"/>
                <a:cs typeface="Segoe UI" pitchFamily="34" charset="0"/>
              </a:rPr>
              <a:t>Detect &amp; Remediate threats</a:t>
            </a:r>
          </a:p>
        </p:txBody>
      </p:sp>
      <p:cxnSp>
        <p:nvCxnSpPr>
          <p:cNvPr id="14" name="Straight Connector 13"/>
          <p:cNvCxnSpPr>
            <a:cxnSpLocks/>
          </p:cNvCxnSpPr>
          <p:nvPr/>
        </p:nvCxnSpPr>
        <p:spPr>
          <a:xfrm flipV="1">
            <a:off x="352760" y="4281821"/>
            <a:ext cx="2738405" cy="11428"/>
          </a:xfrm>
          <a:prstGeom prst="line">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4832531" y="2988976"/>
            <a:ext cx="1097280" cy="1097280"/>
          </a:xfrm>
          <a:prstGeom prst="ellipse">
            <a:avLst/>
          </a:prstGeom>
          <a:solidFill>
            <a:schemeClr val="bg1">
              <a:lumMod val="95000"/>
            </a:schemeClr>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1"/>
                </a:solidFill>
                <a:ea typeface="Segoe UI" pitchFamily="34" charset="0"/>
                <a:cs typeface="Segoe UI" pitchFamily="34" charset="0"/>
              </a:rPr>
              <a:t>Classify </a:t>
            </a:r>
            <a:br>
              <a:rPr lang="en-US" sz="1000">
                <a:solidFill>
                  <a:schemeClr val="tx1"/>
                </a:solidFill>
                <a:ea typeface="Segoe UI" pitchFamily="34" charset="0"/>
                <a:cs typeface="Segoe UI" pitchFamily="34" charset="0"/>
              </a:rPr>
            </a:br>
            <a:r>
              <a:rPr lang="en-US" sz="1000">
                <a:solidFill>
                  <a:schemeClr val="tx1"/>
                </a:solidFill>
                <a:ea typeface="Segoe UI" pitchFamily="34" charset="0"/>
                <a:cs typeface="Segoe UI" pitchFamily="34" charset="0"/>
              </a:rPr>
              <a:t>data</a:t>
            </a:r>
          </a:p>
        </p:txBody>
      </p:sp>
      <p:sp>
        <p:nvSpPr>
          <p:cNvPr id="30" name="Oval 29"/>
          <p:cNvSpPr/>
          <p:nvPr/>
        </p:nvSpPr>
        <p:spPr bwMode="auto">
          <a:xfrm>
            <a:off x="9961730" y="2988976"/>
            <a:ext cx="1097280" cy="1097280"/>
          </a:xfrm>
          <a:prstGeom prst="ellipse">
            <a:avLst/>
          </a:prstGeom>
          <a:solidFill>
            <a:schemeClr val="bg1">
              <a:lumMod val="95000"/>
            </a:schemeClr>
          </a:solidFill>
          <a:ln w="381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accent1">
                    <a:lumMod val="75000"/>
                  </a:schemeClr>
                </a:solidFill>
                <a:ea typeface="Segoe UI" pitchFamily="34" charset="0"/>
                <a:cs typeface="Segoe UI" pitchFamily="34" charset="0"/>
              </a:rPr>
              <a:t>Record-keeping</a:t>
            </a:r>
          </a:p>
        </p:txBody>
      </p:sp>
      <p:cxnSp>
        <p:nvCxnSpPr>
          <p:cNvPr id="35" name="Straight Connector 34"/>
          <p:cNvCxnSpPr>
            <a:cxnSpLocks/>
          </p:cNvCxnSpPr>
          <p:nvPr/>
        </p:nvCxnSpPr>
        <p:spPr>
          <a:xfrm flipV="1">
            <a:off x="3307377" y="4287535"/>
            <a:ext cx="2738405" cy="1142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V="1">
            <a:off x="6216830" y="4270393"/>
            <a:ext cx="2738405" cy="11428"/>
          </a:xfrm>
          <a:prstGeom prst="line">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V="1">
            <a:off x="9126283" y="4258965"/>
            <a:ext cx="2738405" cy="11428"/>
          </a:xfrm>
          <a:prstGeom prst="line">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3284224" y="4464449"/>
            <a:ext cx="2738405" cy="180234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1"/>
                </a:solidFill>
                <a:ea typeface="Segoe UI" pitchFamily="34" charset="0"/>
                <a:cs typeface="Segoe UI" pitchFamily="34" charset="0"/>
              </a:rPr>
              <a:t>Securely manage access to your data, applications and other resources</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1"/>
                </a:solidFill>
                <a:ea typeface="Segoe UI" pitchFamily="34" charset="0"/>
                <a:cs typeface="Segoe UI" pitchFamily="34" charset="0"/>
              </a:rPr>
              <a:t>Enforce separation of duties</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1"/>
                </a:solidFill>
                <a:ea typeface="Segoe UI" pitchFamily="34" charset="0"/>
                <a:cs typeface="Segoe UI" pitchFamily="34" charset="0"/>
              </a:rPr>
              <a:t>Easily determine and assign relative values to your data</a:t>
            </a:r>
          </a:p>
        </p:txBody>
      </p:sp>
      <p:sp>
        <p:nvSpPr>
          <p:cNvPr id="42" name="Rectangle 41"/>
          <p:cNvSpPr/>
          <p:nvPr/>
        </p:nvSpPr>
        <p:spPr bwMode="auto">
          <a:xfrm>
            <a:off x="6215688" y="4464450"/>
            <a:ext cx="2738405" cy="1397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2"/>
                </a:solidFill>
                <a:ea typeface="Segoe UI" pitchFamily="34" charset="0"/>
                <a:cs typeface="Segoe UI" pitchFamily="34" charset="0"/>
              </a:rPr>
              <a:t>Employ advanced encryption, cryptography, and monitoring</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2"/>
                </a:solidFill>
                <a:ea typeface="Segoe UI" pitchFamily="34" charset="0"/>
                <a:cs typeface="Segoe UI" pitchFamily="34" charset="0"/>
              </a:rPr>
              <a:t>Restore data availability with a variety of recovery and Geo-redundant storage options</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2"/>
                </a:solidFill>
                <a:ea typeface="Segoe UI" pitchFamily="34" charset="0"/>
                <a:cs typeface="Segoe UI" pitchFamily="34" charset="0"/>
              </a:rPr>
              <a:t>Proactively prevent, detect and respond quickly to threats</a:t>
            </a:r>
          </a:p>
        </p:txBody>
      </p:sp>
      <p:sp>
        <p:nvSpPr>
          <p:cNvPr id="43" name="Rectangle 42"/>
          <p:cNvSpPr/>
          <p:nvPr/>
        </p:nvSpPr>
        <p:spPr bwMode="auto">
          <a:xfrm>
            <a:off x="9147153" y="4464450"/>
            <a:ext cx="2738405" cy="1397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accent1">
                    <a:lumMod val="75000"/>
                  </a:schemeClr>
                </a:solidFill>
                <a:ea typeface="Segoe UI" pitchFamily="34" charset="0"/>
                <a:cs typeface="Segoe UI" pitchFamily="34" charset="0"/>
              </a:rPr>
              <a:t>Deliver verifiable transparency and delivers tamper-resistant insights with activity log</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accent1">
                    <a:lumMod val="75000"/>
                  </a:schemeClr>
                </a:solidFill>
                <a:ea typeface="Segoe UI" pitchFamily="34" charset="0"/>
                <a:cs typeface="Segoe UI" pitchFamily="34" charset="0"/>
              </a:rPr>
              <a:t>Leverage comprehensive compliance and privacy documentation for Azure</a:t>
            </a:r>
          </a:p>
        </p:txBody>
      </p:sp>
      <p:sp>
        <p:nvSpPr>
          <p:cNvPr id="44" name="Rectangle 43"/>
          <p:cNvSpPr/>
          <p:nvPr/>
        </p:nvSpPr>
        <p:spPr bwMode="auto">
          <a:xfrm>
            <a:off x="352760" y="1727197"/>
            <a:ext cx="2738405"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bg1">
                    <a:lumMod val="50000"/>
                  </a:schemeClr>
                </a:solidFill>
                <a:ea typeface="Segoe UI" pitchFamily="34" charset="0"/>
                <a:cs typeface="Segoe UI" pitchFamily="34" charset="0"/>
              </a:rPr>
              <a:t>Discover</a:t>
            </a:r>
          </a:p>
        </p:txBody>
      </p:sp>
      <p:sp>
        <p:nvSpPr>
          <p:cNvPr id="46" name="Rectangle 45"/>
          <p:cNvSpPr/>
          <p:nvPr/>
        </p:nvSpPr>
        <p:spPr bwMode="auto">
          <a:xfrm>
            <a:off x="3307377" y="1728546"/>
            <a:ext cx="2738405"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tx1"/>
                </a:solidFill>
                <a:ea typeface="Segoe UI" pitchFamily="34" charset="0"/>
                <a:cs typeface="Segoe UI" pitchFamily="34" charset="0"/>
              </a:rPr>
              <a:t>Manage</a:t>
            </a:r>
          </a:p>
        </p:txBody>
      </p:sp>
      <p:sp>
        <p:nvSpPr>
          <p:cNvPr id="47" name="Rectangle 46"/>
          <p:cNvSpPr/>
          <p:nvPr/>
        </p:nvSpPr>
        <p:spPr bwMode="auto">
          <a:xfrm>
            <a:off x="6255000" y="1727197"/>
            <a:ext cx="2699093"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tx2"/>
                </a:solidFill>
                <a:ea typeface="Segoe UI" pitchFamily="34" charset="0"/>
                <a:cs typeface="Segoe UI" pitchFamily="34" charset="0"/>
              </a:rPr>
              <a:t>Protect</a:t>
            </a:r>
          </a:p>
        </p:txBody>
      </p:sp>
      <p:sp>
        <p:nvSpPr>
          <p:cNvPr id="48" name="Rectangle 47"/>
          <p:cNvSpPr/>
          <p:nvPr/>
        </p:nvSpPr>
        <p:spPr bwMode="auto">
          <a:xfrm>
            <a:off x="9126283" y="1727197"/>
            <a:ext cx="2738405"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accent1">
                    <a:lumMod val="75000"/>
                  </a:schemeClr>
                </a:solidFill>
                <a:ea typeface="Segoe UI" pitchFamily="34" charset="0"/>
                <a:cs typeface="Segoe UI" pitchFamily="34" charset="0"/>
              </a:rPr>
              <a:t>Report</a:t>
            </a:r>
          </a:p>
        </p:txBody>
      </p:sp>
      <p:cxnSp>
        <p:nvCxnSpPr>
          <p:cNvPr id="49" name="Straight Connector 48"/>
          <p:cNvCxnSpPr>
            <a:cxnSpLocks/>
          </p:cNvCxnSpPr>
          <p:nvPr/>
        </p:nvCxnSpPr>
        <p:spPr>
          <a:xfrm flipV="1">
            <a:off x="352760" y="2585281"/>
            <a:ext cx="2738405" cy="11428"/>
          </a:xfrm>
          <a:prstGeom prst="line">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V="1">
            <a:off x="3307377" y="2590995"/>
            <a:ext cx="2738405" cy="1142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6216830" y="2573853"/>
            <a:ext cx="2738405" cy="11428"/>
          </a:xfrm>
          <a:prstGeom prst="line">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9126283" y="2562425"/>
            <a:ext cx="2738405" cy="11428"/>
          </a:xfrm>
          <a:prstGeom prst="line">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7386640" y="2519587"/>
            <a:ext cx="401991" cy="98074"/>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4505217" y="2406624"/>
            <a:ext cx="397771" cy="399461"/>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0311485" y="2406624"/>
            <a:ext cx="397771" cy="399461"/>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56" name="Group 55"/>
          <p:cNvGrpSpPr/>
          <p:nvPr/>
        </p:nvGrpSpPr>
        <p:grpSpPr>
          <a:xfrm>
            <a:off x="1374281" y="2308999"/>
            <a:ext cx="565727" cy="575210"/>
            <a:chOff x="1506424" y="2342367"/>
            <a:chExt cx="514297" cy="522918"/>
          </a:xfrm>
        </p:grpSpPr>
        <p:sp>
          <p:nvSpPr>
            <p:cNvPr id="57" name="Oval 56"/>
            <p:cNvSpPr/>
            <p:nvPr/>
          </p:nvSpPr>
          <p:spPr bwMode="auto">
            <a:xfrm>
              <a:off x="1672299" y="2342367"/>
              <a:ext cx="347624" cy="347624"/>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61" name="Picture 60"/>
            <p:cNvPicPr>
              <a:picLocks noChangeAspect="1"/>
            </p:cNvPicPr>
            <p:nvPr/>
          </p:nvPicPr>
          <p:blipFill>
            <a:blip r:embed="rId3"/>
            <a:stretch>
              <a:fillRect/>
            </a:stretch>
          </p:blipFill>
          <p:spPr>
            <a:xfrm>
              <a:off x="1506424" y="2350988"/>
              <a:ext cx="514297" cy="514297"/>
            </a:xfrm>
            <a:prstGeom prst="rect">
              <a:avLst/>
            </a:prstGeom>
          </p:spPr>
        </p:pic>
      </p:grpSp>
      <p:pic>
        <p:nvPicPr>
          <p:cNvPr id="62" name="Picture 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4891" y="2274609"/>
            <a:ext cx="415791" cy="523329"/>
          </a:xfrm>
          <a:prstGeom prst="rect">
            <a:avLst/>
          </a:prstGeom>
        </p:spPr>
      </p:pic>
      <p:pic>
        <p:nvPicPr>
          <p:cNvPr id="64" name="Picture 6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301" y="2360476"/>
            <a:ext cx="431774" cy="445127"/>
          </a:xfrm>
          <a:prstGeom prst="rect">
            <a:avLst/>
          </a:prstGeom>
        </p:spPr>
      </p:pic>
      <p:pic>
        <p:nvPicPr>
          <p:cNvPr id="65" name="Picture 6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8342" y="2322529"/>
            <a:ext cx="394285" cy="473142"/>
          </a:xfrm>
          <a:prstGeom prst="rect">
            <a:avLst/>
          </a:prstGeom>
        </p:spPr>
      </p:pic>
    </p:spTree>
    <p:extLst>
      <p:ext uri="{BB962C8B-B14F-4D97-AF65-F5344CB8AC3E}">
        <p14:creationId xmlns:p14="http://schemas.microsoft.com/office/powerpoint/2010/main" val="50819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flipV="1">
            <a:off x="8858224" y="3540642"/>
            <a:ext cx="1899918" cy="1"/>
          </a:xfrm>
          <a:prstGeom prst="line">
            <a:avLst/>
          </a:prstGeom>
          <a:ln w="38100">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V="1">
            <a:off x="1792941" y="3533190"/>
            <a:ext cx="3406109" cy="2459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4977804" y="3540642"/>
            <a:ext cx="3753820" cy="982"/>
          </a:xfrm>
          <a:prstGeom prst="line">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hr-HR" dirty="0" smtClean="0"/>
              <a:t>Kako nam pomaže SQL Server</a:t>
            </a:r>
            <a:r>
              <a:rPr lang="en-US" dirty="0" smtClean="0"/>
              <a:t>?</a:t>
            </a:r>
            <a:endParaRPr lang="en-US" dirty="0"/>
          </a:p>
        </p:txBody>
      </p:sp>
      <p:sp>
        <p:nvSpPr>
          <p:cNvPr id="3" name="Rectangle 2"/>
          <p:cNvSpPr/>
          <p:nvPr/>
        </p:nvSpPr>
        <p:spPr bwMode="auto">
          <a:xfrm>
            <a:off x="352760" y="4464450"/>
            <a:ext cx="2738405" cy="1397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bg1">
                    <a:lumMod val="50000"/>
                  </a:schemeClr>
                </a:solidFill>
                <a:ea typeface="Segoe UI" pitchFamily="34" charset="0"/>
                <a:cs typeface="Segoe UI" pitchFamily="34" charset="0"/>
              </a:rPr>
              <a:t>Easily query databases to uncover personal data</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bg1">
                    <a:lumMod val="50000"/>
                  </a:schemeClr>
                </a:solidFill>
                <a:ea typeface="Segoe UI" pitchFamily="34" charset="0"/>
                <a:cs typeface="Segoe UI" pitchFamily="34" charset="0"/>
              </a:rPr>
              <a:t>Tag data with sensitivity labels using Extended Properties</a:t>
            </a:r>
          </a:p>
        </p:txBody>
      </p:sp>
      <p:sp>
        <p:nvSpPr>
          <p:cNvPr id="8" name="Oval 7"/>
          <p:cNvSpPr/>
          <p:nvPr/>
        </p:nvSpPr>
        <p:spPr bwMode="auto">
          <a:xfrm>
            <a:off x="1108504" y="2998367"/>
            <a:ext cx="1097280" cy="1097280"/>
          </a:xfrm>
          <a:prstGeom prst="ellipse">
            <a:avLst/>
          </a:prstGeom>
          <a:solidFill>
            <a:schemeClr val="bg1">
              <a:lumMod val="95000"/>
            </a:schemeClr>
          </a:solidFill>
          <a:ln w="381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bg1">
                    <a:lumMod val="50000"/>
                  </a:schemeClr>
                </a:solidFill>
                <a:ea typeface="Segoe UI" pitchFamily="34" charset="0"/>
                <a:cs typeface="Segoe UI" pitchFamily="34" charset="0"/>
              </a:rPr>
              <a:t>Identify and track personal data</a:t>
            </a:r>
          </a:p>
        </p:txBody>
      </p:sp>
      <p:sp>
        <p:nvSpPr>
          <p:cNvPr id="9" name="Oval 8"/>
          <p:cNvSpPr/>
          <p:nvPr/>
        </p:nvSpPr>
        <p:spPr bwMode="auto">
          <a:xfrm>
            <a:off x="6293614" y="2981753"/>
            <a:ext cx="1097280" cy="1097280"/>
          </a:xfrm>
          <a:prstGeom prst="ellipse">
            <a:avLst/>
          </a:prstGeom>
          <a:solidFill>
            <a:schemeClr val="bg1">
              <a:lumMod val="95000"/>
            </a:schemeClr>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2"/>
                </a:solidFill>
                <a:ea typeface="Segoe UI" pitchFamily="34" charset="0"/>
                <a:cs typeface="Segoe UI" pitchFamily="34" charset="0"/>
              </a:rPr>
              <a:t>Safeguard data</a:t>
            </a:r>
          </a:p>
        </p:txBody>
      </p:sp>
      <p:sp>
        <p:nvSpPr>
          <p:cNvPr id="11" name="Oval 10"/>
          <p:cNvSpPr/>
          <p:nvPr/>
        </p:nvSpPr>
        <p:spPr bwMode="auto">
          <a:xfrm>
            <a:off x="7754697" y="2981753"/>
            <a:ext cx="1097280" cy="1097280"/>
          </a:xfrm>
          <a:prstGeom prst="ellipse">
            <a:avLst/>
          </a:prstGeom>
          <a:solidFill>
            <a:schemeClr val="bg1">
              <a:lumMod val="95000"/>
            </a:schemeClr>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2"/>
                </a:solidFill>
                <a:ea typeface="Segoe UI" pitchFamily="34" charset="0"/>
                <a:cs typeface="Segoe UI" pitchFamily="34" charset="0"/>
              </a:rPr>
              <a:t>Respond to breaches</a:t>
            </a:r>
          </a:p>
        </p:txBody>
      </p:sp>
      <p:cxnSp>
        <p:nvCxnSpPr>
          <p:cNvPr id="14" name="Straight Connector 13"/>
          <p:cNvCxnSpPr>
            <a:cxnSpLocks/>
          </p:cNvCxnSpPr>
          <p:nvPr/>
        </p:nvCxnSpPr>
        <p:spPr>
          <a:xfrm flipV="1">
            <a:off x="352760" y="4281821"/>
            <a:ext cx="2738405" cy="11428"/>
          </a:xfrm>
          <a:prstGeom prst="line">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3307377" y="4287535"/>
            <a:ext cx="2738405" cy="1142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V="1">
            <a:off x="6216830" y="4270393"/>
            <a:ext cx="2738405" cy="11428"/>
          </a:xfrm>
          <a:prstGeom prst="line">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V="1">
            <a:off x="9126283" y="4258965"/>
            <a:ext cx="2738405" cy="11428"/>
          </a:xfrm>
          <a:prstGeom prst="line">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6215688" y="4464449"/>
            <a:ext cx="2738405" cy="185322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2"/>
                </a:solidFill>
                <a:ea typeface="Segoe UI" pitchFamily="34" charset="0"/>
                <a:cs typeface="Segoe UI" pitchFamily="34" charset="0"/>
              </a:rPr>
              <a:t>Encrypt data whether at rest, in transit or in client applications</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2"/>
                </a:solidFill>
                <a:ea typeface="Segoe UI" pitchFamily="34" charset="0"/>
                <a:cs typeface="Segoe UI" pitchFamily="34" charset="0"/>
              </a:rPr>
              <a:t>Track and log database events to identify potential threats or security violations </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2"/>
                </a:solidFill>
                <a:ea typeface="Segoe UI" pitchFamily="34" charset="0"/>
                <a:cs typeface="Segoe UI" pitchFamily="34" charset="0"/>
              </a:rPr>
              <a:t>Use continuously learning algorithms to identify unusual or suspicious activity</a:t>
            </a:r>
          </a:p>
        </p:txBody>
      </p:sp>
      <p:sp>
        <p:nvSpPr>
          <p:cNvPr id="43" name="Rectangle 42"/>
          <p:cNvSpPr/>
          <p:nvPr/>
        </p:nvSpPr>
        <p:spPr bwMode="auto">
          <a:xfrm>
            <a:off x="9147153" y="4464450"/>
            <a:ext cx="2738405" cy="1397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accent1">
                    <a:lumMod val="75000"/>
                  </a:schemeClr>
                </a:solidFill>
                <a:ea typeface="Segoe UI" pitchFamily="34" charset="0"/>
                <a:cs typeface="Segoe UI" pitchFamily="34" charset="0"/>
              </a:rPr>
              <a:t>Track and report on all database activities with granularly configurable auditing</a:t>
            </a:r>
          </a:p>
        </p:txBody>
      </p:sp>
      <p:sp>
        <p:nvSpPr>
          <p:cNvPr id="46" name="Rectangle 45"/>
          <p:cNvSpPr/>
          <p:nvPr/>
        </p:nvSpPr>
        <p:spPr bwMode="auto">
          <a:xfrm>
            <a:off x="3284224" y="4464450"/>
            <a:ext cx="2738405" cy="1397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1"/>
                </a:solidFill>
                <a:ea typeface="Segoe UI" pitchFamily="34" charset="0"/>
                <a:cs typeface="Segoe UI" pitchFamily="34" charset="0"/>
              </a:rPr>
              <a:t>Securely authenticate to your database and apply granular authorization policies</a:t>
            </a:r>
          </a:p>
          <a:p>
            <a:pPr marL="171450" indent="-171450" defTabSz="932472" fontAlgn="base">
              <a:lnSpc>
                <a:spcPct val="90000"/>
              </a:lnSpc>
              <a:spcBef>
                <a:spcPct val="0"/>
              </a:spcBef>
              <a:spcAft>
                <a:spcPts val="600"/>
              </a:spcAft>
              <a:buFont typeface="Arial" panose="020B0604020202020204" pitchFamily="34" charset="0"/>
              <a:buChar char="•"/>
            </a:pPr>
            <a:r>
              <a:rPr lang="en-US" sz="1200">
                <a:solidFill>
                  <a:schemeClr val="tx1"/>
                </a:solidFill>
                <a:ea typeface="Segoe UI" pitchFamily="34" charset="0"/>
                <a:cs typeface="Segoe UI" pitchFamily="34" charset="0"/>
              </a:rPr>
              <a:t>Restrict access to users using Dynamic Data Masking and Row-Level Security </a:t>
            </a:r>
          </a:p>
        </p:txBody>
      </p:sp>
      <p:sp>
        <p:nvSpPr>
          <p:cNvPr id="41" name="Oval 40">
            <a:extLst>
              <a:ext uri="{FF2B5EF4-FFF2-40B4-BE49-F238E27FC236}">
                <a16:creationId xmlns="" xmlns:a16="http://schemas.microsoft.com/office/drawing/2014/main" id="{18D2F6DA-DA69-4D89-9713-E005C7116AB8}"/>
              </a:ext>
            </a:extLst>
          </p:cNvPr>
          <p:cNvSpPr/>
          <p:nvPr/>
        </p:nvSpPr>
        <p:spPr bwMode="auto">
          <a:xfrm>
            <a:off x="4127939" y="2981753"/>
            <a:ext cx="1097280" cy="1097280"/>
          </a:xfrm>
          <a:prstGeom prst="ellipse">
            <a:avLst/>
          </a:prstGeom>
          <a:solidFill>
            <a:schemeClr val="bg1">
              <a:lumMod val="95000"/>
            </a:schemeClr>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tx1"/>
                </a:solidFill>
                <a:ea typeface="Segoe UI" pitchFamily="34" charset="0"/>
                <a:cs typeface="Segoe UI" pitchFamily="34" charset="0"/>
              </a:rPr>
              <a:t>Control access</a:t>
            </a:r>
          </a:p>
        </p:txBody>
      </p:sp>
      <p:sp>
        <p:nvSpPr>
          <p:cNvPr id="47" name="Oval 46">
            <a:extLst>
              <a:ext uri="{FF2B5EF4-FFF2-40B4-BE49-F238E27FC236}">
                <a16:creationId xmlns="" xmlns:a16="http://schemas.microsoft.com/office/drawing/2014/main" id="{64792BCF-B7B2-4A44-B82C-4C927C522421}"/>
              </a:ext>
            </a:extLst>
          </p:cNvPr>
          <p:cNvSpPr/>
          <p:nvPr/>
        </p:nvSpPr>
        <p:spPr bwMode="auto">
          <a:xfrm>
            <a:off x="9961730" y="2981753"/>
            <a:ext cx="1097280" cy="1097280"/>
          </a:xfrm>
          <a:prstGeom prst="ellipse">
            <a:avLst/>
          </a:prstGeom>
          <a:solidFill>
            <a:schemeClr val="bg1">
              <a:lumMod val="95000"/>
            </a:schemeClr>
          </a:solidFill>
          <a:ln w="381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a:solidFill>
                  <a:schemeClr val="accent1">
                    <a:lumMod val="75000"/>
                  </a:schemeClr>
                </a:solidFill>
                <a:ea typeface="Segoe UI" pitchFamily="34" charset="0"/>
                <a:cs typeface="Segoe UI" pitchFamily="34" charset="0"/>
              </a:rPr>
              <a:t>Record-keeping</a:t>
            </a:r>
          </a:p>
        </p:txBody>
      </p:sp>
      <p:sp>
        <p:nvSpPr>
          <p:cNvPr id="44" name="Rectangle 43"/>
          <p:cNvSpPr/>
          <p:nvPr/>
        </p:nvSpPr>
        <p:spPr bwMode="auto">
          <a:xfrm>
            <a:off x="352760" y="1727197"/>
            <a:ext cx="2738405"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bg1">
                    <a:lumMod val="50000"/>
                  </a:schemeClr>
                </a:solidFill>
                <a:ea typeface="Segoe UI" pitchFamily="34" charset="0"/>
                <a:cs typeface="Segoe UI" pitchFamily="34" charset="0"/>
              </a:rPr>
              <a:t>Discover</a:t>
            </a:r>
          </a:p>
        </p:txBody>
      </p:sp>
      <p:sp>
        <p:nvSpPr>
          <p:cNvPr id="48" name="Rectangle 47"/>
          <p:cNvSpPr/>
          <p:nvPr/>
        </p:nvSpPr>
        <p:spPr bwMode="auto">
          <a:xfrm>
            <a:off x="3307377" y="1728546"/>
            <a:ext cx="2738405"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tx1"/>
                </a:solidFill>
                <a:ea typeface="Segoe UI" pitchFamily="34" charset="0"/>
                <a:cs typeface="Segoe UI" pitchFamily="34" charset="0"/>
              </a:rPr>
              <a:t>Manage</a:t>
            </a:r>
          </a:p>
        </p:txBody>
      </p:sp>
      <p:sp>
        <p:nvSpPr>
          <p:cNvPr id="49" name="Rectangle 48"/>
          <p:cNvSpPr/>
          <p:nvPr/>
        </p:nvSpPr>
        <p:spPr bwMode="auto">
          <a:xfrm>
            <a:off x="6255000" y="1727197"/>
            <a:ext cx="2699093"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tx2"/>
                </a:solidFill>
                <a:ea typeface="Segoe UI" pitchFamily="34" charset="0"/>
                <a:cs typeface="Segoe UI" pitchFamily="34" charset="0"/>
              </a:rPr>
              <a:t>Protect</a:t>
            </a:r>
          </a:p>
        </p:txBody>
      </p:sp>
      <p:sp>
        <p:nvSpPr>
          <p:cNvPr id="50" name="Rectangle 49"/>
          <p:cNvSpPr/>
          <p:nvPr/>
        </p:nvSpPr>
        <p:spPr bwMode="auto">
          <a:xfrm>
            <a:off x="9126283" y="1727197"/>
            <a:ext cx="2738405" cy="5713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solidFill>
                  <a:schemeClr val="accent1">
                    <a:lumMod val="75000"/>
                  </a:schemeClr>
                </a:solidFill>
                <a:ea typeface="Segoe UI" pitchFamily="34" charset="0"/>
                <a:cs typeface="Segoe UI" pitchFamily="34" charset="0"/>
              </a:rPr>
              <a:t>Report</a:t>
            </a:r>
          </a:p>
        </p:txBody>
      </p:sp>
      <p:cxnSp>
        <p:nvCxnSpPr>
          <p:cNvPr id="51" name="Straight Connector 50"/>
          <p:cNvCxnSpPr>
            <a:cxnSpLocks/>
          </p:cNvCxnSpPr>
          <p:nvPr/>
        </p:nvCxnSpPr>
        <p:spPr>
          <a:xfrm flipV="1">
            <a:off x="352760" y="2585281"/>
            <a:ext cx="2738405" cy="11428"/>
          </a:xfrm>
          <a:prstGeom prst="line">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3307377" y="2590995"/>
            <a:ext cx="2738405" cy="1142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V="1">
            <a:off x="6216830" y="2573853"/>
            <a:ext cx="2738405" cy="11428"/>
          </a:xfrm>
          <a:prstGeom prst="line">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V="1">
            <a:off x="9126283" y="2562425"/>
            <a:ext cx="2738405" cy="11428"/>
          </a:xfrm>
          <a:prstGeom prst="line">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auto">
          <a:xfrm>
            <a:off x="7386640" y="2519587"/>
            <a:ext cx="401991" cy="98074"/>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4505217" y="2406624"/>
            <a:ext cx="397771" cy="399461"/>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10311485" y="2406624"/>
            <a:ext cx="397771" cy="399461"/>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61" name="Group 60"/>
          <p:cNvGrpSpPr/>
          <p:nvPr/>
        </p:nvGrpSpPr>
        <p:grpSpPr>
          <a:xfrm>
            <a:off x="1374281" y="2308999"/>
            <a:ext cx="565727" cy="575210"/>
            <a:chOff x="1506424" y="2342367"/>
            <a:chExt cx="514297" cy="522918"/>
          </a:xfrm>
        </p:grpSpPr>
        <p:sp>
          <p:nvSpPr>
            <p:cNvPr id="62" name="Oval 61"/>
            <p:cNvSpPr/>
            <p:nvPr/>
          </p:nvSpPr>
          <p:spPr bwMode="auto">
            <a:xfrm>
              <a:off x="1672299" y="2342367"/>
              <a:ext cx="347624" cy="347624"/>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64" name="Picture 63"/>
            <p:cNvPicPr>
              <a:picLocks noChangeAspect="1"/>
            </p:cNvPicPr>
            <p:nvPr/>
          </p:nvPicPr>
          <p:blipFill>
            <a:blip r:embed="rId3"/>
            <a:stretch>
              <a:fillRect/>
            </a:stretch>
          </p:blipFill>
          <p:spPr>
            <a:xfrm>
              <a:off x="1506424" y="2350988"/>
              <a:ext cx="514297" cy="514297"/>
            </a:xfrm>
            <a:prstGeom prst="rect">
              <a:avLst/>
            </a:prstGeom>
          </p:spPr>
        </p:pic>
      </p:grpSp>
      <p:pic>
        <p:nvPicPr>
          <p:cNvPr id="65" name="Picture 6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4891" y="2274609"/>
            <a:ext cx="415791" cy="523329"/>
          </a:xfrm>
          <a:prstGeom prst="rect">
            <a:avLst/>
          </a:prstGeom>
        </p:spPr>
      </p:pic>
      <p:pic>
        <p:nvPicPr>
          <p:cNvPr id="70" name="Picture 6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301" y="2360476"/>
            <a:ext cx="431774" cy="445127"/>
          </a:xfrm>
          <a:prstGeom prst="rect">
            <a:avLst/>
          </a:prstGeom>
        </p:spPr>
      </p:pic>
      <p:pic>
        <p:nvPicPr>
          <p:cNvPr id="71" name="Picture 7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8342" y="2322529"/>
            <a:ext cx="394285" cy="473142"/>
          </a:xfrm>
          <a:prstGeom prst="rect">
            <a:avLst/>
          </a:prstGeom>
        </p:spPr>
      </p:pic>
    </p:spTree>
    <p:extLst>
      <p:ext uri="{BB962C8B-B14F-4D97-AF65-F5344CB8AC3E}">
        <p14:creationId xmlns:p14="http://schemas.microsoft.com/office/powerpoint/2010/main" val="26887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Zaključak</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hr-HR" dirty="0" smtClean="0"/>
              <a:t>Odrediti predstavnika voditelja obrade / službenika za zaštitu podataka</a:t>
            </a:r>
          </a:p>
          <a:p>
            <a:r>
              <a:rPr lang="hr-HR" dirty="0" smtClean="0"/>
              <a:t>Odrediti kategorije osobnih podataka</a:t>
            </a:r>
          </a:p>
          <a:p>
            <a:r>
              <a:rPr lang="hr-HR" dirty="0" smtClean="0"/>
              <a:t>Odrediti gdje se te kategorije nalaze</a:t>
            </a:r>
          </a:p>
          <a:p>
            <a:r>
              <a:rPr lang="hr-HR" dirty="0" smtClean="0"/>
              <a:t>Kome se šalju</a:t>
            </a:r>
          </a:p>
          <a:p>
            <a:r>
              <a:rPr lang="hr-HR" dirty="0" smtClean="0"/>
              <a:t>Definirati koji skup osobnih podataka nije pokriven nekom od osnova za obradu</a:t>
            </a:r>
          </a:p>
          <a:p>
            <a:r>
              <a:rPr lang="hr-HR" dirty="0" smtClean="0"/>
              <a:t>Minimizirati taj skup osobnih podataka</a:t>
            </a:r>
          </a:p>
          <a:p>
            <a:endParaRPr lang="hr-HR" dirty="0"/>
          </a:p>
        </p:txBody>
      </p:sp>
    </p:spTree>
    <p:extLst>
      <p:ext uri="{BB962C8B-B14F-4D97-AF65-F5344CB8AC3E}">
        <p14:creationId xmlns:p14="http://schemas.microsoft.com/office/powerpoint/2010/main" val="3918239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hr-HR" dirty="0"/>
              <a:t>Za dio koji nije pokriven priskrbiti privole od ispitanika</a:t>
            </a:r>
          </a:p>
          <a:p>
            <a:r>
              <a:rPr lang="hr-HR" dirty="0" smtClean="0"/>
              <a:t>Osigurati </a:t>
            </a:r>
            <a:r>
              <a:rPr lang="hr-HR" dirty="0"/>
              <a:t>da ispitanik ima pravo povući privolu</a:t>
            </a:r>
          </a:p>
          <a:p>
            <a:r>
              <a:rPr lang="hr-HR" dirty="0"/>
              <a:t>Osigurati da </a:t>
            </a:r>
            <a:r>
              <a:rPr lang="hr-HR" dirty="0" smtClean="0"/>
              <a:t>ispitanik ima mogućnost dati pritužbu</a:t>
            </a:r>
          </a:p>
          <a:p>
            <a:r>
              <a:rPr lang="hr-HR" dirty="0" smtClean="0"/>
              <a:t>Osigurati mehanizam da pritužba bude obrađena u zadanom roku</a:t>
            </a:r>
            <a:endParaRPr lang="hr-HR" dirty="0"/>
          </a:p>
          <a:p>
            <a:endParaRPr lang="hr-HR" dirty="0"/>
          </a:p>
        </p:txBody>
      </p:sp>
    </p:spTree>
    <p:extLst>
      <p:ext uri="{BB962C8B-B14F-4D97-AF65-F5344CB8AC3E}">
        <p14:creationId xmlns:p14="http://schemas.microsoft.com/office/powerpoint/2010/main" val="2938805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25" y="2685244"/>
            <a:ext cx="10515600" cy="1325563"/>
          </a:xfrm>
        </p:spPr>
        <p:txBody>
          <a:bodyPr/>
          <a:lstStyle/>
          <a:p>
            <a:pPr algn="ctr"/>
            <a:r>
              <a:rPr lang="hr-HR" b="1" dirty="0" smtClean="0"/>
              <a:t>Hvala na pažnji!</a:t>
            </a:r>
            <a:endParaRPr lang="hr-HR" b="1" dirty="0"/>
          </a:p>
        </p:txBody>
      </p:sp>
    </p:spTree>
    <p:extLst>
      <p:ext uri="{BB962C8B-B14F-4D97-AF65-F5344CB8AC3E}">
        <p14:creationId xmlns:p14="http://schemas.microsoft.com/office/powerpoint/2010/main" val="366623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Osnovni pojmovi - definicije </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hr-HR" b="1" dirty="0" smtClean="0"/>
              <a:t>Osobni podaci </a:t>
            </a:r>
            <a:r>
              <a:rPr lang="hr-HR" dirty="0" smtClean="0"/>
              <a:t>su</a:t>
            </a:r>
            <a:r>
              <a:rPr lang="hr-HR" b="1" dirty="0" smtClean="0"/>
              <a:t> </a:t>
            </a:r>
            <a:r>
              <a:rPr lang="hr-HR" dirty="0" smtClean="0"/>
              <a:t>svi </a:t>
            </a:r>
            <a:r>
              <a:rPr lang="hr-HR" dirty="0"/>
              <a:t>podaci koji se odnose na pojedinca </a:t>
            </a:r>
            <a:r>
              <a:rPr lang="hr-HR" dirty="0" smtClean="0"/>
              <a:t>čiji </a:t>
            </a:r>
            <a:r>
              <a:rPr lang="hr-HR" dirty="0"/>
              <a:t>je identitet </a:t>
            </a:r>
            <a:r>
              <a:rPr lang="hr-HR" dirty="0" smtClean="0"/>
              <a:t>utvrđen </a:t>
            </a:r>
            <a:r>
              <a:rPr lang="hr-HR" dirty="0"/>
              <a:t>ili se može utvrditi </a:t>
            </a:r>
            <a:endParaRPr lang="hr-HR" dirty="0" smtClean="0"/>
          </a:p>
          <a:p>
            <a:r>
              <a:rPr lang="hr-HR" b="1" dirty="0" smtClean="0"/>
              <a:t>Ispitanik</a:t>
            </a:r>
            <a:r>
              <a:rPr lang="hr-HR" dirty="0" smtClean="0"/>
              <a:t> pojedinac čiji </a:t>
            </a:r>
            <a:r>
              <a:rPr lang="hr-HR" dirty="0"/>
              <a:t>se identitet može </a:t>
            </a:r>
            <a:r>
              <a:rPr lang="hr-HR" dirty="0" smtClean="0"/>
              <a:t>utvrditi. To je osoba </a:t>
            </a:r>
            <a:r>
              <a:rPr lang="hr-HR" dirty="0"/>
              <a:t>koja se može identificirati izravno ili neizravno, osobito uz pomoć identifikatora kao što su ime, identifikacijski broj, podaci o lokaciji, mrežni identifikator ili uz pomoć jednog ili više </a:t>
            </a:r>
            <a:r>
              <a:rPr lang="hr-HR" dirty="0" smtClean="0"/>
              <a:t>čimbenika </a:t>
            </a:r>
            <a:r>
              <a:rPr lang="hr-HR" dirty="0"/>
              <a:t>svojstvenih za </a:t>
            </a:r>
            <a:r>
              <a:rPr lang="hr-HR" dirty="0" smtClean="0"/>
              <a:t>fizički, </a:t>
            </a:r>
            <a:r>
              <a:rPr lang="hr-HR" dirty="0"/>
              <a:t>fiziološki, genetski, mentalni, ekonomski, kulturni ili socijalni identitet tog pojedinca 	</a:t>
            </a:r>
            <a:endParaRPr lang="hr-HR" dirty="0" smtClean="0"/>
          </a:p>
          <a:p>
            <a:r>
              <a:rPr lang="hr-HR" b="1" dirty="0" smtClean="0"/>
              <a:t>Posebne </a:t>
            </a:r>
            <a:r>
              <a:rPr lang="hr-HR" b="1" dirty="0"/>
              <a:t>kategorije osobnih podataka </a:t>
            </a:r>
            <a:r>
              <a:rPr lang="hr-HR" dirty="0" smtClean="0"/>
              <a:t>obuhvaćaju osobne podatke </a:t>
            </a:r>
            <a:r>
              <a:rPr lang="hr-HR" dirty="0"/>
              <a:t>koji otkrivaju rasno ili etničko podrijetlo, politička mišljenja, vjerska ili filozofska uvjerenja ili članstvo u sindikatu te </a:t>
            </a:r>
            <a:r>
              <a:rPr lang="hr-HR" dirty="0" smtClean="0"/>
              <a:t>obradu </a:t>
            </a:r>
            <a:r>
              <a:rPr lang="hr-HR" dirty="0"/>
              <a:t>genetskih podataka, biometrijskih podataka u svrhu jedinstvene identifikacije pojedinca, podataka koji se odnose na zdravlje ili podataka o spolnom životu ili seksualnoj orijentaciji pojedinca.</a:t>
            </a:r>
          </a:p>
          <a:p>
            <a:endParaRPr lang="hr-HR" dirty="0"/>
          </a:p>
          <a:p>
            <a:endParaRPr lang="hr-HR" dirty="0"/>
          </a:p>
        </p:txBody>
      </p:sp>
    </p:spTree>
    <p:extLst>
      <p:ext uri="{BB962C8B-B14F-4D97-AF65-F5344CB8AC3E}">
        <p14:creationId xmlns:p14="http://schemas.microsoft.com/office/powerpoint/2010/main" val="308168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Osnovni pojmovi - definicije </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hr-HR" b="1" dirty="0" smtClean="0"/>
              <a:t>Obrada osobnih podataka </a:t>
            </a:r>
            <a:r>
              <a:rPr lang="hr-HR" dirty="0" smtClean="0"/>
              <a:t>je</a:t>
            </a:r>
            <a:r>
              <a:rPr lang="hr-HR" b="1" dirty="0" smtClean="0"/>
              <a:t> </a:t>
            </a:r>
            <a:r>
              <a:rPr lang="hr-HR" dirty="0" smtClean="0"/>
              <a:t>svaki </a:t>
            </a:r>
            <a:r>
              <a:rPr lang="hr-HR" dirty="0"/>
              <a:t>postupak ili skup postupaka koji se obavljaju na osobnim </a:t>
            </a:r>
            <a:r>
              <a:rPr lang="hr-HR" dirty="0" smtClean="0"/>
              <a:t>podacima, kao </a:t>
            </a:r>
            <a:r>
              <a:rPr lang="hr-HR" dirty="0"/>
              <a:t>što su prikupljanje, bilježenje, organizacija, strukturiranje, pohrana, prilagodba ili izmjena, pronalaženje, obavljanje uvida, uporaba, otkrivanje prijenosom, širenjem ili stavljanjem na raspolaganje na drugi </a:t>
            </a:r>
            <a:r>
              <a:rPr lang="hr-HR" dirty="0" smtClean="0"/>
              <a:t>način, usklađivanje </a:t>
            </a:r>
            <a:r>
              <a:rPr lang="hr-HR" dirty="0"/>
              <a:t>ili kombiniranje, </a:t>
            </a:r>
            <a:r>
              <a:rPr lang="hr-HR" dirty="0" smtClean="0"/>
              <a:t>ograničavanje, </a:t>
            </a:r>
            <a:r>
              <a:rPr lang="hr-HR" dirty="0"/>
              <a:t>brisanje ili </a:t>
            </a:r>
            <a:r>
              <a:rPr lang="hr-HR" dirty="0" smtClean="0"/>
              <a:t>uništavanje</a:t>
            </a:r>
          </a:p>
          <a:p>
            <a:r>
              <a:rPr lang="hr-HR" b="1" dirty="0"/>
              <a:t>S</a:t>
            </a:r>
            <a:r>
              <a:rPr lang="hr-HR" b="1" dirty="0" smtClean="0"/>
              <a:t>ustav pohrane </a:t>
            </a:r>
            <a:r>
              <a:rPr lang="hr-HR" dirty="0" smtClean="0"/>
              <a:t>je </a:t>
            </a:r>
            <a:r>
              <a:rPr lang="hr-HR" dirty="0"/>
              <a:t>svaki strukturirani skup osobnih podataka dostupnih prema posebnim kriterijima, bilo da su centralizirani, decentralizirani ili raspršeni na funkcionalnoj ili zemljopisnoj osnovi 		</a:t>
            </a:r>
          </a:p>
          <a:p>
            <a:endParaRPr lang="hr-HR" dirty="0"/>
          </a:p>
        </p:txBody>
      </p:sp>
    </p:spTree>
    <p:extLst>
      <p:ext uri="{BB962C8B-B14F-4D97-AF65-F5344CB8AC3E}">
        <p14:creationId xmlns:p14="http://schemas.microsoft.com/office/powerpoint/2010/main" val="199114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Ciljevi Opće uredbe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hr-HR" dirty="0" smtClean="0"/>
              <a:t>ZAŠTITA OSOBNIH PODATAKA !</a:t>
            </a:r>
          </a:p>
          <a:p>
            <a:r>
              <a:rPr lang="hr-HR" dirty="0" smtClean="0"/>
              <a:t>Koje kategorije osobnih podataka imamo u našem pravnom subjektu?</a:t>
            </a:r>
          </a:p>
          <a:p>
            <a:r>
              <a:rPr lang="hr-HR" dirty="0"/>
              <a:t>Koje su osnove za obradu osobnih podataka?</a:t>
            </a:r>
          </a:p>
          <a:p>
            <a:r>
              <a:rPr lang="hr-HR" dirty="0" smtClean="0"/>
              <a:t>Koja su područja primjene obrade tih podataka?</a:t>
            </a:r>
          </a:p>
          <a:p>
            <a:r>
              <a:rPr lang="hr-HR" dirty="0" smtClean="0"/>
              <a:t>Gdje se ti podaci nalaze?</a:t>
            </a:r>
            <a:endParaRPr lang="hr-HR" dirty="0"/>
          </a:p>
          <a:p>
            <a:endParaRPr lang="hr-HR" dirty="0"/>
          </a:p>
        </p:txBody>
      </p:sp>
    </p:spTree>
    <p:extLst>
      <p:ext uri="{BB962C8B-B14F-4D97-AF65-F5344CB8AC3E}">
        <p14:creationId xmlns:p14="http://schemas.microsoft.com/office/powerpoint/2010/main" val="281417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06254" cy="1325563"/>
          </a:xfrm>
        </p:spPr>
        <p:txBody>
          <a:bodyPr>
            <a:normAutofit/>
          </a:bodyPr>
          <a:lstStyle/>
          <a:p>
            <a:pPr algn="ctr"/>
            <a:r>
              <a:rPr lang="hr-HR" sz="4000" dirty="0">
                <a:effectLst>
                  <a:outerShdw blurRad="38100" dist="38100" dir="2700000" algn="tl">
                    <a:srgbClr val="000000">
                      <a:alpha val="43137"/>
                    </a:srgbClr>
                  </a:outerShdw>
                </a:effectLst>
              </a:rPr>
              <a:t>Osobni </a:t>
            </a:r>
            <a:r>
              <a:rPr lang="hr-HR" sz="4000" dirty="0" smtClean="0">
                <a:effectLst>
                  <a:outerShdw blurRad="38100" dist="38100" dir="2700000" algn="tl">
                    <a:srgbClr val="000000">
                      <a:alpha val="43137"/>
                    </a:srgbClr>
                  </a:outerShdw>
                </a:effectLst>
              </a:rPr>
              <a:t>podaci  - kategorije</a:t>
            </a:r>
            <a:endParaRPr lang="hr-HR" sz="40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3780430" y="491690"/>
            <a:ext cx="7294794" cy="5765438"/>
          </a:xfrm>
          <a:prstGeom prst="rect">
            <a:avLst/>
          </a:prstGeom>
        </p:spPr>
      </p:pic>
    </p:spTree>
    <p:extLst>
      <p:ext uri="{BB962C8B-B14F-4D97-AF65-F5344CB8AC3E}">
        <p14:creationId xmlns:p14="http://schemas.microsoft.com/office/powerpoint/2010/main" val="3682038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dirty="0" smtClean="0">
                <a:effectLst>
                  <a:outerShdw blurRad="38100" dist="38100" dir="2700000" algn="tl">
                    <a:srgbClr val="000000">
                      <a:alpha val="43137"/>
                    </a:srgbClr>
                  </a:outerShdw>
                </a:effectLst>
              </a:rPr>
              <a:t>Područje primjene uredbe</a:t>
            </a:r>
            <a:endParaRPr lang="hr-H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515600" cy="4665791"/>
          </a:xfrm>
        </p:spPr>
        <p:txBody>
          <a:bodyPr>
            <a:normAutofit fontScale="92500" lnSpcReduction="10000"/>
          </a:bodyPr>
          <a:lstStyle/>
          <a:p>
            <a:r>
              <a:rPr lang="hr-HR" b="1" dirty="0"/>
              <a:t>Automatizirana obrada podataka</a:t>
            </a:r>
          </a:p>
          <a:p>
            <a:r>
              <a:rPr lang="pl-PL" b="1" dirty="0" smtClean="0"/>
              <a:t>Neautomatizirana </a:t>
            </a:r>
            <a:r>
              <a:rPr lang="pl-PL" b="1" dirty="0"/>
              <a:t>obrada podataka </a:t>
            </a:r>
            <a:r>
              <a:rPr lang="pl-PL" dirty="0"/>
              <a:t>ukoliko je dio sustava </a:t>
            </a:r>
            <a:r>
              <a:rPr lang="pl-PL" dirty="0" smtClean="0"/>
              <a:t>pohrane</a:t>
            </a:r>
          </a:p>
          <a:p>
            <a:r>
              <a:rPr lang="pl-PL" dirty="0" smtClean="0"/>
              <a:t>Primjenjuje se na:</a:t>
            </a:r>
          </a:p>
          <a:p>
            <a:pPr lvl="1"/>
            <a:r>
              <a:rPr lang="pl-PL" dirty="0" smtClean="0"/>
              <a:t>trgovačka društva, ustanove, </a:t>
            </a:r>
            <a:r>
              <a:rPr lang="pl-PL" smtClean="0"/>
              <a:t>državna </a:t>
            </a:r>
            <a:r>
              <a:rPr lang="pl-PL" smtClean="0"/>
              <a:t>tijela, </a:t>
            </a:r>
            <a:r>
              <a:rPr lang="pl-PL" dirty="0"/>
              <a:t>t</a:t>
            </a:r>
            <a:r>
              <a:rPr lang="pl-PL" dirty="0" smtClean="0"/>
              <a:t>ijela </a:t>
            </a:r>
            <a:r>
              <a:rPr lang="pl-PL" dirty="0"/>
              <a:t>jedinica lokalne i područne (regionalne) </a:t>
            </a:r>
            <a:r>
              <a:rPr lang="pl-PL" dirty="0" smtClean="0"/>
              <a:t>samouprave, udruge</a:t>
            </a:r>
          </a:p>
          <a:p>
            <a:pPr lvl="1"/>
            <a:r>
              <a:rPr lang="pl-PL" dirty="0" smtClean="0"/>
              <a:t>fizičke osobe koje obrađuju osobne podatke izvan okvira kućanskih potreba (profesionalna/komercijala svrha)</a:t>
            </a:r>
          </a:p>
          <a:p>
            <a:r>
              <a:rPr lang="pl-PL" dirty="0" smtClean="0"/>
              <a:t>Ne primjenjuje se na obradu:</a:t>
            </a:r>
            <a:endParaRPr lang="hr-HR" dirty="0" smtClean="0"/>
          </a:p>
          <a:p>
            <a:pPr lvl="1"/>
            <a:r>
              <a:rPr lang="hr-HR" dirty="0"/>
              <a:t>koju provodi fizička osoba tijekom isključivo osobnih ili kućnih </a:t>
            </a:r>
            <a:r>
              <a:rPr lang="hr-HR" dirty="0" smtClean="0"/>
              <a:t>aktivnosti</a:t>
            </a:r>
          </a:p>
          <a:p>
            <a:pPr lvl="1"/>
            <a:r>
              <a:rPr lang="hr-HR" dirty="0"/>
              <a:t>koju obavljaju nadležna tijela u svrhu sprečavanja, istrage, otkrivanja ili progona kaznenih djela ili izvršavanja kaznenih sankcija, uključujući zaštitu od prijetnji javnoj sigurnosti i njihova </a:t>
            </a:r>
            <a:r>
              <a:rPr lang="hr-HR" dirty="0" smtClean="0"/>
              <a:t>sprečavanja</a:t>
            </a:r>
          </a:p>
          <a:p>
            <a:r>
              <a:rPr lang="hr-HR" dirty="0" smtClean="0"/>
              <a:t>Ne primjenjuje se na ručnu nestrukturiranu obradu</a:t>
            </a:r>
            <a:endParaRPr lang="hr-HR" dirty="0"/>
          </a:p>
        </p:txBody>
      </p:sp>
    </p:spTree>
    <p:extLst>
      <p:ext uri="{BB962C8B-B14F-4D97-AF65-F5344CB8AC3E}">
        <p14:creationId xmlns:p14="http://schemas.microsoft.com/office/powerpoint/2010/main" val="3187290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a:t>Teritorijalno područje primjene</a:t>
            </a:r>
          </a:p>
          <a:p>
            <a:pPr lvl="1"/>
            <a:r>
              <a:rPr lang="hr-HR" dirty="0"/>
              <a:t>ako je sjedište voditelja ili izvršitelja obrade u Uniji, neovisno obavlja li se obrada u Uniji ili ne</a:t>
            </a:r>
          </a:p>
          <a:p>
            <a:pPr lvl="1"/>
            <a:r>
              <a:rPr lang="hr-HR" dirty="0"/>
              <a:t>ako se obrada obavlja u Uniji, neovisno o sjedištu voditelja ili izvršitelja obrade</a:t>
            </a:r>
          </a:p>
          <a:p>
            <a:endParaRPr lang="hr-HR" dirty="0"/>
          </a:p>
        </p:txBody>
      </p:sp>
      <p:sp>
        <p:nvSpPr>
          <p:cNvPr id="4" name="Title 1"/>
          <p:cNvSpPr>
            <a:spLocks noGrp="1"/>
          </p:cNvSpPr>
          <p:nvPr>
            <p:ph type="title"/>
          </p:nvPr>
        </p:nvSpPr>
        <p:spPr>
          <a:xfrm>
            <a:off x="838200" y="365125"/>
            <a:ext cx="10515600" cy="1325563"/>
          </a:xfrm>
        </p:spPr>
        <p:txBody>
          <a:bodyPr>
            <a:normAutofit/>
          </a:bodyPr>
          <a:lstStyle/>
          <a:p>
            <a:pPr algn="ctr"/>
            <a:r>
              <a:rPr lang="hr-HR" sz="4000" dirty="0" smtClean="0">
                <a:effectLst>
                  <a:outerShdw blurRad="38100" dist="38100" dir="2700000" algn="tl">
                    <a:srgbClr val="000000">
                      <a:alpha val="43137"/>
                    </a:srgbClr>
                  </a:outerShdw>
                </a:effectLst>
              </a:rPr>
              <a:t>Područje primjene uredbe</a:t>
            </a:r>
            <a:endParaRPr lang="hr-H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8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2386</TotalTime>
  <Words>2464</Words>
  <Application>Microsoft Office PowerPoint</Application>
  <PresentationFormat>Widescreen</PresentationFormat>
  <Paragraphs>383</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Segoe UI</vt:lpstr>
      <vt:lpstr>Wingdings</vt:lpstr>
      <vt:lpstr>Office Theme</vt:lpstr>
      <vt:lpstr>PowerPoint Presentation</vt:lpstr>
      <vt:lpstr>Zakon o zaštiti osobnih podataka</vt:lpstr>
      <vt:lpstr>Opća uredba o zaštiti osobnih podataka</vt:lpstr>
      <vt:lpstr>Osnovni pojmovi - definicije </vt:lpstr>
      <vt:lpstr>Osnovni pojmovi - definicije </vt:lpstr>
      <vt:lpstr>Ciljevi Opće uredbe</vt:lpstr>
      <vt:lpstr>Osobni podaci  - kategorije</vt:lpstr>
      <vt:lpstr>Područje primjene uredbe</vt:lpstr>
      <vt:lpstr>Područje primjene uredbe</vt:lpstr>
      <vt:lpstr>Osnova za obradu osobnih podataka</vt:lpstr>
      <vt:lpstr>Osobni podaci  - gdje se nalaze</vt:lpstr>
      <vt:lpstr>Osobni podaci u vremenu</vt:lpstr>
      <vt:lpstr>Osnovni pojmovi - Uloge</vt:lpstr>
      <vt:lpstr>Prikaz uloga</vt:lpstr>
      <vt:lpstr>Prava ispitanika na</vt:lpstr>
      <vt:lpstr>Prava ispitanika na</vt:lpstr>
      <vt:lpstr>Prava ispitanika</vt:lpstr>
      <vt:lpstr>Obveze voditelja/izvršitelja obrade</vt:lpstr>
      <vt:lpstr>Evidencija automatske obrade</vt:lpstr>
      <vt:lpstr>Evidencija automatske obrade</vt:lpstr>
      <vt:lpstr>Prikupljanje i upravljanje osobnim podacima</vt:lpstr>
      <vt:lpstr>Zaštita i izvješćivanja</vt:lpstr>
      <vt:lpstr>Tip pitanja</vt:lpstr>
      <vt:lpstr>Pitanja</vt:lpstr>
      <vt:lpstr>Privole</vt:lpstr>
      <vt:lpstr>Privole</vt:lpstr>
      <vt:lpstr>Dokumenti - privole</vt:lpstr>
      <vt:lpstr>Dokumenti - privole</vt:lpstr>
      <vt:lpstr>Dokumenti – povlačenje privole</vt:lpstr>
      <vt:lpstr>Dokumenti - prigovor</vt:lpstr>
      <vt:lpstr>Ostali dokumenti</vt:lpstr>
      <vt:lpstr>Izvješća, dashboard</vt:lpstr>
      <vt:lpstr>Sigurnost obrade (Članak 32. Uredbe)</vt:lpstr>
      <vt:lpstr>Što sada imamo u Ministarstvu?</vt:lpstr>
      <vt:lpstr>Što su prednosti Azure tehnologije?</vt:lpstr>
      <vt:lpstr>Kako nam pomaže SQL Server?</vt:lpstr>
      <vt:lpstr>Zaključak</vt:lpstr>
      <vt:lpstr>PowerPoint Presentation</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Marinović</dc:creator>
  <cp:lastModifiedBy>Vanda Golem</cp:lastModifiedBy>
  <cp:revision>112</cp:revision>
  <cp:lastPrinted>2018-04-11T09:53:47Z</cp:lastPrinted>
  <dcterms:created xsi:type="dcterms:W3CDTF">2017-10-24T12:04:44Z</dcterms:created>
  <dcterms:modified xsi:type="dcterms:W3CDTF">2018-04-18T19:06:52Z</dcterms:modified>
</cp:coreProperties>
</file>