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5" r:id="rId3"/>
    <p:sldId id="260" r:id="rId4"/>
    <p:sldId id="261" r:id="rId5"/>
    <p:sldId id="266" r:id="rId6"/>
    <p:sldId id="263" r:id="rId7"/>
    <p:sldId id="268" r:id="rId8"/>
    <p:sldId id="259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81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95763-4714-400F-9EB4-6C7A8BE70E22}" type="datetimeFigureOut">
              <a:rPr lang="hr-HR" smtClean="0"/>
              <a:t>11.5.2016.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BDF8F-6824-460A-A6AE-67B1716B75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9177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097B-DACC-420E-8F65-FB3295BAD39D}" type="datetimeFigureOut">
              <a:rPr lang="hr-HR" smtClean="0"/>
              <a:t>11.5.2016.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9B08-BADE-4E61-AB45-FF7BC12D9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052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097B-DACC-420E-8F65-FB3295BAD39D}" type="datetimeFigureOut">
              <a:rPr lang="hr-HR" smtClean="0"/>
              <a:t>11.5.2016.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9B08-BADE-4E61-AB45-FF7BC12D9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820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097B-DACC-420E-8F65-FB3295BAD39D}" type="datetimeFigureOut">
              <a:rPr lang="hr-HR" smtClean="0"/>
              <a:t>11.5.2016.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9B08-BADE-4E61-AB45-FF7BC12D9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140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097B-DACC-420E-8F65-FB3295BAD39D}" type="datetimeFigureOut">
              <a:rPr lang="hr-HR" smtClean="0"/>
              <a:t>11.5.2016.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9B08-BADE-4E61-AB45-FF7BC12D9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4419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097B-DACC-420E-8F65-FB3295BAD39D}" type="datetimeFigureOut">
              <a:rPr lang="hr-HR" smtClean="0"/>
              <a:t>11.5.2016.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9B08-BADE-4E61-AB45-FF7BC12D9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575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097B-DACC-420E-8F65-FB3295BAD39D}" type="datetimeFigureOut">
              <a:rPr lang="hr-HR" smtClean="0"/>
              <a:t>11.5.2016.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9B08-BADE-4E61-AB45-FF7BC12D9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5246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097B-DACC-420E-8F65-FB3295BAD39D}" type="datetimeFigureOut">
              <a:rPr lang="hr-HR" smtClean="0"/>
              <a:t>11.5.2016.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9B08-BADE-4E61-AB45-FF7BC12D9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3218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097B-DACC-420E-8F65-FB3295BAD39D}" type="datetimeFigureOut">
              <a:rPr lang="hr-HR" smtClean="0"/>
              <a:t>11.5.2016.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9B08-BADE-4E61-AB45-FF7BC12D9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0152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097B-DACC-420E-8F65-FB3295BAD39D}" type="datetimeFigureOut">
              <a:rPr lang="hr-HR" smtClean="0"/>
              <a:t>11.5.2016.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9B08-BADE-4E61-AB45-FF7BC12D9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773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097B-DACC-420E-8F65-FB3295BAD39D}" type="datetimeFigureOut">
              <a:rPr lang="hr-HR" smtClean="0"/>
              <a:t>11.5.2016.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9B08-BADE-4E61-AB45-FF7BC12D9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074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097B-DACC-420E-8F65-FB3295BAD39D}" type="datetimeFigureOut">
              <a:rPr lang="hr-HR" smtClean="0"/>
              <a:t>11.5.2016.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9B08-BADE-4E61-AB45-FF7BC12D9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396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0097B-DACC-420E-8F65-FB3295BAD39D}" type="datetimeFigureOut">
              <a:rPr lang="hr-HR" smtClean="0"/>
              <a:t>11.5.2016.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79B08-BADE-4E61-AB45-FF7BC12D9B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380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4000" dirty="0" smtClean="0"/>
              <a:t>Savjetovanje </a:t>
            </a:r>
            <a:br>
              <a:rPr lang="hr-HR" sz="4000" dirty="0" smtClean="0"/>
            </a:br>
            <a:r>
              <a:rPr lang="hr-HR" sz="4000" dirty="0" smtClean="0"/>
              <a:t>Baška Voda, svibanj 2016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rmAutofit/>
          </a:bodyPr>
          <a:lstStyle/>
          <a:p>
            <a:r>
              <a:rPr lang="hr-HR" sz="2400" dirty="0" smtClean="0"/>
              <a:t>Mario Jerončić, </a:t>
            </a:r>
            <a:r>
              <a:rPr lang="hr-HR" sz="2400" dirty="0" err="1" smtClean="0"/>
              <a:t>Enel</a:t>
            </a:r>
            <a:r>
              <a:rPr lang="hr-HR" sz="2400" dirty="0" smtClean="0"/>
              <a:t>-Split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52203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Dobro došli!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204864"/>
            <a:ext cx="7283152" cy="39212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sz="3600" dirty="0"/>
              <a:t>Plan rada, i drugih aktivnosti…</a:t>
            </a:r>
            <a:r>
              <a:rPr lang="hr-HR" sz="3600" dirty="0">
                <a:sym typeface="Wingdings" pitchFamily="2" charset="2"/>
              </a:rPr>
              <a:t>.</a:t>
            </a:r>
          </a:p>
          <a:p>
            <a:pPr>
              <a:defRPr/>
            </a:pPr>
            <a:r>
              <a:rPr lang="hr-HR" sz="3600" dirty="0"/>
              <a:t>Novosti </a:t>
            </a:r>
            <a:r>
              <a:rPr lang="hr-HR" sz="3600" dirty="0" smtClean="0"/>
              <a:t>na Savjetovanju</a:t>
            </a:r>
            <a:endParaRPr lang="hr-HR" sz="3600" dirty="0"/>
          </a:p>
          <a:p>
            <a:pPr>
              <a:defRPr/>
            </a:pPr>
            <a:r>
              <a:rPr lang="hr-HR" sz="3600" dirty="0"/>
              <a:t>Novosti </a:t>
            </a:r>
            <a:r>
              <a:rPr lang="hr-HR" sz="3600" dirty="0" smtClean="0"/>
              <a:t>u sustavu</a:t>
            </a:r>
            <a:endParaRPr lang="hr-HR" sz="3600" dirty="0"/>
          </a:p>
          <a:p>
            <a:pPr>
              <a:defRPr/>
            </a:pPr>
            <a:r>
              <a:rPr lang="hr-HR" sz="3600" dirty="0" smtClean="0"/>
              <a:t>Sve </a:t>
            </a:r>
            <a:r>
              <a:rPr lang="hr-HR" sz="3600" dirty="0"/>
              <a:t>ostalo…</a:t>
            </a:r>
          </a:p>
          <a:p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14058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384" y="188640"/>
            <a:ext cx="8229600" cy="1143000"/>
          </a:xfrm>
        </p:spPr>
        <p:txBody>
          <a:bodyPr/>
          <a:lstStyle/>
          <a:p>
            <a:r>
              <a:rPr lang="hr-HR" dirty="0" smtClean="0"/>
              <a:t>Danas</a:t>
            </a:r>
            <a:endParaRPr lang="hr-HR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152770"/>
              </p:ext>
            </p:extLst>
          </p:nvPr>
        </p:nvGraphicFramePr>
        <p:xfrm>
          <a:off x="633007" y="1628800"/>
          <a:ext cx="8003232" cy="381642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90872"/>
                <a:gridCol w="6712360"/>
              </a:tblGrid>
              <a:tr h="439482">
                <a:tc gridSpan="2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hr-HR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Srijeda</a:t>
                      </a: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, 11.5.2016</a:t>
                      </a:r>
                      <a:endParaRPr lang="hr-H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93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15.30 - 16.00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Prijave sudionika 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16.00 - 16.20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Otvaranje savjetovanja (Mario Jerončić, Enel-Split d.o.o. ) 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2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16.20 – 17.00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Što je novo? ( Silvija Đirlić, Vanda Golem i Saša Kelava )</a:t>
                      </a:r>
                      <a:endParaRPr lang="hr-H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Periodična financijska izvješća</a:t>
                      </a:r>
                      <a:endParaRPr lang="hr-H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SEPA – Zbrojni </a:t>
                      </a:r>
                      <a:r>
                        <a:rPr lang="hr-HR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nalog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hr-HR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Razno…</a:t>
                      </a:r>
                      <a:endParaRPr lang="hr-H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17.00 - 17.20 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Pauza uz kavu </a:t>
                      </a:r>
                      <a:endParaRPr lang="hr-H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7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17.20 - 18.00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Automatsko formiranje zahtjeva za plaću na temelju obračuna plaće u COP-u</a:t>
                      </a:r>
                      <a:endParaRPr lang="hr-H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(Silvija Đirlić, </a:t>
                      </a:r>
                      <a:r>
                        <a:rPr lang="hr-HR" sz="16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Enel</a:t>
                      </a: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 Split)</a:t>
                      </a:r>
                      <a:endParaRPr lang="hr-H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3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18.00 – 18.30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Izvoznik i web integrator (Saša Kelava, </a:t>
                      </a:r>
                      <a:r>
                        <a:rPr lang="hr-HR" sz="16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Enel</a:t>
                      </a: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-Split)</a:t>
                      </a:r>
                      <a:endParaRPr lang="hr-H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5553582"/>
            <a:ext cx="873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18.30- 19.00 </a:t>
            </a:r>
            <a:r>
              <a:rPr lang="hr-HR" b="1" dirty="0" smtClean="0">
                <a:solidFill>
                  <a:srgbClr val="C00000"/>
                </a:solidFill>
              </a:rPr>
              <a:t>Informativno:</a:t>
            </a:r>
            <a:r>
              <a:rPr lang="hr-HR" b="1" dirty="0" smtClean="0"/>
              <a:t> </a:t>
            </a:r>
            <a:r>
              <a:rPr lang="hr-HR" b="1" dirty="0"/>
              <a:t>Radna skupina za informatizaciju procesa praćenja </a:t>
            </a:r>
            <a:r>
              <a:rPr lang="hr-HR" b="1" dirty="0" smtClean="0"/>
              <a:t>stanovanja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8366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008"/>
            <a:ext cx="8229600" cy="1052736"/>
          </a:xfrm>
        </p:spPr>
        <p:txBody>
          <a:bodyPr/>
          <a:lstStyle/>
          <a:p>
            <a:r>
              <a:rPr lang="hr-HR" dirty="0" smtClean="0"/>
              <a:t>Sutra</a:t>
            </a:r>
            <a:endParaRPr lang="hr-HR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837697"/>
              </p:ext>
            </p:extLst>
          </p:nvPr>
        </p:nvGraphicFramePr>
        <p:xfrm>
          <a:off x="395536" y="1126082"/>
          <a:ext cx="8352928" cy="476479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47275"/>
                <a:gridCol w="7005653"/>
              </a:tblGrid>
              <a:tr h="498986">
                <a:tc gridSpan="2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hr-HR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Četvrtak</a:t>
                      </a: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, 12.05.2016</a:t>
                      </a:r>
                      <a:endParaRPr lang="hr-H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7241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9.00 – 10.30 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Dr.sc. Zuber Marija, urednica-savjetnica Hrvatska zajednica računovođa i financijskih djelatnika : Naknada za bolovanje - određivanje visine i iskazivanje u obrascu JOPPD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10.00 – 10.30 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Pauza uz kavu  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10.30 – 11.30  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Mladenka Karačić, Ministarstvo financija: Novosti u financijskom izvješćivanju  </a:t>
                      </a:r>
                      <a:endParaRPr lang="hr-H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11.30 – 12.30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Radionica</a:t>
                      </a: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: Izvoznik i web integrator (Saša Kelava i Branimir Oman, </a:t>
                      </a:r>
                      <a:r>
                        <a:rPr lang="hr-HR" sz="16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Enel</a:t>
                      </a: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-Split)</a:t>
                      </a:r>
                      <a:endParaRPr lang="hr-H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16.00 – 16.45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UČIONICA</a:t>
                      </a: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: Sitni inventar (Saša Kelava i Branimir Oman, </a:t>
                      </a:r>
                      <a:r>
                        <a:rPr lang="hr-HR" sz="16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Enel</a:t>
                      </a: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-Split)</a:t>
                      </a:r>
                      <a:endParaRPr lang="hr-H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4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16.45 – 17.30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UČIONICA</a:t>
                      </a: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: Sitni inventar</a:t>
                      </a:r>
                      <a:endParaRPr lang="hr-H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17.30 -  17.45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Pauza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4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17.45 – 18.30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UČIONICA</a:t>
                      </a: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: Sitni inventar</a:t>
                      </a:r>
                      <a:endParaRPr lang="hr-H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Od 21.00 </a:t>
                      </a:r>
                      <a:endParaRPr lang="hr-H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Glazbeni program</a:t>
                      </a:r>
                      <a:endParaRPr lang="hr-H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96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Petak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816675"/>
              </p:ext>
            </p:extLst>
          </p:nvPr>
        </p:nvGraphicFramePr>
        <p:xfrm>
          <a:off x="498376" y="1628800"/>
          <a:ext cx="7962056" cy="374441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00633"/>
                <a:gridCol w="6261423"/>
              </a:tblGrid>
              <a:tr h="576063">
                <a:tc gridSpan="2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hr-HR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Petak</a:t>
                      </a: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, 13.05.2016  </a:t>
                      </a:r>
                      <a:endParaRPr lang="hr-H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749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9.30 -  10.00  </a:t>
                      </a:r>
                      <a:endParaRPr lang="hr-H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Radionica</a:t>
                      </a: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: Automatsko formiranje zahtjeva za plaću na temelju obračuna plaće u COP-u (Silvija Đirlić i Vanda Golem, </a:t>
                      </a:r>
                      <a:r>
                        <a:rPr lang="hr-HR" sz="18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Enel</a:t>
                      </a: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-Split) </a:t>
                      </a:r>
                      <a:endParaRPr lang="hr-H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10.00 – 10.30</a:t>
                      </a:r>
                      <a:endParaRPr lang="hr-H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Radionica</a:t>
                      </a: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: Volonteri (Silvija Đirlić, </a:t>
                      </a:r>
                      <a:r>
                        <a:rPr lang="hr-HR" sz="18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Enel</a:t>
                      </a: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 Split)</a:t>
                      </a:r>
                      <a:endParaRPr lang="hr-H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7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10.30 - 11.15</a:t>
                      </a:r>
                      <a:endParaRPr lang="hr-H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MSPM </a:t>
                      </a:r>
                      <a:r>
                        <a:rPr lang="hr-HR" sz="18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 Rafael Pejčinović: Velike tajne malih majstora kuhinje -</a:t>
                      </a:r>
                      <a:r>
                        <a:rPr lang="hr-HR" sz="1800" b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7 recepata za svaki dan !</a:t>
                      </a:r>
                      <a:endParaRPr lang="hr-H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11.15 – 11.45</a:t>
                      </a:r>
                      <a:endParaRPr lang="hr-H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Pauza radi check outa  </a:t>
                      </a:r>
                      <a:endParaRPr lang="hr-H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11.45 – 12.15</a:t>
                      </a:r>
                      <a:endParaRPr lang="hr-HR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Konzultacije, pitanja i odgovori </a:t>
                      </a:r>
                      <a:r>
                        <a:rPr lang="hr-HR" sz="18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Enel</a:t>
                      </a:r>
                      <a:r>
                        <a:rPr lang="hr-HR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+ MSPM </a:t>
                      </a:r>
                      <a:endParaRPr lang="hr-H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97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76213"/>
            <a:ext cx="8785671" cy="1143000"/>
          </a:xfrm>
        </p:spPr>
        <p:txBody>
          <a:bodyPr/>
          <a:lstStyle/>
          <a:p>
            <a:pPr>
              <a:defRPr/>
            </a:pPr>
            <a:r>
              <a:rPr lang="hr-HR" dirty="0" smtClean="0"/>
              <a:t>I ovaj put na Savjetovanju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064896" cy="43204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sz="3600" dirty="0" smtClean="0"/>
              <a:t>Tematska </a:t>
            </a:r>
            <a:r>
              <a:rPr lang="hr-HR" sz="3600" dirty="0" smtClean="0"/>
              <a:t>izlaganja referentnih stručnjaka – </a:t>
            </a:r>
          </a:p>
          <a:p>
            <a:pPr lvl="1">
              <a:defRPr/>
            </a:pPr>
            <a:r>
              <a:rPr lang="hr-HR" b="1" dirty="0" err="1" smtClean="0"/>
              <a:t>dr.sc</a:t>
            </a:r>
            <a:r>
              <a:rPr lang="hr-HR" b="1" dirty="0" smtClean="0"/>
              <a:t>. Marija </a:t>
            </a:r>
            <a:r>
              <a:rPr lang="hr-HR" b="1" dirty="0" err="1" smtClean="0"/>
              <a:t>Zuber</a:t>
            </a:r>
            <a:r>
              <a:rPr lang="hr-HR" dirty="0" smtClean="0"/>
              <a:t>, </a:t>
            </a:r>
            <a:r>
              <a:rPr lang="hr-HR" b="1" dirty="0" smtClean="0"/>
              <a:t>RIF</a:t>
            </a:r>
          </a:p>
          <a:p>
            <a:pPr lvl="1">
              <a:defRPr/>
            </a:pPr>
            <a:r>
              <a:rPr lang="hr-HR" b="1" dirty="0" err="1" smtClean="0"/>
              <a:t>dipl.oec</a:t>
            </a:r>
            <a:r>
              <a:rPr lang="hr-HR" b="1" dirty="0" smtClean="0"/>
              <a:t> </a:t>
            </a:r>
            <a:r>
              <a:rPr lang="hr-HR" b="1" dirty="0">
                <a:latin typeface="Calibri" panose="020F0502020204030204" pitchFamily="34" charset="0"/>
                <a:ea typeface="Times New Roman" panose="02020603050405020304" pitchFamily="18" charset="0"/>
              </a:rPr>
              <a:t>Mladenka Karačić, </a:t>
            </a:r>
            <a:r>
              <a:rPr lang="hr-HR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MFIN</a:t>
            </a:r>
            <a:endParaRPr lang="hr-HR" sz="3600" dirty="0"/>
          </a:p>
          <a:p>
            <a:pPr>
              <a:defRPr/>
            </a:pPr>
            <a:r>
              <a:rPr lang="hr-HR" sz="3600" dirty="0" smtClean="0"/>
              <a:t>Radionice</a:t>
            </a:r>
          </a:p>
          <a:p>
            <a:pPr>
              <a:defRPr/>
            </a:pPr>
            <a:r>
              <a:rPr lang="hr-HR" sz="3600" dirty="0" smtClean="0"/>
              <a:t>EDUKACIJA - UČIONICA</a:t>
            </a:r>
            <a:endParaRPr lang="hr-HR" sz="3600" dirty="0" smtClean="0"/>
          </a:p>
          <a:p>
            <a:pPr>
              <a:defRPr/>
            </a:pPr>
            <a:r>
              <a:rPr lang="hr-HR" sz="3600" dirty="0" smtClean="0"/>
              <a:t>…</a:t>
            </a:r>
            <a:endParaRPr lang="hr-HR" sz="3600" dirty="0" smtClean="0"/>
          </a:p>
        </p:txBody>
      </p:sp>
    </p:spTree>
    <p:extLst>
      <p:ext uri="{BB962C8B-B14F-4D97-AF65-F5344CB8AC3E}">
        <p14:creationId xmlns:p14="http://schemas.microsoft.com/office/powerpoint/2010/main" val="17430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Budućnost …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621721"/>
            <a:ext cx="6948263" cy="43509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2358" y="2420888"/>
            <a:ext cx="42544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 smtClean="0">
                <a:solidFill>
                  <a:srgbClr val="C00000"/>
                </a:solidFill>
              </a:rPr>
              <a:t>Oblak - Azure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 smtClean="0">
                <a:solidFill>
                  <a:srgbClr val="C00000"/>
                </a:solidFill>
              </a:rPr>
              <a:t>e-računi &amp; integracije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 smtClean="0">
                <a:solidFill>
                  <a:srgbClr val="C00000"/>
                </a:solidFill>
              </a:rPr>
              <a:t>…</a:t>
            </a:r>
            <a:endParaRPr lang="hr-HR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94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!</a:t>
            </a:r>
            <a:endParaRPr lang="hr-HR" dirty="0"/>
          </a:p>
        </p:txBody>
      </p:sp>
      <p:pic>
        <p:nvPicPr>
          <p:cNvPr id="4" name="Picture 8" descr="http://www.canberra.edu.au/__data/assets/image/0009/686070/question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061" y="1628800"/>
            <a:ext cx="4694196" cy="352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68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348</Words>
  <Application>Microsoft Office PowerPoint</Application>
  <PresentationFormat>On-screen Show (4:3)</PresentationFormat>
  <Paragraphs>74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Symbol</vt:lpstr>
      <vt:lpstr>Times New Roman</vt:lpstr>
      <vt:lpstr>Wingdings</vt:lpstr>
      <vt:lpstr>Office Theme</vt:lpstr>
      <vt:lpstr>Savjetovanje  Baška Voda, svibanj 2016.</vt:lpstr>
      <vt:lpstr>Dobro došli!</vt:lpstr>
      <vt:lpstr>Danas</vt:lpstr>
      <vt:lpstr>Sutra</vt:lpstr>
      <vt:lpstr>Petak</vt:lpstr>
      <vt:lpstr>I ovaj put na Savjetovanju </vt:lpstr>
      <vt:lpstr>Budućnost …</vt:lpstr>
      <vt:lpstr>HVALA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Gorana Sivić Rušinović</dc:creator>
  <cp:lastModifiedBy>Mario Jerončić</cp:lastModifiedBy>
  <cp:revision>12</cp:revision>
  <dcterms:created xsi:type="dcterms:W3CDTF">2016-04-27T08:13:06Z</dcterms:created>
  <dcterms:modified xsi:type="dcterms:W3CDTF">2016-05-11T09:07:14Z</dcterms:modified>
</cp:coreProperties>
</file>