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63" r:id="rId7"/>
    <p:sldId id="282" r:id="rId8"/>
    <p:sldId id="264" r:id="rId9"/>
    <p:sldId id="266" r:id="rId10"/>
    <p:sldId id="267" r:id="rId11"/>
    <p:sldId id="268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59" r:id="rId2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052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82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140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441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75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524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321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015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773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07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396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0097B-DACC-420E-8F65-FB3295BAD39D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79B08-BADE-4E61-AB45-FF7BC12D9B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380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nimir.oman@enel.hr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4000" dirty="0" smtClean="0"/>
              <a:t>Savjetovanje </a:t>
            </a:r>
            <a:br>
              <a:rPr lang="hr-HR" sz="4000" dirty="0" smtClean="0"/>
            </a:br>
            <a:r>
              <a:rPr lang="hr-HR" sz="4000" dirty="0" smtClean="0"/>
              <a:t>Baška Voda, svibanj 2016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Autor: Branimir Oman, </a:t>
            </a:r>
            <a:r>
              <a:rPr lang="hr-HR" dirty="0" err="1" smtClean="0"/>
              <a:t>mag.oec</a:t>
            </a:r>
            <a:r>
              <a:rPr lang="hr-HR" dirty="0" smtClean="0"/>
              <a:t>.</a:t>
            </a:r>
          </a:p>
          <a:p>
            <a:r>
              <a:rPr lang="hr-HR" dirty="0" smtClean="0">
                <a:hlinkClick r:id="rId3"/>
              </a:rPr>
              <a:t>branimir.oman@enel.hr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203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 err="1"/>
              <a:t>Šifrarnici</a:t>
            </a:r>
            <a:endParaRPr lang="hr-HR" b="1" i="1" dirty="0"/>
          </a:p>
          <a:p>
            <a:pPr>
              <a:buFontTx/>
              <a:buChar char="-"/>
            </a:pPr>
            <a:r>
              <a:rPr lang="hr-HR" dirty="0"/>
              <a:t>Mjesto, Općina , Županija</a:t>
            </a:r>
          </a:p>
          <a:p>
            <a:endParaRPr lang="hr-HR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/>
          <a:srcRect l="27638" t="34043" r="43739" b="38910"/>
          <a:stretch/>
        </p:blipFill>
        <p:spPr>
          <a:xfrm>
            <a:off x="2051720" y="2739759"/>
            <a:ext cx="6768753" cy="359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2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Organizacijska jedinica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92896"/>
            <a:ext cx="4191000" cy="325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4171950" cy="3228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546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Referent, Osoba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58218"/>
            <a:ext cx="4152900" cy="320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00" y="2636912"/>
            <a:ext cx="4181475" cy="3267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1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Vrsta dokumenta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48756"/>
            <a:ext cx="5112568" cy="2768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5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Popis klasifikacijskih oznaka, Dosje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986" t="21454" r="59976" b="48031"/>
          <a:stretch/>
        </p:blipFill>
        <p:spPr>
          <a:xfrm>
            <a:off x="349590" y="2582665"/>
            <a:ext cx="4032448" cy="223224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396" y="3881351"/>
            <a:ext cx="4076700" cy="2257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223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Brojčana oznaka grada, Brojčana oznaka ustanove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40" t="21454" r="59977" b="49015"/>
          <a:stretch/>
        </p:blipFill>
        <p:spPr>
          <a:xfrm>
            <a:off x="86986" y="2708920"/>
            <a:ext cx="4351342" cy="259228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882" y="3356992"/>
            <a:ext cx="4248472" cy="25531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80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Status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6912"/>
            <a:ext cx="5040560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48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Partner, Ustanova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62" t="9578" r="55661" b="39235"/>
          <a:stretch/>
        </p:blipFill>
        <p:spPr>
          <a:xfrm>
            <a:off x="611560" y="2348880"/>
            <a:ext cx="5224734" cy="3528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771" t="8859" r="54552" b="34048"/>
          <a:stretch/>
        </p:blipFill>
        <p:spPr>
          <a:xfrm>
            <a:off x="4355976" y="2639584"/>
            <a:ext cx="4628734" cy="348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71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Popis klasa</a:t>
            </a:r>
          </a:p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2348880"/>
            <a:ext cx="619654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PREDMET</a:t>
            </a:r>
          </a:p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8" y="1720695"/>
            <a:ext cx="6048672" cy="45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1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URUDŽBENI ZAPISNIK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35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600200"/>
            <a:ext cx="6048672" cy="458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1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600200"/>
            <a:ext cx="6245103" cy="470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600200"/>
            <a:ext cx="658512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68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Popis pristiglih predmeta na dan</a:t>
            </a:r>
          </a:p>
          <a:p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2170239"/>
            <a:ext cx="6192688" cy="43551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107" y="2179242"/>
            <a:ext cx="3562893" cy="228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Popis predmeta po autoru</a:t>
            </a:r>
          </a:p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539" y="2416328"/>
            <a:ext cx="6843861" cy="4245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" y="2132856"/>
            <a:ext cx="437197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Popis predmeta po osobama</a:t>
            </a:r>
          </a:p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204864"/>
            <a:ext cx="6624786" cy="44691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148771"/>
            <a:ext cx="43624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48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hr-HR" sz="48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hr-HR" sz="4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 </a:t>
            </a:r>
            <a:r>
              <a:rPr lang="hr-HR" sz="4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hr-HR" sz="4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46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/>
              <a:t>Urudžbeni zapisnik</a:t>
            </a: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Uredsko poslovanje</a:t>
            </a:r>
          </a:p>
          <a:p>
            <a:pPr marL="0" indent="0">
              <a:buNone/>
            </a:pPr>
            <a:r>
              <a:rPr lang="hr-HR" dirty="0"/>
              <a:t>  </a:t>
            </a:r>
          </a:p>
          <a:p>
            <a:pPr marL="0" indent="0">
              <a:buNone/>
            </a:pPr>
            <a:r>
              <a:rPr lang="hr-HR" dirty="0"/>
              <a:t>  - skup pravila o u postupanju s pismenima, njihovu primanju i izdavanju pismena, njihovoj evidenciji i dostavi u rad, obradi, korištenju, otpremanju, čuvanju, izlučivanju i predaji nadležnom arhivu ili drugom nadležnom tijelu.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8366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i="1" dirty="0"/>
              <a:t>Uredba o </a:t>
            </a:r>
            <a:r>
              <a:rPr lang="hr-HR" b="1" i="1" dirty="0"/>
              <a:t>Uredskom poslovanju  </a:t>
            </a:r>
            <a:r>
              <a:rPr lang="hr-HR" i="1" dirty="0"/>
              <a:t>NN 7/09</a:t>
            </a:r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TKO?</a:t>
            </a:r>
          </a:p>
          <a:p>
            <a:pPr marL="0" indent="0">
              <a:buNone/>
            </a:pPr>
            <a:r>
              <a:rPr lang="hr-HR" dirty="0"/>
              <a:t>        - Tijela državne uprave</a:t>
            </a:r>
          </a:p>
          <a:p>
            <a:pPr marL="0" indent="0">
              <a:buNone/>
            </a:pPr>
            <a:r>
              <a:rPr lang="hr-HR" dirty="0"/>
              <a:t>        - Tijela i službe jedinica lokalne i područne (regionalne) samouprave </a:t>
            </a:r>
          </a:p>
          <a:p>
            <a:pPr marL="0" indent="0">
              <a:buNone/>
            </a:pPr>
            <a:r>
              <a:rPr lang="hr-HR" dirty="0"/>
              <a:t>         - Stručne službe Vlade Republike Hrvatske i Hrvatskoga sabora, Ured predsjednika Republike Hrvatske, druga državna tijela (ako za njihovo poslovanje nisu doneseni posebni propisi)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11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ŠTO?</a:t>
            </a:r>
          </a:p>
          <a:p>
            <a:pPr marL="0" indent="0">
              <a:buNone/>
            </a:pPr>
            <a:r>
              <a:rPr lang="hr-HR" dirty="0"/>
              <a:t>    - pomoćna djelatnost uprave važna za uredno, stabilno i racionalno poslovanje</a:t>
            </a:r>
          </a:p>
          <a:p>
            <a:pPr marL="0" indent="0">
              <a:buNone/>
            </a:pPr>
            <a:r>
              <a:rPr lang="hr-HR" dirty="0"/>
              <a:t>    - dio administrativnog poslovanja koji se, uglavnom, odnosi na rukovanje dokumentacijom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702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i="1" dirty="0"/>
              <a:t>Temeljni pojmovi uredskog poslovanja </a:t>
            </a:r>
          </a:p>
          <a:p>
            <a:pPr marL="0" indent="0">
              <a:buNone/>
            </a:pPr>
            <a:r>
              <a:rPr lang="hr-HR" i="1" dirty="0"/>
              <a:t> </a:t>
            </a:r>
            <a:r>
              <a:rPr lang="hr-HR" dirty="0"/>
              <a:t>• BROJČANA OZNAKA – identifikacija predmeta odnosno pismena koja se sastoji od klasifikacijske oznake i urudžbenog broja:</a:t>
            </a:r>
          </a:p>
          <a:p>
            <a:pPr marL="0" indent="0">
              <a:buNone/>
            </a:pPr>
            <a:r>
              <a:rPr lang="hr-HR" dirty="0"/>
              <a:t> • Klasifikacija oznaka (KLASA) - označava predmet prema sadržaju, vremenu nastanka, obliku i rednom broju predmeta</a:t>
            </a:r>
          </a:p>
          <a:p>
            <a:pPr marL="0" indent="0">
              <a:buNone/>
            </a:pPr>
            <a:r>
              <a:rPr lang="hr-HR" dirty="0"/>
              <a:t> • Urudžbeni broj (URBROJ) - označava stvaratelja pismena, godinu nastanka i redni broj pismena unutar predmeta</a:t>
            </a:r>
            <a:endParaRPr lang="hr-HR" i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29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Jednostavno korištenje, </a:t>
            </a:r>
          </a:p>
          <a:p>
            <a:r>
              <a:rPr lang="hr-HR" dirty="0" smtClean="0"/>
              <a:t>Praćenje cirkulacije predmeta, </a:t>
            </a:r>
          </a:p>
          <a:p>
            <a:r>
              <a:rPr lang="hr-HR" dirty="0" smtClean="0"/>
              <a:t>Lakoća pretraživanja, </a:t>
            </a:r>
          </a:p>
          <a:p>
            <a:r>
              <a:rPr lang="hr-HR" dirty="0" smtClean="0"/>
              <a:t>Raznovrstan izvještajni sustav.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1507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653" t="27047" r="36473" b="26814"/>
          <a:stretch/>
        </p:blipFill>
        <p:spPr>
          <a:xfrm>
            <a:off x="2555777" y="1774920"/>
            <a:ext cx="4176464" cy="395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7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Urudžbeni zapisnik</a:t>
            </a:r>
            <a:endParaRPr lang="hr-HR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417638"/>
            <a:ext cx="4086572" cy="37444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230336"/>
            <a:ext cx="3895502" cy="27363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6538" y="3789040"/>
            <a:ext cx="5147462" cy="23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73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1242</TotalTime>
  <Words>313</Words>
  <Application>Microsoft Office PowerPoint</Application>
  <PresentationFormat>On-screen Show (4:3)</PresentationFormat>
  <Paragraphs>64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 Theme</vt:lpstr>
      <vt:lpstr>Savjetovanje  Baška Voda, svibanj 2016.</vt:lpstr>
      <vt:lpstr>URUDŽBENI ZAPISNIK</vt:lpstr>
      <vt:lpstr>Urudžbeni zapisnik  </vt:lpstr>
      <vt:lpstr>Urudžbeni zapisnik</vt:lpstr>
      <vt:lpstr>Urudžbeni zapisnik</vt:lpstr>
      <vt:lpstr>Urudžbeni zapisnik</vt:lpstr>
      <vt:lpstr>PREDNOSTI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Urudžbeni zapisnik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Gorana Sivić Rušinović</dc:creator>
  <cp:lastModifiedBy>Branimir Oman</cp:lastModifiedBy>
  <cp:revision>26</cp:revision>
  <dcterms:created xsi:type="dcterms:W3CDTF">2016-04-27T08:13:06Z</dcterms:created>
  <dcterms:modified xsi:type="dcterms:W3CDTF">2016-05-17T12:24:14Z</dcterms:modified>
</cp:coreProperties>
</file>