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48"/>
  </p:notesMasterIdLst>
  <p:sldIdLst>
    <p:sldId id="316" r:id="rId2"/>
    <p:sldId id="317" r:id="rId3"/>
    <p:sldId id="357" r:id="rId4"/>
    <p:sldId id="318" r:id="rId5"/>
    <p:sldId id="319" r:id="rId6"/>
    <p:sldId id="320" r:id="rId7"/>
    <p:sldId id="321" r:id="rId8"/>
    <p:sldId id="322" r:id="rId9"/>
    <p:sldId id="327" r:id="rId10"/>
    <p:sldId id="324" r:id="rId11"/>
    <p:sldId id="358" r:id="rId12"/>
    <p:sldId id="359" r:id="rId13"/>
    <p:sldId id="354" r:id="rId14"/>
    <p:sldId id="355" r:id="rId15"/>
    <p:sldId id="356" r:id="rId16"/>
    <p:sldId id="326" r:id="rId17"/>
    <p:sldId id="328" r:id="rId18"/>
    <p:sldId id="331" r:id="rId19"/>
    <p:sldId id="332" r:id="rId20"/>
    <p:sldId id="333" r:id="rId21"/>
    <p:sldId id="334" r:id="rId22"/>
    <p:sldId id="341" r:id="rId23"/>
    <p:sldId id="342" r:id="rId24"/>
    <p:sldId id="335" r:id="rId25"/>
    <p:sldId id="336" r:id="rId26"/>
    <p:sldId id="338" r:id="rId27"/>
    <p:sldId id="339" r:id="rId28"/>
    <p:sldId id="340" r:id="rId29"/>
    <p:sldId id="360" r:id="rId30"/>
    <p:sldId id="364" r:id="rId31"/>
    <p:sldId id="371" r:id="rId32"/>
    <p:sldId id="363" r:id="rId33"/>
    <p:sldId id="372" r:id="rId34"/>
    <p:sldId id="373" r:id="rId35"/>
    <p:sldId id="374" r:id="rId36"/>
    <p:sldId id="368" r:id="rId37"/>
    <p:sldId id="369" r:id="rId38"/>
    <p:sldId id="370" r:id="rId39"/>
    <p:sldId id="347" r:id="rId40"/>
    <p:sldId id="345" r:id="rId41"/>
    <p:sldId id="344" r:id="rId42"/>
    <p:sldId id="353" r:id="rId43"/>
    <p:sldId id="349" r:id="rId44"/>
    <p:sldId id="343" r:id="rId45"/>
    <p:sldId id="350" r:id="rId46"/>
    <p:sldId id="351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37" autoAdjust="0"/>
    <p:restoredTop sz="94660"/>
  </p:normalViewPr>
  <p:slideViewPr>
    <p:cSldViewPr>
      <p:cViewPr varScale="1">
        <p:scale>
          <a:sx n="74" d="100"/>
          <a:sy n="74" d="100"/>
        </p:scale>
        <p:origin x="-12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5C863-FD37-4BEF-9E46-45CF19D7BC67}" type="datetimeFigureOut">
              <a:rPr lang="hr-HR" smtClean="0"/>
              <a:pPr/>
              <a:t>12.5.2016.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446C8-9D44-4A8A-977A-DBF996069F2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3318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446C8-9D44-4A8A-977A-DBF996069F29}" type="slidenum">
              <a:rPr lang="hr-HR" smtClean="0"/>
              <a:pPr/>
              <a:t>31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8641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446C8-9D44-4A8A-977A-DBF996069F29}" type="slidenum">
              <a:rPr lang="hr-HR" smtClean="0"/>
              <a:pPr/>
              <a:t>34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1875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446C8-9D44-4A8A-977A-DBF996069F29}" type="slidenum">
              <a:rPr lang="hr-HR" smtClean="0"/>
              <a:pPr/>
              <a:t>35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56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848600" cy="2462113"/>
          </a:xfrm>
        </p:spPr>
        <p:txBody>
          <a:bodyPr anchor="ctr">
            <a:noAutofit/>
          </a:bodyPr>
          <a:lstStyle>
            <a:lvl1pPr algn="ctr">
              <a:defRPr sz="5400" cap="all" baseline="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2732112"/>
          </a:xfrm>
        </p:spPr>
        <p:txBody>
          <a:bodyPr/>
          <a:lstStyle>
            <a:lvl1pPr marL="0" indent="0" algn="l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0888" y="6521440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457200" y="1600200"/>
            <a:ext cx="8229600" cy="4636008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10800000">
            <a:off x="445305" y="476672"/>
            <a:ext cx="2057400" cy="5759536"/>
          </a:xfrm>
        </p:spPr>
        <p:txBody>
          <a:bodyPr vert="eaVert" anchor="b"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2699792" y="476672"/>
            <a:ext cx="6019800" cy="5759536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8A23101-EA8E-4086-973F-1EDD5D59BFED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06785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58628AD-BCEE-4CC6-B131-4C428ACFD498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50151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08721"/>
            <a:ext cx="7772400" cy="2448272"/>
          </a:xfrm>
        </p:spPr>
        <p:txBody>
          <a:bodyPr anchor="ctr">
            <a:normAutofit/>
          </a:bodyPr>
          <a:lstStyle>
            <a:lvl1pPr algn="ctr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573016"/>
            <a:ext cx="7772400" cy="2554035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1" name="Slika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  <a:lvl2pPr>
              <a:defRPr sz="2800">
                <a:solidFill>
                  <a:srgbClr val="002060"/>
                </a:solidFill>
              </a:defRPr>
            </a:lvl2pPr>
            <a:lvl3pPr>
              <a:defRPr sz="2400">
                <a:solidFill>
                  <a:srgbClr val="002060"/>
                </a:solidFill>
              </a:defRPr>
            </a:lvl3pPr>
            <a:lvl4pPr>
              <a:defRPr sz="2000">
                <a:solidFill>
                  <a:srgbClr val="002060"/>
                </a:solidFill>
              </a:defRPr>
            </a:lvl4pPr>
            <a:lvl5pPr>
              <a:defRPr sz="2000">
                <a:solidFill>
                  <a:srgbClr val="00206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18288"/>
            <a:ext cx="7776864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416" y="18288"/>
            <a:ext cx="72008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fld id="{D2E57653-3E58-4892-A7ED-712530ACC6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100392" y="6492875"/>
            <a:ext cx="10436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EE666-E7FC-4792-A216-299238F92772}" type="datetimeFigureOut">
              <a:rPr lang="hr-HR" smtClean="0"/>
              <a:pPr/>
              <a:t>12.5.2016.</a:t>
            </a:fld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</p:sldLayoutIdLst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1101874"/>
            <a:ext cx="8280919" cy="3312368"/>
          </a:xfrm>
        </p:spPr>
        <p:txBody>
          <a:bodyPr/>
          <a:lstStyle/>
          <a:p>
            <a:r>
              <a:rPr lang="hr-HR" sz="4400" b="1" dirty="0" smtClean="0"/>
              <a:t/>
            </a:r>
            <a:br>
              <a:rPr lang="hr-HR" sz="4400" b="1" dirty="0" smtClean="0"/>
            </a:br>
            <a:r>
              <a:rPr lang="hr-HR" sz="4400" b="1" dirty="0" smtClean="0"/>
              <a:t/>
            </a:r>
            <a:br>
              <a:rPr lang="hr-HR" sz="4400" b="1" dirty="0" smtClean="0"/>
            </a:br>
            <a:r>
              <a:rPr lang="hr-HR" sz="4400" dirty="0" smtClean="0"/>
              <a:t>NaknadA za bolovanje</a:t>
            </a:r>
            <a:r>
              <a:rPr lang="hr-HR" sz="4400" dirty="0"/>
              <a:t> </a:t>
            </a:r>
            <a:r>
              <a:rPr lang="hr-HR" sz="4400" dirty="0" smtClean="0"/>
              <a:t>- </a:t>
            </a:r>
            <a:r>
              <a:rPr lang="hr-HR" sz="4400" cap="none" dirty="0" smtClean="0"/>
              <a:t>određivanje</a:t>
            </a:r>
            <a:r>
              <a:rPr lang="hr-HR" sz="4400" dirty="0" smtClean="0"/>
              <a:t> </a:t>
            </a:r>
            <a:r>
              <a:rPr lang="hr-HR" sz="4400" cap="none" dirty="0" smtClean="0"/>
              <a:t>visine, ispravci i iskazivanje u obrascu JOPPD </a:t>
            </a:r>
            <a:br>
              <a:rPr lang="hr-HR" sz="4400" cap="none" dirty="0" smtClean="0"/>
            </a:br>
            <a:r>
              <a:rPr lang="hr-HR" sz="3600" b="1" dirty="0" smtClean="0"/>
              <a:t/>
            </a:r>
            <a:br>
              <a:rPr lang="hr-HR" sz="3600" b="1" dirty="0" smtClean="0"/>
            </a:br>
            <a:r>
              <a:rPr lang="hr-HR" sz="4400" dirty="0" smtClean="0"/>
              <a:t/>
            </a:r>
            <a:br>
              <a:rPr lang="hr-HR" sz="4400" dirty="0" smtClean="0"/>
            </a:br>
            <a:endParaRPr lang="hr-HR" sz="44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437112"/>
            <a:ext cx="7846640" cy="1800200"/>
          </a:xfrm>
        </p:spPr>
        <p:txBody>
          <a:bodyPr>
            <a:normAutofit fontScale="77500" lnSpcReduction="20000"/>
          </a:bodyPr>
          <a:lstStyle/>
          <a:p>
            <a:pPr algn="ctr"/>
            <a:endParaRPr lang="hr-HR" i="1" dirty="0" smtClean="0">
              <a:solidFill>
                <a:srgbClr val="404040"/>
              </a:solidFill>
            </a:endParaRPr>
          </a:p>
          <a:p>
            <a:pPr algn="ctr"/>
            <a:endParaRPr lang="hr-HR" i="1" dirty="0" smtClean="0">
              <a:solidFill>
                <a:srgbClr val="404040"/>
              </a:solidFill>
            </a:endParaRPr>
          </a:p>
          <a:p>
            <a:pPr algn="ctr"/>
            <a:endParaRPr lang="hr-HR" i="1" dirty="0" smtClean="0">
              <a:solidFill>
                <a:srgbClr val="404040"/>
              </a:solidFill>
            </a:endParaRPr>
          </a:p>
          <a:p>
            <a:pPr algn="ctr"/>
            <a:r>
              <a:rPr lang="hr-HR" i="1" dirty="0">
                <a:solidFill>
                  <a:srgbClr val="404040"/>
                </a:solidFill>
              </a:rPr>
              <a:t>d</a:t>
            </a:r>
            <a:r>
              <a:rPr lang="hr-HR" i="1" dirty="0" smtClean="0">
                <a:solidFill>
                  <a:srgbClr val="404040"/>
                </a:solidFill>
              </a:rPr>
              <a:t>r. </a:t>
            </a:r>
            <a:r>
              <a:rPr lang="hr-HR" i="1" dirty="0" err="1" smtClean="0">
                <a:solidFill>
                  <a:srgbClr val="404040"/>
                </a:solidFill>
              </a:rPr>
              <a:t>sc</a:t>
            </a:r>
            <a:r>
              <a:rPr lang="hr-HR" i="1" dirty="0" smtClean="0">
                <a:solidFill>
                  <a:srgbClr val="404040"/>
                </a:solidFill>
              </a:rPr>
              <a:t>. Marija Zuber</a:t>
            </a:r>
          </a:p>
          <a:p>
            <a:pPr algn="ctr"/>
            <a:r>
              <a:rPr lang="hr-HR" i="1" dirty="0">
                <a:solidFill>
                  <a:srgbClr val="404040"/>
                </a:solidFill>
              </a:rPr>
              <a:t>s</a:t>
            </a:r>
            <a:r>
              <a:rPr lang="hr-HR" i="1" dirty="0" smtClean="0">
                <a:solidFill>
                  <a:srgbClr val="404040"/>
                </a:solidFill>
              </a:rPr>
              <a:t>avjetnica-urednica, HZ RIF</a:t>
            </a:r>
          </a:p>
          <a:p>
            <a:pPr algn="ctr"/>
            <a:r>
              <a:rPr lang="hr-HR" i="1" dirty="0" smtClean="0">
                <a:solidFill>
                  <a:srgbClr val="404040"/>
                </a:solidFill>
              </a:rPr>
              <a:t>Baška Voda, svibnja 2016.</a:t>
            </a:r>
          </a:p>
          <a:p>
            <a:pPr algn="ctr"/>
            <a:endParaRPr lang="hr-HR" dirty="0" smtClean="0"/>
          </a:p>
          <a:p>
            <a:pPr algn="ctr"/>
            <a:endParaRPr lang="hr-HR" i="1" dirty="0">
              <a:solidFill>
                <a:srgbClr val="404040"/>
              </a:solidFill>
            </a:endParaRPr>
          </a:p>
          <a:p>
            <a:pPr algn="ctr"/>
            <a:endParaRPr lang="hr-HR" i="1" dirty="0" smtClean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669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altLang="sr-Latn-RS" sz="3200" dirty="0" smtClean="0">
                <a:latin typeface="+mn-lt"/>
              </a:rPr>
              <a:t>NAKNADA ZA BOLOVANJE NA TERET POSLODAVCA</a:t>
            </a:r>
            <a:endParaRPr lang="en-US" altLang="sr-Latn-RS" sz="3200" dirty="0">
              <a:latin typeface="+mn-lt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63217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altLang="sr-Latn-RS" b="1" dirty="0"/>
              <a:t>Prva 42 kalendarska dana bolovanja</a:t>
            </a:r>
          </a:p>
          <a:p>
            <a:pPr>
              <a:lnSpc>
                <a:spcPct val="90000"/>
              </a:lnSpc>
            </a:pPr>
            <a:r>
              <a:rPr lang="hr-HR" altLang="sr-Latn-RS" dirty="0"/>
              <a:t>Za invalide – prvih 7 kalendarskih dana</a:t>
            </a:r>
          </a:p>
          <a:p>
            <a:pPr>
              <a:lnSpc>
                <a:spcPct val="90000"/>
              </a:lnSpc>
            </a:pPr>
            <a:r>
              <a:rPr lang="hr-HR" altLang="sr-Latn-RS" dirty="0" smtClean="0"/>
              <a:t>Iznos prema Zakonu: </a:t>
            </a:r>
            <a:r>
              <a:rPr lang="hr-HR" altLang="sr-Latn-RS" dirty="0"/>
              <a:t>najmanje u visini 70% osnovice prosječne plaće isplaćene u zadnjih 6 mjeseci </a:t>
            </a:r>
          </a:p>
          <a:p>
            <a:pPr>
              <a:lnSpc>
                <a:spcPct val="90000"/>
              </a:lnSpc>
            </a:pPr>
            <a:r>
              <a:rPr lang="hr-HR" altLang="sr-Latn-RS" dirty="0" smtClean="0"/>
              <a:t>Ustanove socijalne  skrbi obvezuju </a:t>
            </a:r>
            <a:r>
              <a:rPr lang="hr-HR" altLang="sr-Latn-RS" dirty="0"/>
              <a:t>kolektivni </a:t>
            </a:r>
            <a:r>
              <a:rPr lang="hr-HR" altLang="sr-Latn-RS" dirty="0" smtClean="0"/>
              <a:t>ugovori kojima je visina naknade za </a:t>
            </a:r>
            <a:r>
              <a:rPr lang="hr-HR" altLang="sr-Latn-RS" b="1" dirty="0" smtClean="0"/>
              <a:t>bolovanje na teret poslodavca (na teret ustanove) uređena u povoljnijem iznosu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sr-Latn-RS" b="1" dirty="0"/>
          </a:p>
        </p:txBody>
      </p:sp>
    </p:spTree>
    <p:extLst>
      <p:ext uri="{BB962C8B-B14F-4D97-AF65-F5344CB8AC3E}">
        <p14:creationId xmlns:p14="http://schemas.microsoft.com/office/powerpoint/2010/main" val="4030567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altLang="sr-Latn-RS" sz="3200" dirty="0"/>
              <a:t>NAKNADA ZA BOLOVANJE NA TERET </a:t>
            </a:r>
            <a:r>
              <a:rPr lang="hr-HR" altLang="sr-Latn-RS" sz="3200" dirty="0" smtClean="0"/>
              <a:t>POSLODAVCA – za prva 42 dana i za bolovanje zbog ozljede na radu 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200" u="sng" dirty="0" smtClean="0"/>
              <a:t>TKU za javne službe </a:t>
            </a:r>
            <a:r>
              <a:rPr lang="hr-HR" sz="2200" dirty="0" smtClean="0"/>
              <a:t>(čl. </a:t>
            </a:r>
            <a:r>
              <a:rPr lang="hr-HR" sz="2200" dirty="0"/>
              <a:t>59</a:t>
            </a:r>
            <a:r>
              <a:rPr lang="hr-HR" sz="2200" dirty="0" smtClean="0"/>
              <a:t>.): </a:t>
            </a:r>
          </a:p>
          <a:p>
            <a:pPr>
              <a:buFontTx/>
              <a:buChar char="-"/>
            </a:pPr>
            <a:r>
              <a:rPr lang="hr-HR" sz="2200" dirty="0" smtClean="0"/>
              <a:t>naknada </a:t>
            </a:r>
            <a:r>
              <a:rPr lang="hr-HR" sz="2200" dirty="0"/>
              <a:t>plaće u visini 85% </a:t>
            </a:r>
            <a:r>
              <a:rPr lang="hr-HR" sz="2200" dirty="0" smtClean="0"/>
              <a:t>radnikove </a:t>
            </a:r>
            <a:r>
              <a:rPr lang="hr-HR" sz="2200" dirty="0"/>
              <a:t>plaće ostvarene u prethodna tri mjeseca neposredno prije nego je započeo </a:t>
            </a:r>
            <a:r>
              <a:rPr lang="hr-HR" sz="2200" dirty="0" smtClean="0"/>
              <a:t>bolovanje</a:t>
            </a:r>
          </a:p>
          <a:p>
            <a:pPr>
              <a:buFontTx/>
              <a:buChar char="-"/>
            </a:pPr>
            <a:r>
              <a:rPr lang="hr-HR" sz="2200" dirty="0" smtClean="0"/>
              <a:t>naknada </a:t>
            </a:r>
            <a:r>
              <a:rPr lang="hr-HR" sz="2200" dirty="0"/>
              <a:t>u 100% iznosu njegove plaće u prethodna tri mjeseca neposredno prije nego je započeo bolovanje, pripada zaposleniku kada je na bolovanju zbog profesionalne bolesti ili ozljede na </a:t>
            </a:r>
            <a:r>
              <a:rPr lang="hr-HR" sz="2200" dirty="0" smtClean="0"/>
              <a:t>radu</a:t>
            </a:r>
          </a:p>
          <a:p>
            <a:pPr marL="0" indent="0">
              <a:buNone/>
            </a:pPr>
            <a:endParaRPr lang="hr-HR" sz="2200" dirty="0" smtClean="0"/>
          </a:p>
          <a:p>
            <a:pPr marL="0" indent="0">
              <a:buNone/>
            </a:pPr>
            <a:r>
              <a:rPr lang="hr-HR" sz="2200" u="sng" dirty="0" smtClean="0"/>
              <a:t>GKU za djelatnost socijalne skrbi</a:t>
            </a:r>
            <a:r>
              <a:rPr lang="hr-HR" sz="2200" dirty="0"/>
              <a:t> </a:t>
            </a:r>
            <a:r>
              <a:rPr lang="hr-HR" sz="2200" dirty="0" smtClean="0"/>
              <a:t>(čl. 47.):</a:t>
            </a:r>
          </a:p>
          <a:p>
            <a:pPr>
              <a:buFontTx/>
              <a:buChar char="-"/>
            </a:pPr>
            <a:r>
              <a:rPr lang="hr-HR" sz="2200" dirty="0"/>
              <a:t>n</a:t>
            </a:r>
            <a:r>
              <a:rPr lang="hr-HR" sz="2200" dirty="0" smtClean="0"/>
              <a:t>aknada plaće u visini 85% od njegove </a:t>
            </a:r>
            <a:r>
              <a:rPr lang="hr-HR" sz="2200" dirty="0"/>
              <a:t>plaće ostvarene u prethodna tri mjeseca neposredno prije nego je započeo </a:t>
            </a:r>
            <a:r>
              <a:rPr lang="hr-HR" sz="2200" dirty="0" smtClean="0"/>
              <a:t>bolovanje</a:t>
            </a:r>
          </a:p>
          <a:p>
            <a:pPr>
              <a:buFontTx/>
              <a:buChar char="-"/>
            </a:pPr>
            <a:r>
              <a:rPr lang="hr-HR" sz="2200" dirty="0"/>
              <a:t>n</a:t>
            </a:r>
            <a:r>
              <a:rPr lang="hr-HR" sz="2200" dirty="0" smtClean="0"/>
              <a:t>aknada za bolovanje uzrokovano ozljedom na radu – 100% </a:t>
            </a:r>
            <a:r>
              <a:rPr lang="hr-HR" sz="2200" dirty="0"/>
              <a:t>njegove plaće ostvarene u prethodna tri mjeseca neposredno prije nego je započeo bolovanje</a:t>
            </a:r>
          </a:p>
          <a:p>
            <a:pPr>
              <a:buFontTx/>
              <a:buChar char="-"/>
            </a:pPr>
            <a:endParaRPr lang="hr-HR" dirty="0"/>
          </a:p>
          <a:p>
            <a:pPr>
              <a:buFontTx/>
              <a:buChar char="-"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58153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txBody>
          <a:bodyPr>
            <a:normAutofit fontScale="90000"/>
          </a:bodyPr>
          <a:lstStyle/>
          <a:p>
            <a:r>
              <a:rPr lang="hr-HR" sz="3200" dirty="0" smtClean="0"/>
              <a:t>ODREĐIVANJE VISINE NAKNADE ZA BOLOVANJE ZA PRVA 42 DANA BOLOVANJA – bolovanje na teret poslodavca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Od kojih se mjeseci određuje prosječna plaća:</a:t>
            </a:r>
          </a:p>
          <a:p>
            <a:pPr>
              <a:buFontTx/>
              <a:buChar char="-"/>
            </a:pPr>
            <a:r>
              <a:rPr lang="hr-HR" dirty="0" smtClean="0"/>
              <a:t>ako je bolovanje započeto u svibnju, od plaće </a:t>
            </a:r>
            <a:r>
              <a:rPr lang="hr-HR" u="sng" dirty="0" smtClean="0"/>
              <a:t>za</a:t>
            </a:r>
            <a:r>
              <a:rPr lang="hr-HR" dirty="0" smtClean="0"/>
              <a:t> travanj, ožujak, i veljaču </a:t>
            </a:r>
          </a:p>
          <a:p>
            <a:pPr marL="0" indent="0">
              <a:buNone/>
            </a:pPr>
            <a:r>
              <a:rPr lang="hr-HR" dirty="0" smtClean="0"/>
              <a:t>Što ulazi u prosječnu plaću:</a:t>
            </a:r>
          </a:p>
          <a:p>
            <a:pPr marL="0" indent="0">
              <a:buNone/>
            </a:pPr>
            <a:r>
              <a:rPr lang="hr-HR" dirty="0" smtClean="0"/>
              <a:t>- ukupna plaća, zajedno sa svim dodacima</a:t>
            </a:r>
          </a:p>
          <a:p>
            <a:pPr marL="0" indent="0">
              <a:buNone/>
            </a:pPr>
            <a:r>
              <a:rPr lang="hr-HR" dirty="0" smtClean="0"/>
              <a:t>Odnosi li se to pravo i na naknadu plaće za bolovanje zbog njege člana obitelji?</a:t>
            </a:r>
          </a:p>
          <a:p>
            <a:pPr marL="179388" indent="-179388">
              <a:buNone/>
            </a:pPr>
            <a:r>
              <a:rPr lang="hr-HR" dirty="0" smtClean="0"/>
              <a:t>- ne, </a:t>
            </a:r>
            <a:r>
              <a:rPr lang="hr-HR" dirty="0"/>
              <a:t>odnosi se isključivo na bolovanje </a:t>
            </a:r>
            <a:r>
              <a:rPr lang="hr-HR" dirty="0" smtClean="0"/>
              <a:t>koje tereti sredstva </a:t>
            </a:r>
            <a:r>
              <a:rPr lang="hr-HR" dirty="0"/>
              <a:t>poslodavca, </a:t>
            </a:r>
            <a:r>
              <a:rPr lang="pl-PL" dirty="0"/>
              <a:t> a ne na bolovanje za koje troškove snosi </a:t>
            </a:r>
            <a:r>
              <a:rPr lang="pl-PL" dirty="0" smtClean="0"/>
              <a:t>HZZO </a:t>
            </a:r>
            <a:r>
              <a:rPr lang="pl-PL" sz="2000" i="1" dirty="0" smtClean="0"/>
              <a:t>(odgovor Povjerenstva ovlaštenog za Tumačenje ZKU za javne službe br. 29/2014. </a:t>
            </a:r>
            <a:r>
              <a:rPr lang="pl-PL" sz="2000" i="1" dirty="0"/>
              <a:t>– dostupno na: http://</a:t>
            </a:r>
            <a:r>
              <a:rPr lang="pl-PL" sz="2000" i="1" dirty="0" smtClean="0"/>
              <a:t>www.mrms.hr)</a:t>
            </a:r>
            <a:endParaRPr lang="hr-HR" sz="2000" i="1" dirty="0"/>
          </a:p>
        </p:txBody>
      </p:sp>
    </p:spTree>
    <p:extLst>
      <p:ext uri="{BB962C8B-B14F-4D97-AF65-F5344CB8AC3E}">
        <p14:creationId xmlns:p14="http://schemas.microsoft.com/office/powerpoint/2010/main" val="108441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NAKNADA ZA BOLOVANJE NA TERET HZZO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Poslodavac isplaćuje i zatim refundira od HZZO-a:</a:t>
            </a:r>
          </a:p>
          <a:p>
            <a:r>
              <a:rPr lang="pl-PL" dirty="0" smtClean="0"/>
              <a:t>od </a:t>
            </a:r>
            <a:r>
              <a:rPr lang="pl-PL" dirty="0"/>
              <a:t>43. dana privremene nesposobnosti za rad, odnosno od 8. </a:t>
            </a:r>
            <a:r>
              <a:rPr lang="hr-HR" dirty="0" smtClean="0"/>
              <a:t>dana privremene nesposobnosti za rad za invalida rada (u slučaju bolesti ili ozljede osiguranika-radnika</a:t>
            </a:r>
            <a:r>
              <a:rPr lang="pl-PL" dirty="0" smtClean="0"/>
              <a:t>)</a:t>
            </a:r>
          </a:p>
          <a:p>
            <a:pPr fontAlgn="base"/>
            <a:r>
              <a:rPr lang="hr-HR" dirty="0"/>
              <a:t>o</a:t>
            </a:r>
            <a:r>
              <a:rPr lang="hr-HR" dirty="0" smtClean="0"/>
              <a:t>d 1. </a:t>
            </a:r>
            <a:r>
              <a:rPr lang="hr-HR" dirty="0"/>
              <a:t>dana privremene nesposobnosti za rad </a:t>
            </a:r>
            <a:r>
              <a:rPr lang="hr-HR" dirty="0" smtClean="0"/>
              <a:t>zbog </a:t>
            </a:r>
            <a:r>
              <a:rPr lang="hr-HR" dirty="0"/>
              <a:t>pratnje osigurane osobe upućene na liječenje izvan mjesta boravišta odnosno </a:t>
            </a:r>
            <a:r>
              <a:rPr lang="hr-HR" dirty="0" smtClean="0"/>
              <a:t>prebivališta</a:t>
            </a:r>
          </a:p>
          <a:p>
            <a:pPr fontAlgn="base"/>
            <a:r>
              <a:rPr lang="hr-HR" dirty="0"/>
              <a:t>od </a:t>
            </a:r>
            <a:r>
              <a:rPr lang="hr-HR" dirty="0" smtClean="0"/>
              <a:t>1. dana</a:t>
            </a:r>
            <a:r>
              <a:rPr lang="hr-HR" dirty="0"/>
              <a:t> </a:t>
            </a:r>
            <a:r>
              <a:rPr lang="hr-HR" dirty="0" smtClean="0"/>
              <a:t>bolovanja zbog </a:t>
            </a:r>
            <a:r>
              <a:rPr lang="hr-HR" dirty="0"/>
              <a:t>njege oboljelog </a:t>
            </a:r>
            <a:r>
              <a:rPr lang="hr-HR" dirty="0" smtClean="0"/>
              <a:t>djeteta </a:t>
            </a:r>
            <a:r>
              <a:rPr lang="hr-HR" dirty="0"/>
              <a:t>ili </a:t>
            </a:r>
            <a:r>
              <a:rPr lang="hr-HR" dirty="0" smtClean="0"/>
              <a:t>supružnika</a:t>
            </a:r>
          </a:p>
          <a:p>
            <a:pPr fontAlgn="base"/>
            <a:r>
              <a:rPr lang="hr-HR" dirty="0"/>
              <a:t>od </a:t>
            </a:r>
            <a:r>
              <a:rPr lang="hr-HR" dirty="0" smtClean="0"/>
              <a:t>1. </a:t>
            </a:r>
            <a:r>
              <a:rPr lang="hr-HR" dirty="0"/>
              <a:t>dana </a:t>
            </a:r>
            <a:r>
              <a:rPr lang="hr-HR" dirty="0" smtClean="0"/>
              <a:t>bolovanja</a:t>
            </a:r>
            <a:r>
              <a:rPr lang="hr-HR" dirty="0"/>
              <a:t> </a:t>
            </a:r>
            <a:r>
              <a:rPr lang="hr-HR" dirty="0" smtClean="0"/>
              <a:t>zbog </a:t>
            </a:r>
            <a:r>
              <a:rPr lang="hr-HR" dirty="0"/>
              <a:t>priznate ozljede na radu, odnosno profesionalne bolesti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40244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KADA OSIGURANIK NEMA PRAVO NA NAKNADU PLAĆE NA TERET HZZO-a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48200"/>
          </a:xfrm>
        </p:spPr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Poslodavac je i nakon 42 dana spriječenosti za rad obvezan isplaćivati naknadu plaće za bolovanje:</a:t>
            </a:r>
          </a:p>
          <a:p>
            <a:r>
              <a:rPr lang="hr-HR" b="1" dirty="0" smtClean="0"/>
              <a:t>osiguraniku koji je navršio 65 godina starosti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Mišljena sam i:</a:t>
            </a:r>
          </a:p>
          <a:p>
            <a:r>
              <a:rPr lang="hr-HR" dirty="0" smtClean="0"/>
              <a:t>Poslodavac je obvezan isplaćivati naknadu plaće osiguraniku kojemu je utvrđena invalidnost, pa mu je zaključeno bolovanje, ali rješenje nije konačno/pravomoćno – pravo na naknadu do konačnosti/pravomoćnosti rješenja (ovo pravo proizlazi iz čl. 95. Zakona o radu)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0097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 smtClean="0"/>
              <a:t>SATI/DANI ZA KOJE RADNIK OSTVARUJE PRAVO NA NAKNADU PLAĆE ZA BOLOVANJE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hr-HR" i="1" dirty="0"/>
              <a:t>čl. 44. st. 2. Zakona o obveznom zdravstvenom </a:t>
            </a:r>
            <a:r>
              <a:rPr lang="hr-HR" i="1" dirty="0" smtClean="0"/>
              <a:t>osiguranju:</a:t>
            </a:r>
          </a:p>
          <a:p>
            <a:r>
              <a:rPr lang="hr-HR" dirty="0"/>
              <a:t>osiguranik ima pravo na naknadu plaće samo za dane, odnosno sate za koje </a:t>
            </a:r>
            <a:r>
              <a:rPr lang="hr-HR" dirty="0" smtClean="0"/>
              <a:t>bi, da radi, </a:t>
            </a:r>
            <a:r>
              <a:rPr lang="hr-HR" dirty="0"/>
              <a:t>imao pravo na </a:t>
            </a:r>
            <a:r>
              <a:rPr lang="hr-HR" dirty="0" smtClean="0"/>
              <a:t>plaću</a:t>
            </a:r>
            <a:endParaRPr lang="hr-HR" dirty="0"/>
          </a:p>
          <a:p>
            <a:pPr marL="0" indent="0" algn="ctr">
              <a:buNone/>
            </a:pPr>
            <a:r>
              <a:rPr lang="hr-HR" i="1" dirty="0"/>
              <a:t>čl. 95. st. 1. Zakona o </a:t>
            </a:r>
            <a:r>
              <a:rPr lang="hr-HR" i="1" dirty="0" smtClean="0"/>
              <a:t>radu:</a:t>
            </a:r>
          </a:p>
          <a:p>
            <a:r>
              <a:rPr lang="hr-HR" dirty="0"/>
              <a:t>radnik ima pravo na naknadu plaće za razdoblja u kojima ne radi iz zakonom opravdanih </a:t>
            </a:r>
            <a:r>
              <a:rPr lang="hr-HR" dirty="0" smtClean="0"/>
              <a:t>razloga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PRAVILO:</a:t>
            </a:r>
          </a:p>
          <a:p>
            <a:pPr>
              <a:buFontTx/>
              <a:buChar char="-"/>
            </a:pPr>
            <a:r>
              <a:rPr lang="hr-HR" dirty="0" smtClean="0"/>
              <a:t>pravo </a:t>
            </a:r>
            <a:r>
              <a:rPr lang="hr-HR" dirty="0"/>
              <a:t>radnika na naknadu za onoliko sati izostanka s rada </a:t>
            </a:r>
            <a:r>
              <a:rPr lang="hr-HR" b="1" dirty="0"/>
              <a:t>koliko bi prema utvrđenom rasporedu rada radio, </a:t>
            </a:r>
            <a:r>
              <a:rPr lang="hr-HR" dirty="0"/>
              <a:t>da zbog bolesti nije bio spriječen </a:t>
            </a:r>
            <a:r>
              <a:rPr lang="hr-HR" dirty="0" smtClean="0"/>
              <a:t>raditi</a:t>
            </a:r>
          </a:p>
          <a:p>
            <a:pPr>
              <a:buFontTx/>
              <a:buChar char="-"/>
            </a:pPr>
            <a:r>
              <a:rPr lang="hr-HR" dirty="0" smtClean="0"/>
              <a:t>podatak iz evidencije radnog vremena </a:t>
            </a:r>
            <a:r>
              <a:rPr lang="hr-HR" dirty="0"/>
              <a:t>koju poslodavac vodi za </a:t>
            </a:r>
            <a:r>
              <a:rPr lang="hr-HR" dirty="0" smtClean="0"/>
              <a:t>radnika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41254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altLang="sr-Latn-RS" sz="3600" dirty="0" smtClean="0">
                <a:latin typeface="+mn-lt"/>
              </a:rPr>
              <a:t>NAKNADA ZA BOLOVANJE NA TERET HZZO-A</a:t>
            </a:r>
            <a:endParaRPr lang="en-US" altLang="sr-Latn-RS" sz="3600" dirty="0">
              <a:latin typeface="+mn-lt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r-HR" altLang="sr-Latn-RS" b="1" dirty="0" smtClean="0"/>
              <a:t>Osnovica</a:t>
            </a:r>
            <a:r>
              <a:rPr lang="hr-HR" altLang="sr-Latn-RS" b="1" dirty="0"/>
              <a:t>:  </a:t>
            </a:r>
            <a:r>
              <a:rPr lang="hr-HR" altLang="sr-Latn-RS" dirty="0"/>
              <a:t>plaća koja je radniku isplaćena u zadnjih 6 mjeseci prije mjeseca u kojem je započeto </a:t>
            </a:r>
            <a:r>
              <a:rPr lang="hr-HR" altLang="sr-Latn-RS" dirty="0" smtClean="0"/>
              <a:t>bolovanje i </a:t>
            </a:r>
            <a:r>
              <a:rPr lang="hr-HR" dirty="0" smtClean="0"/>
              <a:t>naknada </a:t>
            </a:r>
            <a:r>
              <a:rPr lang="hr-HR" dirty="0"/>
              <a:t>plaće isplaćena za vrijeme odsutnosti s rada (godišnji odmor, plaćeni dopust i privremena nesposobnost za rad) koja se isplaćuje na teret pravne ili fizičke osobe kod koje je osiguranik zaposlen</a:t>
            </a:r>
            <a:endParaRPr lang="hr-HR" altLang="sr-Latn-RS" dirty="0" smtClean="0"/>
          </a:p>
          <a:p>
            <a:pPr>
              <a:lnSpc>
                <a:spcPct val="90000"/>
              </a:lnSpc>
            </a:pPr>
            <a:r>
              <a:rPr lang="hr-HR" altLang="sr-Latn-RS" sz="2800" dirty="0" smtClean="0"/>
              <a:t>Samo redovna mjesečna plaća!</a:t>
            </a:r>
            <a:endParaRPr lang="hr-HR" altLang="sr-Latn-RS" sz="2800" dirty="0"/>
          </a:p>
          <a:p>
            <a:pPr>
              <a:buFontTx/>
              <a:buNone/>
            </a:pPr>
            <a:r>
              <a:rPr lang="hr-HR" altLang="sr-Latn-RS" dirty="0"/>
              <a:t>-  p</a:t>
            </a:r>
            <a:r>
              <a:rPr lang="hr-HR" altLang="sr-Latn-RS" dirty="0" smtClean="0"/>
              <a:t>rimici koji nisu redovna plaća, </a:t>
            </a:r>
            <a:r>
              <a:rPr lang="hr-HR" altLang="sr-Latn-RS" u="sng" dirty="0" smtClean="0"/>
              <a:t>ne </a:t>
            </a:r>
            <a:r>
              <a:rPr lang="hr-HR" altLang="sr-Latn-RS" u="sng" dirty="0"/>
              <a:t>uključuju </a:t>
            </a:r>
            <a:r>
              <a:rPr lang="hr-HR" altLang="sr-Latn-RS" u="sng" dirty="0" smtClean="0"/>
              <a:t>se u </a:t>
            </a:r>
            <a:r>
              <a:rPr lang="hr-HR" altLang="sr-Latn-RS" u="sng" dirty="0"/>
              <a:t>osnovicu</a:t>
            </a:r>
            <a:r>
              <a:rPr lang="hr-HR" altLang="sr-Latn-RS" dirty="0"/>
              <a:t>, iako su </a:t>
            </a:r>
            <a:r>
              <a:rPr lang="hr-HR" altLang="sr-Latn-RS" dirty="0" smtClean="0"/>
              <a:t>isplaćeni </a:t>
            </a:r>
            <a:r>
              <a:rPr lang="hr-HR" altLang="sr-Latn-RS" dirty="0"/>
              <a:t>u razdoblju od kojeg se određuje osnovica</a:t>
            </a:r>
          </a:p>
          <a:p>
            <a:pPr>
              <a:buFontTx/>
              <a:buNone/>
            </a:pPr>
            <a:r>
              <a:rPr lang="hr-HR" altLang="sr-Latn-RS" dirty="0"/>
              <a:t>-  obrazac </a:t>
            </a:r>
            <a:r>
              <a:rPr lang="hr-HR" altLang="sr-Latn-RS" i="1" dirty="0" smtClean="0"/>
              <a:t>Potvrda </a:t>
            </a:r>
            <a:r>
              <a:rPr lang="hr-HR" altLang="sr-Latn-RS" i="1" dirty="0"/>
              <a:t>o plaći </a:t>
            </a:r>
            <a:endParaRPr lang="hr-HR" altLang="sr-Latn-RS" b="1" i="1" dirty="0"/>
          </a:p>
          <a:p>
            <a:pPr>
              <a:lnSpc>
                <a:spcPct val="90000"/>
              </a:lnSpc>
            </a:pPr>
            <a:endParaRPr lang="hr-HR" altLang="sr-Latn-RS" sz="2800" b="1" dirty="0"/>
          </a:p>
          <a:p>
            <a:pPr>
              <a:buFontTx/>
              <a:buNone/>
            </a:pPr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34454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692696"/>
            <a:ext cx="8229600" cy="530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846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520" y="947737"/>
            <a:ext cx="9252520" cy="496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956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556792"/>
          </a:xfrm>
        </p:spPr>
        <p:txBody>
          <a:bodyPr>
            <a:normAutofit fontScale="90000"/>
          </a:bodyPr>
          <a:lstStyle/>
          <a:p>
            <a:r>
              <a:rPr lang="hr-HR" altLang="sr-Latn-RS" sz="3600" dirty="0" smtClean="0">
                <a:latin typeface="+mn-lt"/>
              </a:rPr>
              <a:t/>
            </a:r>
            <a:br>
              <a:rPr lang="hr-HR" altLang="sr-Latn-RS" sz="3600" dirty="0" smtClean="0">
                <a:latin typeface="+mn-lt"/>
              </a:rPr>
            </a:br>
            <a:r>
              <a:rPr lang="hr-HR" altLang="sr-Latn-RS" sz="3600" dirty="0" smtClean="0">
                <a:latin typeface="+mn-lt"/>
              </a:rPr>
              <a:t>UVJET PRETHODNOG OSIGURANJA – za punu svotu naknade za bolovanje na teret HZZO</a:t>
            </a:r>
            <a:endParaRPr lang="en-US" altLang="sr-Latn-RS" sz="3600" dirty="0">
              <a:latin typeface="+mn-lt"/>
            </a:endParaRPr>
          </a:p>
        </p:txBody>
      </p:sp>
      <p:graphicFrame>
        <p:nvGraphicFramePr>
          <p:cNvPr id="79915" name="Group 4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3943599"/>
              </p:ext>
            </p:extLst>
          </p:nvPr>
        </p:nvGraphicFramePr>
        <p:xfrm>
          <a:off x="251520" y="1556793"/>
          <a:ext cx="8712968" cy="5190533"/>
        </p:xfrm>
        <a:graphic>
          <a:graphicData uri="http://schemas.openxmlformats.org/drawingml/2006/table">
            <a:tbl>
              <a:tblPr/>
              <a:tblGrid>
                <a:gridCol w="8712968"/>
              </a:tblGrid>
              <a:tr h="2685077">
                <a:tc>
                  <a:txBody>
                    <a:bodyPr/>
                    <a:lstStyle>
                      <a:lvl1pPr marL="274638" indent="-274638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r-H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ostvaren staž osiguranja u HZZO-u od </a:t>
                      </a:r>
                      <a:r>
                        <a:rPr lang="hr-HR" sz="2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najmanje 9 mjeseci neprekidno ili 12 mjeseci s prekidima </a:t>
                      </a:r>
                      <a:r>
                        <a:rPr lang="hr-H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 posljednje dvije godine (prethodno osiguranje)</a:t>
                      </a:r>
                      <a:endParaRPr kumimoji="0" lang="hr-HR" altLang="sr-Latn-R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hr-H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koji staž se uzima u obzir -  na temelju radnog odnosa, obavljanja samostalne</a:t>
                      </a:r>
                      <a:r>
                        <a:rPr lang="hr-HR" sz="2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djelatnosti i na temelju primanja naknade plaće nakon prestanka radnog odnosa, odnosno prestanku obavljanja djelatnosti osobnim radom ostvarene prema Zakonu 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hr-HR" altLang="sr-Latn-R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ako nije ispunjen uvjet prethodnog osiguranja:  najniža naknada u iznosu 831,50 kn mjesečno</a:t>
                      </a:r>
                      <a:endParaRPr kumimoji="0" lang="en-US" altLang="sr-Latn-R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74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IZNIMKE: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bolovanje zbog </a:t>
                      </a:r>
                      <a:r>
                        <a:rPr kumimoji="0" lang="hr-HR" altLang="sr-Latn-R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ozljede na radu – ne traži se uvjet prethodnog staža osiguranja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hr-HR" altLang="sr-Latn-R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rodiljni</a:t>
                      </a: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dopust – traži se prethodni staž, ali ne u istom trajanju i drugačije se definira razdoblje provedeno u osiguranju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sr-Latn-R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696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altLang="sr-Latn-RS" sz="4000" dirty="0" smtClean="0"/>
              <a:t>PRAVO NA NAKNADU PLAĆE</a:t>
            </a:r>
            <a:r>
              <a:rPr lang="hr-HR" altLang="sr-Latn-RS" dirty="0" smtClean="0"/>
              <a:t> </a:t>
            </a:r>
            <a:r>
              <a:rPr lang="hr-HR" altLang="sr-Latn-RS" sz="4000" dirty="0" smtClean="0"/>
              <a:t> – IZVORI PRAVA</a:t>
            </a:r>
            <a:endParaRPr lang="en-US" altLang="sr-Latn-RS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916832"/>
            <a:ext cx="8784976" cy="423790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hr-HR" altLang="sr-Latn-RS" sz="2400" dirty="0"/>
              <a:t>Zakon o obveznom zdravstvenom osiguranju (</a:t>
            </a:r>
            <a:r>
              <a:rPr lang="hr-HR" altLang="sr-Latn-RS" sz="2400" dirty="0" smtClean="0"/>
              <a:t>NN </a:t>
            </a:r>
            <a:r>
              <a:rPr lang="hr-HR" altLang="sr-Latn-RS" dirty="0" smtClean="0"/>
              <a:t>8</a:t>
            </a:r>
            <a:r>
              <a:rPr lang="hr-HR" altLang="sr-Latn-RS" sz="2400" dirty="0" smtClean="0"/>
              <a:t>0/13. </a:t>
            </a:r>
            <a:r>
              <a:rPr lang="hr-HR" altLang="sr-Latn-RS" sz="2400" dirty="0"/>
              <a:t>i </a:t>
            </a:r>
            <a:r>
              <a:rPr lang="hr-HR" altLang="sr-Latn-RS" dirty="0" smtClean="0"/>
              <a:t>137</a:t>
            </a:r>
            <a:r>
              <a:rPr lang="hr-HR" altLang="sr-Latn-RS" sz="2400" dirty="0" smtClean="0"/>
              <a:t>/13.)</a:t>
            </a:r>
          </a:p>
          <a:p>
            <a:pPr>
              <a:lnSpc>
                <a:spcPct val="80000"/>
              </a:lnSpc>
            </a:pPr>
            <a:r>
              <a:rPr lang="hr-HR" altLang="sr-Latn-RS" dirty="0" smtClean="0"/>
              <a:t>Zakon o </a:t>
            </a:r>
            <a:r>
              <a:rPr lang="hr-HR" altLang="sr-Latn-RS" dirty="0" err="1" smtClean="0"/>
              <a:t>rodiljnim</a:t>
            </a:r>
            <a:r>
              <a:rPr lang="hr-HR" altLang="sr-Latn-RS" dirty="0" smtClean="0"/>
              <a:t> i roditeljskim potporama (NN </a:t>
            </a:r>
            <a:r>
              <a:rPr lang="nn-NO" dirty="0"/>
              <a:t>85/08., 110/08., </a:t>
            </a:r>
            <a:r>
              <a:rPr lang="nn-NO" dirty="0" smtClean="0"/>
              <a:t>34/11.</a:t>
            </a:r>
            <a:r>
              <a:rPr lang="hr-HR" dirty="0" smtClean="0"/>
              <a:t>, </a:t>
            </a:r>
            <a:r>
              <a:rPr lang="nn-NO" dirty="0" smtClean="0"/>
              <a:t>54/13.</a:t>
            </a:r>
            <a:r>
              <a:rPr lang="hr-HR" dirty="0" smtClean="0"/>
              <a:t> i 152/14.</a:t>
            </a:r>
            <a:endParaRPr lang="hr-HR" altLang="sr-Latn-RS" sz="2400" dirty="0" smtClean="0"/>
          </a:p>
          <a:p>
            <a:pPr marL="361950" indent="-361950">
              <a:lnSpc>
                <a:spcPct val="80000"/>
              </a:lnSpc>
              <a:buNone/>
            </a:pPr>
            <a:r>
              <a:rPr lang="hr-HR" altLang="sr-Latn-RS" sz="2400" dirty="0" smtClean="0"/>
              <a:t>    </a:t>
            </a:r>
            <a:r>
              <a:rPr lang="hr-HR" altLang="sr-Latn-RS" sz="2400" dirty="0"/>
              <a:t>- Pravilnik o pravima, uvjetima i načinu ostvarivanja prava iz obveznog zdravstvenog osiguranja (NN </a:t>
            </a:r>
            <a:r>
              <a:rPr lang="nn-NO" dirty="0"/>
              <a:t>67/09., 116/09., 4/10., 13/10., 88/10., 131/10., 1/11., 16/11., 87/11., 137/11., 39/12., 69/12., 126/12., 38/13., 77/13., 101/13., 103/13. i 119/13</a:t>
            </a:r>
            <a:r>
              <a:rPr lang="nn-NO" dirty="0" smtClean="0"/>
              <a:t>.</a:t>
            </a:r>
            <a:r>
              <a:rPr lang="hr-HR" dirty="0" smtClean="0"/>
              <a:t> i 125/13.</a:t>
            </a:r>
            <a:endParaRPr lang="hr-HR" altLang="sr-Latn-RS" sz="2400" dirty="0"/>
          </a:p>
          <a:p>
            <a:pPr marL="361950" indent="-180975">
              <a:lnSpc>
                <a:spcPct val="80000"/>
              </a:lnSpc>
              <a:buNone/>
            </a:pPr>
            <a:r>
              <a:rPr lang="hr-HR" altLang="sr-Latn-RS" sz="2400" dirty="0" smtClean="0"/>
              <a:t> - </a:t>
            </a:r>
            <a:r>
              <a:rPr lang="hr-HR" dirty="0" smtClean="0"/>
              <a:t>Pravilnik </a:t>
            </a:r>
            <a:r>
              <a:rPr lang="hr-HR" dirty="0"/>
              <a:t>o pravima uvjetima i načinu ostvarivanja prava iz obveznog zdravstvenog osiguranja u slučaju ozljede na radu i profesionalne bolesti </a:t>
            </a:r>
            <a:r>
              <a:rPr lang="hr-HR" dirty="0" smtClean="0"/>
              <a:t>(NN 75/14., 154/14. i 79/15.</a:t>
            </a:r>
            <a:endParaRPr lang="hr-HR" altLang="sr-Latn-RS" sz="2400" dirty="0" smtClean="0"/>
          </a:p>
          <a:p>
            <a:pPr marL="180975" indent="-180975">
              <a:lnSpc>
                <a:spcPct val="80000"/>
              </a:lnSpc>
            </a:pPr>
            <a:r>
              <a:rPr lang="hr-HR" altLang="sr-Latn-RS" sz="2400" dirty="0" smtClean="0"/>
              <a:t>Zakon </a:t>
            </a:r>
            <a:r>
              <a:rPr lang="hr-HR" altLang="sr-Latn-RS" sz="2400" dirty="0"/>
              <a:t>o radu (NN </a:t>
            </a:r>
            <a:r>
              <a:rPr lang="hr-HR" altLang="sr-Latn-RS" dirty="0" smtClean="0"/>
              <a:t>93/14.</a:t>
            </a:r>
            <a:r>
              <a:rPr lang="hr-HR" altLang="sr-Latn-RS" sz="2400" dirty="0" smtClean="0"/>
              <a:t>)</a:t>
            </a:r>
            <a:endParaRPr lang="hr-HR" altLang="sr-Latn-RS" sz="2400" dirty="0"/>
          </a:p>
          <a:p>
            <a:pPr marL="447675" indent="-447675">
              <a:lnSpc>
                <a:spcPct val="80000"/>
              </a:lnSpc>
              <a:buNone/>
            </a:pPr>
            <a:r>
              <a:rPr lang="hr-HR" altLang="sr-Latn-RS" sz="2400" dirty="0" smtClean="0"/>
              <a:t>     - kolektivni </a:t>
            </a:r>
            <a:r>
              <a:rPr lang="hr-HR" altLang="sr-Latn-RS" sz="2400" dirty="0"/>
              <a:t>ugovor koji obvezuje poslodavca </a:t>
            </a:r>
            <a:r>
              <a:rPr lang="hr-HR" altLang="sr-Latn-RS" dirty="0" smtClean="0"/>
              <a:t>(ustanove obrazovanja obvezuju dva kolektivna ugovora različitih razina)</a:t>
            </a:r>
            <a:endParaRPr lang="hr-HR" altLang="sr-Latn-RS" sz="2400" dirty="0"/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sz="2400" dirty="0" smtClean="0"/>
              <a:t>     - pravilnik </a:t>
            </a:r>
            <a:r>
              <a:rPr lang="hr-HR" altLang="sr-Latn-RS" sz="2400" dirty="0"/>
              <a:t>o </a:t>
            </a:r>
            <a:r>
              <a:rPr lang="hr-HR" altLang="sr-Latn-RS" sz="2400" dirty="0" smtClean="0"/>
              <a:t>radu (poslodavci koji zapošljavaju 20 i više radnika)</a:t>
            </a:r>
            <a:endParaRPr lang="hr-HR" altLang="sr-Latn-RS" sz="2400" dirty="0"/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sz="2400" dirty="0" smtClean="0"/>
              <a:t>     - ugovor </a:t>
            </a:r>
            <a:r>
              <a:rPr lang="hr-HR" altLang="sr-Latn-RS" sz="2400" dirty="0"/>
              <a:t>o radu</a:t>
            </a: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2278082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altLang="sr-Latn-RS" sz="3200" dirty="0" smtClean="0">
                <a:latin typeface="+mn-lt"/>
              </a:rPr>
              <a:t>AKO JE ISPLAĆENO MANJE OD ŠEST, ALI VIŠE OD JEDNE PLAĆE</a:t>
            </a:r>
            <a:endParaRPr lang="en-US" altLang="sr-Latn-RS" sz="3200" dirty="0">
              <a:latin typeface="+mn-lt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endParaRPr lang="hr-HR" altLang="sr-Latn-RS" sz="3600" b="1" dirty="0"/>
          </a:p>
          <a:p>
            <a:pPr marL="0" indent="0">
              <a:buNone/>
            </a:pPr>
            <a:r>
              <a:rPr lang="hr-HR" altLang="sr-Latn-RS" dirty="0"/>
              <a:t>Osnovica se određuje od svote isplaćenih </a:t>
            </a:r>
            <a:r>
              <a:rPr lang="hr-HR" altLang="sr-Latn-RS" dirty="0" smtClean="0"/>
              <a:t>plaća.</a:t>
            </a:r>
          </a:p>
          <a:p>
            <a:pPr marL="0" indent="0">
              <a:buNone/>
            </a:pPr>
            <a:endParaRPr lang="hr-HR" altLang="sr-Latn-RS" dirty="0"/>
          </a:p>
          <a:p>
            <a:pPr marL="609600" indent="-609600" algn="ctr">
              <a:buFontTx/>
              <a:buNone/>
            </a:pPr>
            <a:r>
              <a:rPr lang="hr-HR" altLang="sr-Latn-RS" dirty="0"/>
              <a:t> </a:t>
            </a:r>
            <a:r>
              <a:rPr lang="hr-HR" altLang="sr-Latn-RS" i="1" u="sng" dirty="0"/>
              <a:t>Postupak:</a:t>
            </a:r>
          </a:p>
          <a:p>
            <a:pPr marL="0" indent="0">
              <a:buFontTx/>
              <a:buNone/>
            </a:pPr>
            <a:r>
              <a:rPr lang="hr-HR" altLang="sr-Latn-RS" dirty="0" smtClean="0"/>
              <a:t>Suma </a:t>
            </a:r>
            <a:r>
              <a:rPr lang="hr-HR" altLang="sr-Latn-RS" dirty="0"/>
              <a:t>isplaćenih neto plaća </a:t>
            </a:r>
            <a:r>
              <a:rPr lang="hr-HR" altLang="sr-Latn-RS" smtClean="0"/>
              <a:t>podijeli se s </a:t>
            </a:r>
            <a:r>
              <a:rPr lang="hr-HR" altLang="sr-Latn-RS" dirty="0"/>
              <a:t>brojem sati za koje su isplaćene = </a:t>
            </a:r>
            <a:r>
              <a:rPr lang="hr-HR" altLang="sr-Latn-RS" b="1" dirty="0"/>
              <a:t>satna osnovica</a:t>
            </a:r>
            <a:endParaRPr lang="en-US" altLang="sr-Latn-RS" b="1" dirty="0"/>
          </a:p>
        </p:txBody>
      </p:sp>
    </p:spTree>
    <p:extLst>
      <p:ext uri="{BB962C8B-B14F-4D97-AF65-F5344CB8AC3E}">
        <p14:creationId xmlns:p14="http://schemas.microsoft.com/office/powerpoint/2010/main" val="223470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altLang="sr-Latn-RS" sz="3200" dirty="0" smtClean="0">
                <a:latin typeface="+mn-lt"/>
              </a:rPr>
              <a:t>AKO JE ISPLAĆENA SAMO JEDNA ILI NITI JEDNA PLAĆA</a:t>
            </a:r>
            <a:endParaRPr lang="en-US" altLang="sr-Latn-RS" sz="3200" dirty="0">
              <a:latin typeface="+mn-lt"/>
            </a:endParaRPr>
          </a:p>
        </p:txBody>
      </p:sp>
      <p:graphicFrame>
        <p:nvGraphicFramePr>
          <p:cNvPr id="81951" name="Group 3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8225441"/>
              </p:ext>
            </p:extLst>
          </p:nvPr>
        </p:nvGraphicFramePr>
        <p:xfrm>
          <a:off x="323528" y="1628775"/>
          <a:ext cx="8496944" cy="4738688"/>
        </p:xfrm>
        <a:graphic>
          <a:graphicData uri="http://schemas.openxmlformats.org/drawingml/2006/table">
            <a:tbl>
              <a:tblPr/>
              <a:tblGrid>
                <a:gridCol w="8496944"/>
              </a:tblGrid>
              <a:tr h="3471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Osnovica se određuje od najniže osnovice za plaćanje obveznih doprinosa važeće za mjesec koji prethodi mjesecu u kojem je započeto bolovanje (bruto iznos se preračunava u neto).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Primjer: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bolovanje započeto u siječnju 2016. g. – od </a:t>
                      </a:r>
                      <a:r>
                        <a:rPr kumimoji="0" lang="hr-HR" altLang="sr-Latn-R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2.780,05 kn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kn mjesečno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bolovanje započeto u veljači 2016. g. i kasnije – od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kumimoji="0" lang="hr-HR" altLang="sr-Latn-R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2.812,95 </a:t>
                      </a: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kn mjesečno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6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hr-HR" altLang="sr-Latn-R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IZNIMKA:</a:t>
                      </a:r>
                      <a:r>
                        <a:rPr kumimoji="0" lang="hr-HR" altLang="sr-Latn-R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ozljeda na radu</a:t>
                      </a:r>
                      <a:endParaRPr kumimoji="0" lang="en-US" altLang="sr-Latn-R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altLang="sr-Latn-RS" sz="4000" dirty="0" smtClean="0">
                <a:latin typeface="+mn-lt"/>
              </a:rPr>
              <a:t>RADNIK KOJI JE U PRETHODNIH ŠEST MJESECI RADIO KOD DVA POSLODAVCA</a:t>
            </a:r>
            <a:endParaRPr lang="en-US" altLang="sr-Latn-RS" sz="4000" dirty="0">
              <a:latin typeface="+mn-lt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 dirty="0"/>
          </a:p>
          <a:p>
            <a:r>
              <a:rPr lang="hr-HR" altLang="sr-Latn-RS" dirty="0"/>
              <a:t>Ako je radnik u prethodnih 6 mjeseci promijenio dva ili više poslodavaca – naknada se određuje </a:t>
            </a:r>
            <a:r>
              <a:rPr lang="hr-HR" altLang="sr-Latn-RS" b="1" dirty="0"/>
              <a:t>od ukupne svote isplaćenih plaća u šestomjesečnom razdoblju,</a:t>
            </a:r>
            <a:r>
              <a:rPr lang="hr-HR" altLang="sr-Latn-RS" dirty="0"/>
              <a:t> s tim da naknadu isplaćuje sadašnji poslodavac</a:t>
            </a:r>
          </a:p>
          <a:p>
            <a:r>
              <a:rPr lang="hr-HR" altLang="sr-Latn-RS" dirty="0"/>
              <a:t>dva ili više obrazaca </a:t>
            </a:r>
            <a:r>
              <a:rPr lang="hr-HR" altLang="sr-Latn-RS" i="1" dirty="0"/>
              <a:t>Potvrda o plaći </a:t>
            </a:r>
            <a:endParaRPr lang="en-US" altLang="sr-Latn-RS" i="1" dirty="0"/>
          </a:p>
        </p:txBody>
      </p:sp>
    </p:spTree>
    <p:extLst>
      <p:ext uri="{BB962C8B-B14F-4D97-AF65-F5344CB8AC3E}">
        <p14:creationId xmlns:p14="http://schemas.microsoft.com/office/powerpoint/2010/main" val="797876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altLang="sr-Latn-RS" sz="4000" dirty="0" smtClean="0">
                <a:latin typeface="+mn-lt"/>
              </a:rPr>
              <a:t>RADNIK U RADNOM ODNOSU S NEPUNIM RADNIM VREMENOM</a:t>
            </a:r>
            <a:endParaRPr lang="en-US" altLang="sr-Latn-RS" sz="4000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hr-HR" altLang="sr-Latn-RS" sz="2400" b="1" dirty="0"/>
          </a:p>
          <a:p>
            <a:pPr>
              <a:lnSpc>
                <a:spcPct val="90000"/>
              </a:lnSpc>
            </a:pPr>
            <a:r>
              <a:rPr lang="hr-HR" altLang="sr-Latn-RS" sz="2400" b="1" dirty="0"/>
              <a:t>Svaki poslodavac isplaćuje naknadu plaće za fond radnog vremena koji bi radnik radio kod  njega da nije na bolovanju.</a:t>
            </a:r>
          </a:p>
          <a:p>
            <a:pPr>
              <a:lnSpc>
                <a:spcPct val="90000"/>
              </a:lnSpc>
            </a:pPr>
            <a:r>
              <a:rPr lang="hr-HR" altLang="sr-Latn-RS" sz="2400" dirty="0" smtClean="0"/>
              <a:t>Naknada koju </a:t>
            </a:r>
            <a:r>
              <a:rPr lang="hr-HR" altLang="sr-Latn-RS" sz="2400" dirty="0"/>
              <a:t>isplaćuje HZZO </a:t>
            </a:r>
            <a:r>
              <a:rPr lang="hr-HR" altLang="sr-Latn-RS" sz="2400" dirty="0" smtClean="0"/>
              <a:t>– </a:t>
            </a:r>
            <a:r>
              <a:rPr lang="hr-HR" altLang="sr-Latn-RS" sz="2400" dirty="0"/>
              <a:t>osnovica se utvrđuje kao zbroj plaća kod dva ili više poslodavaca.</a:t>
            </a:r>
          </a:p>
          <a:p>
            <a:pPr>
              <a:lnSpc>
                <a:spcPct val="90000"/>
              </a:lnSpc>
            </a:pPr>
            <a:r>
              <a:rPr lang="hr-HR" altLang="sr-Latn-RS" sz="2400" b="1" dirty="0"/>
              <a:t>Ozljeda na radu</a:t>
            </a:r>
            <a:r>
              <a:rPr lang="hr-HR" altLang="sr-Latn-RS" sz="2400" dirty="0"/>
              <a:t> – iako se dogodila kod jednog poslodavca, svaki poslodavac isplaćuju naknadu na teret </a:t>
            </a:r>
            <a:r>
              <a:rPr lang="hr-HR" altLang="sr-Latn-RS" sz="2400" dirty="0" smtClean="0"/>
              <a:t>HZZO-a </a:t>
            </a:r>
            <a:r>
              <a:rPr lang="hr-HR" altLang="sr-Latn-RS" sz="2400" dirty="0"/>
              <a:t>za sate koje bi radnik kod njega radio da nije na bolovanju. </a:t>
            </a:r>
          </a:p>
          <a:p>
            <a:pPr>
              <a:lnSpc>
                <a:spcPct val="90000"/>
              </a:lnSpc>
            </a:pPr>
            <a:r>
              <a:rPr lang="hr-HR" altLang="sr-Latn-RS" sz="2400" dirty="0"/>
              <a:t>Svaki poslodavac potražuje od </a:t>
            </a:r>
            <a:r>
              <a:rPr lang="hr-HR" altLang="sr-Latn-RS" sz="2400" dirty="0" smtClean="0"/>
              <a:t>HZZO-a </a:t>
            </a:r>
            <a:r>
              <a:rPr lang="hr-HR" altLang="sr-Latn-RS" sz="2400" dirty="0"/>
              <a:t>svotu naknade koju je </a:t>
            </a:r>
            <a:r>
              <a:rPr lang="hr-HR" altLang="sr-Latn-RS" sz="2400" dirty="0" smtClean="0"/>
              <a:t>radniku isplatio</a:t>
            </a:r>
            <a:r>
              <a:rPr lang="hr-HR" altLang="sr-Latn-RS" sz="2400" dirty="0"/>
              <a:t>.</a:t>
            </a:r>
          </a:p>
          <a:p>
            <a:pPr>
              <a:lnSpc>
                <a:spcPct val="90000"/>
              </a:lnSpc>
            </a:pP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2968957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altLang="sr-Latn-RS" sz="3600" dirty="0" smtClean="0">
                <a:latin typeface="+mn-lt"/>
              </a:rPr>
              <a:t>VISINA NAKNADE NA TERET HZZO-a -  POSTOTAK OD OSNOVICE</a:t>
            </a:r>
            <a:endParaRPr lang="en-US" altLang="sr-Latn-RS" sz="3600" dirty="0">
              <a:latin typeface="+mn-lt"/>
            </a:endParaRPr>
          </a:p>
        </p:txBody>
      </p:sp>
      <p:graphicFrame>
        <p:nvGraphicFramePr>
          <p:cNvPr id="36904" name="Group 4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9616333"/>
              </p:ext>
            </p:extLst>
          </p:nvPr>
        </p:nvGraphicFramePr>
        <p:xfrm>
          <a:off x="565150" y="1544639"/>
          <a:ext cx="8255322" cy="4861889"/>
        </p:xfrm>
        <a:graphic>
          <a:graphicData uri="http://schemas.openxmlformats.org/drawingml/2006/table">
            <a:tbl>
              <a:tblPr/>
              <a:tblGrid>
                <a:gridCol w="1257241"/>
                <a:gridCol w="6998081"/>
              </a:tblGrid>
              <a:tr h="9482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sr-Latn-R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prvih 6 mjeseci bolovanja osiguranika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njega člana obitelji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4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80%</a:t>
                      </a:r>
                      <a:endParaRPr kumimoji="0" lang="en-US" altLang="sr-Latn-R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nakon 6, pa do 18 mjeseci bolovanja</a:t>
                      </a:r>
                    </a:p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nakon 18 mjeseci – naknada iznosi 50% zadnje isplaćene naknade</a:t>
                      </a:r>
                      <a:endParaRPr kumimoji="0" lang="en-US" altLang="sr-Latn-R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2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sr-Latn-R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ozljeda na radu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njega djeteta do 3 godine starosti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komplikacije u trudnoći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obvezni </a:t>
                      </a:r>
                      <a:r>
                        <a:rPr kumimoji="0" lang="hr-HR" altLang="sr-Latn-R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rodiljni</a:t>
                      </a: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dopust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ozljeda u Domovinskom ratu</a:t>
                      </a:r>
                      <a:endParaRPr kumimoji="0" lang="en-US" altLang="sr-Latn-R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transplantacija tkiva, kliconoše</a:t>
                      </a:r>
                      <a:endParaRPr kumimoji="0" lang="en-US" altLang="sr-Latn-R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911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81" name="Rectangle 1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altLang="sr-Latn-RS" sz="4000" dirty="0" smtClean="0">
                <a:solidFill>
                  <a:schemeClr val="tx1"/>
                </a:solidFill>
                <a:latin typeface="+mn-lt"/>
              </a:rPr>
              <a:t>NAJNIŽI I NAJVIŠI IZNOS NAKNADE ZA BOLOVANJE NA TERET HZZO-a</a:t>
            </a:r>
            <a:endParaRPr lang="en-US" altLang="sr-Latn-RS" sz="40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83988" name="Group 2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870770"/>
              </p:ext>
            </p:extLst>
          </p:nvPr>
        </p:nvGraphicFramePr>
        <p:xfrm>
          <a:off x="457200" y="1671367"/>
          <a:ext cx="8507288" cy="4205905"/>
        </p:xfrm>
        <a:graphic>
          <a:graphicData uri="http://schemas.openxmlformats.org/drawingml/2006/table">
            <a:tbl>
              <a:tblPr/>
              <a:tblGrid>
                <a:gridCol w="8507288"/>
              </a:tblGrid>
              <a:tr h="18748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Najniži: </a:t>
                      </a:r>
                      <a:r>
                        <a:rPr kumimoji="0" lang="hr-HR" altLang="sr-Latn-R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831,50 kn</a:t>
                      </a:r>
                      <a:r>
                        <a:rPr kumimoji="0" lang="hr-HR" altLang="sr-Latn-R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mjesečno (25% od </a:t>
                      </a:r>
                      <a:r>
                        <a:rPr kumimoji="0" lang="hr-HR" altLang="sr-Latn-R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p.o</a:t>
                      </a:r>
                      <a:r>
                        <a:rPr kumimoji="0" lang="hr-HR" altLang="sr-Latn-R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Najviši: </a:t>
                      </a:r>
                      <a:r>
                        <a:rPr kumimoji="0" lang="hr-HR" altLang="sr-Latn-R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4.257, 28 kn</a:t>
                      </a:r>
                      <a:r>
                        <a:rPr kumimoji="0" lang="hr-HR" altLang="sr-Latn-R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mjesečno (</a:t>
                      </a:r>
                      <a:r>
                        <a:rPr kumimoji="0" lang="hr-HR" altLang="sr-Latn-R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p.o</a:t>
                      </a:r>
                      <a:r>
                        <a:rPr kumimoji="0" lang="hr-HR" altLang="sr-Latn-R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 + 28%)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10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n-lt"/>
                        </a:rPr>
                        <a:t>Iznimke – ne primjenjuje se za: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</a:t>
                      </a:r>
                      <a:r>
                        <a:rPr kumimoji="0" lang="hr-HR" altLang="sr-Latn-R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rodiljni</a:t>
                      </a: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dopust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ozljeda na radu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ozljeda u Domovinskom ratu</a:t>
                      </a:r>
                      <a:endParaRPr kumimoji="0" lang="hr-HR" altLang="sr-Latn-R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sr-Latn-R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642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altLang="sr-Latn-RS" sz="4000" dirty="0" smtClean="0">
                <a:latin typeface="+mn-lt"/>
              </a:rPr>
              <a:t>VALORIZACIJA OSNOVICE ZA NAKNADU PLAĆE NA TERET HZZO-A</a:t>
            </a:r>
            <a:endParaRPr lang="en-US" altLang="sr-Latn-RS" sz="4000" dirty="0">
              <a:latin typeface="+mn-lt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hr-HR" altLang="sr-Latn-RS" sz="2800" dirty="0"/>
          </a:p>
          <a:p>
            <a:pPr>
              <a:lnSpc>
                <a:spcPct val="90000"/>
              </a:lnSpc>
            </a:pPr>
            <a:r>
              <a:rPr lang="hr-HR" altLang="sr-Latn-RS" sz="2800" dirty="0"/>
              <a:t>Nakon bolovanja dužeg od tri mjeseca</a:t>
            </a:r>
          </a:p>
          <a:p>
            <a:pPr>
              <a:lnSpc>
                <a:spcPct val="90000"/>
              </a:lnSpc>
            </a:pPr>
            <a:r>
              <a:rPr lang="hr-HR" altLang="sr-Latn-RS" sz="2800" dirty="0"/>
              <a:t>Ako je u razdoblju bolovanja u odnosu na razdoblje od kojeg je određena osnovica, porat plaća u Hrvatskoj povećan za više od 5% </a:t>
            </a:r>
          </a:p>
          <a:p>
            <a:pPr>
              <a:lnSpc>
                <a:spcPct val="90000"/>
              </a:lnSpc>
            </a:pPr>
            <a:r>
              <a:rPr lang="hr-HR" altLang="sr-Latn-RS" sz="2800" dirty="0"/>
              <a:t>Pravo na povećanje osnovice: </a:t>
            </a:r>
            <a:r>
              <a:rPr lang="hr-HR" altLang="sr-Latn-RS" sz="2800" b="1" u="sng" dirty="0"/>
              <a:t>od prvog dana sljedećeg mjeseca</a:t>
            </a:r>
          </a:p>
          <a:p>
            <a:pPr>
              <a:lnSpc>
                <a:spcPct val="90000"/>
              </a:lnSpc>
            </a:pPr>
            <a:r>
              <a:rPr lang="hr-HR" altLang="sr-Latn-RS" sz="2800" dirty="0"/>
              <a:t>Provodi HZZO </a:t>
            </a:r>
            <a:r>
              <a:rPr lang="hr-HR" altLang="sr-Latn-RS" sz="2800" dirty="0" smtClean="0"/>
              <a:t>po </a:t>
            </a:r>
            <a:r>
              <a:rPr lang="hr-HR" altLang="sr-Latn-RS" sz="2800" dirty="0"/>
              <a:t>službenoj dužnosti</a:t>
            </a:r>
          </a:p>
          <a:p>
            <a:pPr>
              <a:lnSpc>
                <a:spcPct val="90000"/>
              </a:lnSpc>
            </a:pPr>
            <a:endParaRPr lang="en-U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val="127496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altLang="sr-Latn-RS" dirty="0" smtClean="0">
                <a:latin typeface="+mn-lt"/>
              </a:rPr>
              <a:t>NAKNADA ZA BOLOVANJE ZBOG OZLJEDE NA RADU</a:t>
            </a:r>
            <a:endParaRPr lang="hr-HR" altLang="sr-Latn-RS" dirty="0">
              <a:latin typeface="+mn-lt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altLang="sr-Latn-RS" b="1" u="sng" dirty="0"/>
          </a:p>
          <a:p>
            <a:r>
              <a:rPr lang="hr-HR" altLang="sr-Latn-RS" b="1" u="sng" dirty="0"/>
              <a:t>Osnovica:</a:t>
            </a:r>
            <a:r>
              <a:rPr lang="hr-HR" altLang="sr-Latn-RS" dirty="0"/>
              <a:t> plaća koja je osiguraniku isplaćena u prethodnih šest mjeseci</a:t>
            </a:r>
          </a:p>
          <a:p>
            <a:r>
              <a:rPr lang="hr-HR" altLang="sr-Latn-RS" b="1" u="sng" dirty="0"/>
              <a:t>Visina:</a:t>
            </a:r>
            <a:r>
              <a:rPr lang="hr-HR" altLang="sr-Latn-RS" dirty="0"/>
              <a:t> 100% od osnovice, bez ograničenja najvišeg iznosa</a:t>
            </a:r>
          </a:p>
          <a:p>
            <a:r>
              <a:rPr lang="hr-HR" altLang="sr-Latn-RS" b="1" u="sng" dirty="0"/>
              <a:t>Isplata:</a:t>
            </a:r>
            <a:r>
              <a:rPr lang="hr-HR" altLang="sr-Latn-RS" dirty="0"/>
              <a:t> od prvog dana na teret </a:t>
            </a:r>
            <a:r>
              <a:rPr lang="hr-HR" altLang="sr-Latn-RS" dirty="0" smtClean="0"/>
              <a:t>HZZO-a, </a:t>
            </a:r>
            <a:r>
              <a:rPr lang="hr-HR" altLang="sr-Latn-RS" dirty="0"/>
              <a:t>poslodavac isplaćuje, a </a:t>
            </a:r>
            <a:r>
              <a:rPr lang="hr-HR" altLang="sr-Latn-RS" dirty="0" smtClean="0"/>
              <a:t>HZZO </a:t>
            </a:r>
            <a:r>
              <a:rPr lang="hr-HR" altLang="sr-Latn-RS" dirty="0"/>
              <a:t>je dužan refundirati u roku 45 </a:t>
            </a:r>
            <a:r>
              <a:rPr lang="hr-HR" altLang="sr-Latn-RS" dirty="0" smtClean="0"/>
              <a:t>dana</a:t>
            </a:r>
          </a:p>
          <a:p>
            <a:endParaRPr lang="hr-HR" altLang="sr-Latn-RS" dirty="0"/>
          </a:p>
          <a:p>
            <a:pPr marL="0" indent="0">
              <a:buNone/>
            </a:pPr>
            <a:r>
              <a:rPr lang="hr-HR" altLang="sr-Latn-RS" dirty="0" smtClean="0"/>
              <a:t>VAŽNO:</a:t>
            </a:r>
          </a:p>
          <a:p>
            <a:pPr>
              <a:buFontTx/>
              <a:buChar char="-"/>
            </a:pPr>
            <a:r>
              <a:rPr lang="hr-HR" altLang="sr-Latn-RS" dirty="0"/>
              <a:t>n</a:t>
            </a:r>
            <a:r>
              <a:rPr lang="hr-HR" altLang="sr-Latn-RS" dirty="0" smtClean="0"/>
              <a:t>e traži se uvjet prethodnog staža osiguranja</a:t>
            </a:r>
          </a:p>
          <a:p>
            <a:pPr>
              <a:buFontTx/>
              <a:buChar char="-"/>
            </a:pPr>
            <a:r>
              <a:rPr lang="hr-HR" altLang="sr-Latn-RS" dirty="0"/>
              <a:t>a</a:t>
            </a:r>
            <a:r>
              <a:rPr lang="hr-HR" altLang="sr-Latn-RS" dirty="0" smtClean="0"/>
              <a:t>ko nije isplaćena biti jedna plaća, naknada se određuje od ugovorene plaće</a:t>
            </a:r>
            <a:endParaRPr lang="hr-HR" altLang="sr-Latn-RS" dirty="0"/>
          </a:p>
          <a:p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202051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altLang="sr-Latn-RS" sz="3600" dirty="0" smtClean="0">
                <a:latin typeface="+mn-lt"/>
              </a:rPr>
              <a:t>NEPREKIDNO BOLOVANJE </a:t>
            </a:r>
            <a:endParaRPr lang="en-US" altLang="sr-Latn-RS" sz="3600" dirty="0">
              <a:latin typeface="+mn-lt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r-HR" altLang="sr-Latn-RS" sz="2800" dirty="0"/>
              <a:t>z</a:t>
            </a:r>
            <a:r>
              <a:rPr lang="hr-HR" altLang="sr-Latn-RS" sz="2800" dirty="0" smtClean="0"/>
              <a:t>bog iste bolesti, ukoliko je prekid iznosio do </a:t>
            </a:r>
            <a:r>
              <a:rPr lang="hr-HR" altLang="sr-Latn-RS" sz="2800" dirty="0"/>
              <a:t>30 kalendarskih </a:t>
            </a:r>
            <a:r>
              <a:rPr lang="hr-HR" altLang="sr-Latn-RS" sz="2800" dirty="0" smtClean="0"/>
              <a:t>dana </a:t>
            </a:r>
            <a:r>
              <a:rPr lang="hr-HR" altLang="sr-Latn-RS" sz="2800" dirty="0"/>
              <a:t>(ista šifra bolesti</a:t>
            </a:r>
            <a:r>
              <a:rPr lang="hr-HR" altLang="sr-Latn-RS" sz="2800" dirty="0" smtClean="0"/>
              <a:t>)</a:t>
            </a:r>
            <a:endParaRPr lang="hr-HR" altLang="sr-Latn-RS" sz="2800" b="1" dirty="0" smtClean="0"/>
          </a:p>
          <a:p>
            <a:pPr>
              <a:lnSpc>
                <a:spcPct val="80000"/>
              </a:lnSpc>
            </a:pPr>
            <a:r>
              <a:rPr lang="hr-HR" altLang="sr-Latn-RS" sz="2800" dirty="0" smtClean="0"/>
              <a:t>ako </a:t>
            </a:r>
            <a:r>
              <a:rPr lang="hr-HR" altLang="sr-Latn-RS" sz="2800" dirty="0"/>
              <a:t>je do ponovnog bolovanja došlo zbog istog uzroka bolesti </a:t>
            </a:r>
            <a:r>
              <a:rPr lang="hr-HR" altLang="sr-Latn-RS" sz="2800" dirty="0" smtClean="0"/>
              <a:t>(različita šifra bolesti, ali isti uzrok)</a:t>
            </a:r>
          </a:p>
          <a:p>
            <a:pPr>
              <a:lnSpc>
                <a:spcPct val="80000"/>
              </a:lnSpc>
            </a:pPr>
            <a:r>
              <a:rPr lang="hr-HR" altLang="sr-Latn-RS" sz="2800" dirty="0" smtClean="0"/>
              <a:t>neprekidnim bolovanjem smatra </a:t>
            </a:r>
            <a:r>
              <a:rPr lang="hr-HR" altLang="sr-Latn-RS" sz="2800" dirty="0"/>
              <a:t>s</a:t>
            </a:r>
            <a:r>
              <a:rPr lang="hr-HR" altLang="sr-Latn-RS" sz="2800" dirty="0" smtClean="0"/>
              <a:t>e </a:t>
            </a:r>
            <a:r>
              <a:rPr lang="hr-HR" altLang="sr-Latn-RS" sz="2800" dirty="0" err="1"/>
              <a:t>rodiljni</a:t>
            </a:r>
            <a:r>
              <a:rPr lang="hr-HR" altLang="sr-Latn-RS" sz="2800" dirty="0"/>
              <a:t> dopust </a:t>
            </a:r>
            <a:r>
              <a:rPr lang="hr-HR" altLang="sr-Latn-RS" sz="2800" dirty="0" smtClean="0"/>
              <a:t>nakon komplikacija </a:t>
            </a:r>
            <a:r>
              <a:rPr lang="hr-HR" altLang="sr-Latn-RS" sz="2800" dirty="0"/>
              <a:t>u trudnoći, iako su šifre različite (ne i obrnuto</a:t>
            </a:r>
            <a:r>
              <a:rPr lang="hr-HR" altLang="sr-Latn-RS" sz="2800" dirty="0" smtClean="0"/>
              <a:t>!)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sz="2800" dirty="0" smtClean="0"/>
              <a:t>_____________________________________________        NEPREKIDNO BOLOVANJE: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r-HR" altLang="sr-Latn-RS" sz="2800" dirty="0" smtClean="0"/>
              <a:t>                     </a:t>
            </a:r>
            <a:r>
              <a:rPr lang="hr-HR" altLang="sr-Latn-RS" sz="2800" dirty="0"/>
              <a:t>- od iste osnovice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r-HR" altLang="sr-Latn-RS" sz="2800" dirty="0"/>
              <a:t>                     - na teret istog obveznika</a:t>
            </a:r>
            <a:endParaRPr lang="en-U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val="170500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 fontScale="90000"/>
          </a:bodyPr>
          <a:lstStyle/>
          <a:p>
            <a:r>
              <a:rPr lang="hr-HR" sz="3200" dirty="0" smtClean="0"/>
              <a:t>NAKNADA PLAĆE ZA BOLOVANJE U OBRASCU JOPPD</a:t>
            </a:r>
            <a:br>
              <a:rPr lang="hr-HR" sz="3200" dirty="0" smtClean="0"/>
            </a:b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04056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r-HR" dirty="0"/>
              <a:t>PROPISI:</a:t>
            </a:r>
          </a:p>
          <a:p>
            <a:pPr>
              <a:spcBef>
                <a:spcPts val="0"/>
              </a:spcBef>
            </a:pPr>
            <a:r>
              <a:rPr lang="hr-HR" dirty="0" smtClean="0"/>
              <a:t>Zakon o prikupljanju, obradi, povezivanju, korištenju i razmjeni podataka o primicima i javnim davanjima po osiguranicima, NN 157/13.-96/15.</a:t>
            </a:r>
          </a:p>
          <a:p>
            <a:pPr>
              <a:spcBef>
                <a:spcPts val="0"/>
              </a:spcBef>
              <a:buNone/>
            </a:pPr>
            <a:endParaRPr lang="hr-HR" dirty="0" smtClean="0"/>
          </a:p>
          <a:p>
            <a:pPr>
              <a:spcBef>
                <a:spcPts val="0"/>
              </a:spcBef>
            </a:pPr>
            <a:r>
              <a:rPr lang="hr-HR" dirty="0" smtClean="0"/>
              <a:t>Zakon o doprinosima, NN 84/08.-148/13.</a:t>
            </a:r>
          </a:p>
          <a:p>
            <a:pPr marL="182563" indent="-96838">
              <a:spcBef>
                <a:spcPts val="0"/>
              </a:spcBef>
              <a:buFontTx/>
              <a:buChar char="-"/>
            </a:pPr>
            <a:r>
              <a:rPr lang="hr-HR" dirty="0" smtClean="0"/>
              <a:t> Pravilnik o doprinosima, NN 2/09. – 157/14.</a:t>
            </a:r>
          </a:p>
          <a:p>
            <a:pPr marL="182563" indent="-96838">
              <a:spcBef>
                <a:spcPts val="0"/>
              </a:spcBef>
              <a:buNone/>
            </a:pPr>
            <a:endParaRPr lang="hr-HR" dirty="0" smtClean="0"/>
          </a:p>
          <a:p>
            <a:pPr>
              <a:spcBef>
                <a:spcPts val="0"/>
              </a:spcBef>
            </a:pPr>
            <a:r>
              <a:rPr lang="hr-HR" dirty="0" smtClean="0"/>
              <a:t>Zakon o porezu na dohodak, NN 177/04. - 136/15.</a:t>
            </a:r>
          </a:p>
          <a:p>
            <a:pPr marL="271463" indent="-185738">
              <a:spcBef>
                <a:spcPts val="0"/>
              </a:spcBef>
              <a:buFontTx/>
              <a:buChar char="-"/>
            </a:pPr>
            <a:r>
              <a:rPr lang="hr-HR" dirty="0" smtClean="0"/>
              <a:t>Pravilnik  o porezu na dohodak, NN 95/05. -137/15.  - odredbe o JOPPD-u stupile su na snagu 1. siječnja 2014. i od tada su  dva puta mijenjane i dopunjavane</a:t>
            </a:r>
          </a:p>
          <a:p>
            <a:pPr marL="85725" indent="0">
              <a:spcBef>
                <a:spcPts val="0"/>
              </a:spcBef>
              <a:buNone/>
            </a:pPr>
            <a:endParaRPr lang="hr-HR" dirty="0" smtClean="0"/>
          </a:p>
          <a:p>
            <a:pPr marL="263525" indent="-177800">
              <a:spcBef>
                <a:spcPts val="0"/>
              </a:spcBef>
            </a:pPr>
            <a:r>
              <a:rPr lang="hr-HR" dirty="0" smtClean="0"/>
              <a:t>Opći porezni zakon, NN, </a:t>
            </a:r>
            <a:r>
              <a:rPr lang="hr-HR" dirty="0"/>
              <a:t>147/08., 18/11., 78/12., 136/12., 73/13. i 26/15</a:t>
            </a:r>
            <a:r>
              <a:rPr lang="hr-H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0304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dirty="0" smtClean="0"/>
              <a:t>KOLEKTIVNI UGOVORI KOJI OBVEZUJU USTANOVE SOCIJALNE SKRBI</a:t>
            </a:r>
            <a:endParaRPr lang="hr-HR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76192"/>
          </a:xfrm>
        </p:spPr>
        <p:txBody>
          <a:bodyPr/>
          <a:lstStyle/>
          <a:p>
            <a:r>
              <a:rPr lang="hr-HR" dirty="0"/>
              <a:t>Temeljni </a:t>
            </a:r>
            <a:r>
              <a:rPr lang="hr-HR" dirty="0" smtClean="0"/>
              <a:t>kolektivni ugovor za </a:t>
            </a:r>
            <a:r>
              <a:rPr lang="hr-HR" dirty="0"/>
              <a:t>službenike i namještenike u javnim službama (</a:t>
            </a:r>
            <a:r>
              <a:rPr lang="hr-HR" dirty="0" smtClean="0"/>
              <a:t>Nar. nov., br. 141/12., 141/12.-Dodatak </a:t>
            </a:r>
            <a:r>
              <a:rPr lang="hr-HR" dirty="0"/>
              <a:t>I</a:t>
            </a:r>
            <a:r>
              <a:rPr lang="hr-HR" dirty="0" smtClean="0"/>
              <a:t>. i 150/13. i 153/13. -Dodatak II.) </a:t>
            </a:r>
          </a:p>
          <a:p>
            <a:endParaRPr lang="hr-HR" dirty="0"/>
          </a:p>
          <a:p>
            <a:r>
              <a:rPr lang="hr-HR" dirty="0" smtClean="0"/>
              <a:t>Kolektivni ugovor za djelatnost socijalne skrbi (Nar. nov., br. 42/14.)</a:t>
            </a:r>
          </a:p>
          <a:p>
            <a:endParaRPr lang="hr-HR" dirty="0" smtClean="0"/>
          </a:p>
          <a:p>
            <a:endParaRPr lang="pl-PL" dirty="0"/>
          </a:p>
          <a:p>
            <a:endParaRPr lang="pl-PL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54582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1"/>
            <a:ext cx="8363272" cy="159296"/>
          </a:xfrm>
        </p:spPr>
        <p:txBody>
          <a:bodyPr>
            <a:noAutofit/>
          </a:bodyPr>
          <a:lstStyle/>
          <a:p>
            <a:r>
              <a:rPr lang="hr-HR" sz="3200" dirty="0" smtClean="0"/>
              <a:t>NAKNADA PLAĆE ZA BOLOVANJE U OBRASCU JOPPD</a:t>
            </a:r>
            <a:endParaRPr lang="hr-HR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836633"/>
          <a:ext cx="8363272" cy="576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2592"/>
                <a:gridCol w="6120680"/>
              </a:tblGrid>
              <a:tr h="1693903">
                <a:tc>
                  <a:txBody>
                    <a:bodyPr/>
                    <a:lstStyle/>
                    <a:p>
                      <a:r>
                        <a:rPr lang="hr-HR" dirty="0" smtClean="0"/>
                        <a:t>Naknada plaće na teret poslodavca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podaci o razdoblju bolovanja na teret poslodavca nisu vidljivi u obrascu JOPPD </a:t>
                      </a:r>
                      <a:endParaRPr lang="hr-HR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koriste se jednake šifre</a:t>
                      </a:r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kojima se šifrira plaća za obavljeni rad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 podatka o neodrađenim satima za koje se isplaćuje primitak može se zaključiti da se radi o naknadi plaće</a:t>
                      </a:r>
                      <a:endParaRPr lang="hr-HR" dirty="0"/>
                    </a:p>
                  </a:txBody>
                  <a:tcPr/>
                </a:tc>
              </a:tr>
              <a:tr h="1693903">
                <a:tc>
                  <a:txBody>
                    <a:bodyPr/>
                    <a:lstStyle/>
                    <a:p>
                      <a:r>
                        <a:rPr lang="hr-HR" dirty="0" smtClean="0"/>
                        <a:t>Naknada za bolovanje koju poslodavac isplaćuje radniku i zatim refundira od HZZO-a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266700" algn="l"/>
                        </a:tabLst>
                        <a:defRPr/>
                      </a:pPr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šifrira se osiguranik korisnik prava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266700" algn="l"/>
                        </a:tabLst>
                        <a:defRPr/>
                      </a:pPr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iskazuju se sati za koje se ostvaruje pravo i razdoblje korištenja prava (ukupni sati =</a:t>
                      </a:r>
                      <a:r>
                        <a:rPr lang="hr-HR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neodrađeni sati)</a:t>
                      </a:r>
                      <a:endParaRPr lang="hr-HR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dirty="0" smtClean="0"/>
                        <a:t>iskazuju se točni podaci o razdoblju bolovanja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dirty="0" smtClean="0"/>
                        <a:t>oznaka vrste primitka</a:t>
                      </a:r>
                      <a:r>
                        <a:rPr lang="hr-HR" baseline="0" dirty="0" smtClean="0"/>
                        <a:t> pod 15. 1.: 12</a:t>
                      </a:r>
                      <a:endParaRPr lang="hr-HR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baseline="0" dirty="0" smtClean="0"/>
                        <a:t>iznos primitka pod 15.2.: svota koja se isplaćuje</a:t>
                      </a:r>
                      <a:endParaRPr lang="hr-HR" dirty="0"/>
                    </a:p>
                  </a:txBody>
                  <a:tcPr/>
                </a:tc>
              </a:tr>
              <a:tr h="2228819">
                <a:tc>
                  <a:txBody>
                    <a:bodyPr/>
                    <a:lstStyle/>
                    <a:p>
                      <a:r>
                        <a:rPr lang="hr-HR" dirty="0" smtClean="0"/>
                        <a:t>Naknada plaće koju osiguraniku izravno isplaćuje HZZO (komplikacije u trudnoći…i dr.)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šifrira se osiguranik korisnik prava (komplikacije u trudnoći:</a:t>
                      </a:r>
                      <a:r>
                        <a:rPr lang="hr-HR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 6.1.: </a:t>
                      </a: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5207</a:t>
                      </a:r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 obrascu JOPPD se ne iskazuju podaci o svoti naknade plaće koju radniku izravno isplaćuje HZZO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iskazuju se sati za koje se ostvaruje pravo i razdoblje korištenja prava (ukupni sati =</a:t>
                      </a:r>
                      <a:r>
                        <a:rPr lang="hr-HR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neodrađeni sati)</a:t>
                      </a:r>
                      <a:endParaRPr lang="hr-HR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hr-HR" dirty="0" smtClean="0"/>
                        <a:t>oznaka vrste primitka</a:t>
                      </a:r>
                      <a:r>
                        <a:rPr lang="hr-HR" baseline="0" dirty="0" smtClean="0"/>
                        <a:t> pod 15. 1.: 0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hr-HR" baseline="0" dirty="0" smtClean="0"/>
                        <a:t>iznos primitka pod 15.2.: 0,00</a:t>
                      </a:r>
                      <a:endParaRPr lang="hr-HR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192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hr-HR" sz="2400" i="1" dirty="0" smtClean="0"/>
              <a:t/>
            </a:r>
            <a:br>
              <a:rPr lang="hr-HR" sz="2400" i="1" dirty="0" smtClean="0"/>
            </a:br>
            <a:r>
              <a:rPr lang="hr-HR" sz="2400" i="1" u="sng" dirty="0" smtClean="0"/>
              <a:t>Primjer</a:t>
            </a:r>
            <a:r>
              <a:rPr lang="hr-HR" sz="2400" u="sng" dirty="0" smtClean="0"/>
              <a:t> </a:t>
            </a:r>
            <a:r>
              <a:rPr lang="hr-HR" sz="2400" dirty="0" smtClean="0"/>
              <a:t> – Naknada </a:t>
            </a:r>
            <a:r>
              <a:rPr lang="hr-HR" sz="2400" dirty="0"/>
              <a:t>za bolovanje: od 1. do 9. kolovoza na teret poslodavca, a od 10. do 31. kolovoza na teret HZZO-a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0749337"/>
              </p:ext>
            </p:extLst>
          </p:nvPr>
        </p:nvGraphicFramePr>
        <p:xfrm>
          <a:off x="35496" y="1124743"/>
          <a:ext cx="9068747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68747"/>
              </a:tblGrid>
              <a:tr h="216024"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 OIB </a:t>
                      </a:r>
                      <a:r>
                        <a:rPr lang="hr-HR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podnositelja izvješća:</a:t>
                      </a:r>
                      <a:r>
                        <a:rPr lang="hr-HR" sz="10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555555555555</a:t>
                      </a:r>
                      <a:r>
                        <a:rPr lang="hr-HR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II. Oznaka izvješća </a:t>
                      </a:r>
                      <a:r>
                        <a:rPr lang="hr-HR" sz="12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16249</a:t>
                      </a:r>
                      <a:r>
                        <a:rPr lang="hr-HR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III. Vrsta izvješća  </a:t>
                      </a:r>
                      <a:r>
                        <a:rPr lang="hr-HR" sz="12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          </a:t>
                      </a:r>
                      <a:r>
                        <a:rPr lang="hr-HR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IV. Redni broj stranice  </a:t>
                      </a:r>
                      <a:r>
                        <a:rPr lang="hr-HR" sz="10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1/1                                   </a:t>
                      </a:r>
                      <a:r>
                        <a:rPr lang="hr-HR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- stranica B</a:t>
                      </a:r>
                      <a:endParaRPr lang="hr-HR" sz="1000" b="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976956"/>
              </p:ext>
            </p:extLst>
          </p:nvPr>
        </p:nvGraphicFramePr>
        <p:xfrm>
          <a:off x="35496" y="1412776"/>
          <a:ext cx="9108506" cy="3045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6882"/>
                <a:gridCol w="460522"/>
                <a:gridCol w="664358"/>
                <a:gridCol w="498269"/>
                <a:gridCol w="456746"/>
                <a:gridCol w="502044"/>
                <a:gridCol w="502044"/>
                <a:gridCol w="445559"/>
                <a:gridCol w="486806"/>
                <a:gridCol w="430327"/>
                <a:gridCol w="430319"/>
                <a:gridCol w="430324"/>
                <a:gridCol w="430324"/>
                <a:gridCol w="430324"/>
                <a:gridCol w="430324"/>
                <a:gridCol w="430324"/>
                <a:gridCol w="430324"/>
                <a:gridCol w="430324"/>
                <a:gridCol w="430324"/>
                <a:gridCol w="502038"/>
              </a:tblGrid>
              <a:tr h="1512168">
                <a:tc>
                  <a:txBody>
                    <a:bodyPr/>
                    <a:lstStyle/>
                    <a:p>
                      <a:pPr algn="l"/>
                      <a:r>
                        <a:rPr lang="hr-HR" sz="800" dirty="0" smtClean="0"/>
                        <a:t>1.</a:t>
                      </a:r>
                      <a:r>
                        <a:rPr lang="hr-HR" sz="800" baseline="0" dirty="0" smtClean="0"/>
                        <a:t>Redni broj</a:t>
                      </a:r>
                      <a:endParaRPr lang="hr-HR" sz="800" dirty="0"/>
                    </a:p>
                  </a:txBody>
                  <a:tcPr vert="vert270" anchor="ctr" anchorCtr="1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</a:p>
                    <a:p>
                      <a:pPr algn="ctr"/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Šifra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općine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grada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prebivališta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</a:p>
                    <a:p>
                      <a:pPr algn="ctr"/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OIB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stjecatelja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6.1.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Oznaka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stjecatelja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7.1.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Obveza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doprinosa za MO za staž s povećanim trajanjem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8. Oznaka prvog/zadnjeg mjeseca u osiguranju po istoj osnovi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10. Ukupni sati rada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10.0 </a:t>
                      </a: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Od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toga neodrađeni sati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11.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Iznos primitka (oporezivi)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12.1. Doprinos za mirovinsko osiguranje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12.3. Doprinos za zdravstveno osiguranje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12.5.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Doprinos za zapošljavanje 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12.7. Dodatni doprinos za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staž </a:t>
                      </a:r>
                      <a:r>
                        <a:rPr lang="hr-HR" sz="750" dirty="0" err="1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osigurans</a:t>
                      </a:r>
                      <a:r>
                        <a:rPr lang="hr-HR" sz="750" baseline="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računa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s </a:t>
                      </a:r>
                      <a:r>
                        <a:rPr lang="hr-HR" sz="750" dirty="0" err="1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poveć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II STUP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12.9. Poseban doprinos za zapošljavanje osoba s invaliditetom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13.2.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Izdatak - uplaćeni doprinos za mirovinsko osiguranje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13.4. Osobni odbitak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14.1.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Iznos obračunanog poreza na dohodak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15.1. Oznaka neoporezivog primitka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16.1. Oznaka načina isplate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17. Obračunani primitak od </a:t>
                      </a:r>
                      <a:r>
                        <a:rPr lang="hr-HR" sz="750" dirty="0" err="1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nesam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. rada (plaća)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</a:tr>
              <a:tr h="122103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</a:p>
                    <a:p>
                      <a:pPr algn="ctr"/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Šifra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općine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grada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</a:p>
                    <a:p>
                      <a:pPr algn="ctr"/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Ime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prezime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stjecatelja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6.2. Oznaka primitka/</a:t>
                      </a:r>
                    </a:p>
                    <a:p>
                      <a:pPr algn="ctr"/>
                      <a:r>
                        <a:rPr lang="hr-H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obveze doprinosa</a:t>
                      </a:r>
                    </a:p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7.2.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Obveza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doprinosa za poticanje zapošljavanja osoba s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invaliditet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9.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Oznaka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radnog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vremena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10.1.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 err="1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Razdobljobračuna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                                                                                           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od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10.2.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 err="1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Razdobljobračuna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                                           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do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 Osnovica za obračun doprinosa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12.2. Doprinos za mirovinsko osiguranje - II STUP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12.4. Doprinos za zaštitu zdravlja na radu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12.6.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Dodatni doprinos za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za staž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s </a:t>
                      </a:r>
                      <a:r>
                        <a:rPr lang="hr-HR" sz="750" dirty="0" err="1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poveć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. tra.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12.8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Poseban doprinos za </a:t>
                      </a:r>
                      <a:r>
                        <a:rPr lang="hr-HR" sz="750" dirty="0" err="1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korištenj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 </a:t>
                      </a:r>
                      <a:r>
                        <a:rPr lang="hr-HR" sz="750" dirty="0" err="1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zdrtvene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zaštite u </a:t>
                      </a:r>
                      <a:r>
                        <a:rPr lang="hr-HR" sz="750" dirty="0" err="1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inozem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13.1.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Izdatak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13.3. Dohodak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13.5. Porezna osnovica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14.2.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Iznos obračunanog prireza porezu na dohodak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15.2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.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Iznos neoporezivog primitka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16.2.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Iznos za isplatu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700917"/>
              </p:ext>
            </p:extLst>
          </p:nvPr>
        </p:nvGraphicFramePr>
        <p:xfrm>
          <a:off x="38240" y="4471950"/>
          <a:ext cx="9105760" cy="1763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513"/>
                <a:gridCol w="464879"/>
                <a:gridCol w="672503"/>
                <a:gridCol w="502683"/>
                <a:gridCol w="442478"/>
                <a:gridCol w="502683"/>
                <a:gridCol w="502683"/>
                <a:gridCol w="430871"/>
                <a:gridCol w="507109"/>
                <a:gridCol w="430188"/>
                <a:gridCol w="436757"/>
                <a:gridCol w="423619"/>
                <a:gridCol w="433404"/>
                <a:gridCol w="428511"/>
                <a:gridCol w="428511"/>
                <a:gridCol w="428511"/>
                <a:gridCol w="428511"/>
                <a:gridCol w="428511"/>
                <a:gridCol w="426152"/>
                <a:gridCol w="502683"/>
              </a:tblGrid>
              <a:tr h="476969">
                <a:tc>
                  <a:txBody>
                    <a:bodyPr/>
                    <a:lstStyle/>
                    <a:p>
                      <a:endParaRPr lang="hr-HR" sz="1000" dirty="0" smtClean="0">
                        <a:latin typeface="ArialMT"/>
                      </a:endParaRPr>
                    </a:p>
                    <a:p>
                      <a:r>
                        <a:rPr lang="hr-HR" sz="1000" dirty="0" smtClean="0">
                          <a:latin typeface="ArialMT"/>
                        </a:rPr>
                        <a:t>1</a:t>
                      </a:r>
                      <a:endParaRPr lang="hr-HR" sz="1000" dirty="0">
                        <a:latin typeface="ArialMT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01333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43333333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0001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1.821,4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273,2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273,21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30,96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364,2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1.457,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1.821,4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</a:tr>
              <a:tr h="433072">
                <a:tc>
                  <a:txBody>
                    <a:bodyPr/>
                    <a:lstStyle/>
                    <a:p>
                      <a:endParaRPr lang="hr-HR" sz="6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01333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hr-H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hr-HR" sz="1000" b="1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Uno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0001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01.08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hr-HR" sz="1000" b="1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31.08.2016.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1.821,4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91,07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9,11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1.457,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9017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1.457,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</a:tr>
              <a:tr h="404849">
                <a:tc>
                  <a:txBody>
                    <a:bodyPr/>
                    <a:lstStyle/>
                    <a:p>
                      <a:endParaRPr lang="hr-HR" sz="1000" dirty="0" smtClean="0">
                        <a:latin typeface="ArialMT"/>
                      </a:endParaRPr>
                    </a:p>
                    <a:p>
                      <a:r>
                        <a:rPr lang="hr-HR" sz="1000" dirty="0" smtClean="0">
                          <a:latin typeface="ArialMT"/>
                        </a:rPr>
                        <a:t>2</a:t>
                      </a:r>
                      <a:endParaRPr lang="hr-HR" sz="1000" dirty="0">
                        <a:latin typeface="ArialM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01333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43333333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5201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128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128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</a:tr>
              <a:tr h="433072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hr-H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hr-H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hr-HR" sz="1000" b="1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Uno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10.08</a:t>
                      </a:r>
                      <a:r>
                        <a:rPr lang="hr-H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31.08.2016.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2.961,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9017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2.961,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39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792088"/>
          </a:xfrm>
        </p:spPr>
        <p:txBody>
          <a:bodyPr>
            <a:normAutofit/>
          </a:bodyPr>
          <a:lstStyle/>
          <a:p>
            <a:r>
              <a:rPr lang="hr-HR" sz="3200" dirty="0" smtClean="0"/>
              <a:t>BOLOVANJE NA TERET HZZO-a – razdoblje i sati </a:t>
            </a:r>
            <a:endParaRPr lang="hr-HR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196751"/>
          <a:ext cx="8640960" cy="53103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52328"/>
                <a:gridCol w="5688632"/>
              </a:tblGrid>
              <a:tr h="1512169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hr-HR" b="1" dirty="0" smtClean="0"/>
                        <a:t>a) slučaj</a:t>
                      </a:r>
                    </a:p>
                    <a:p>
                      <a:pPr marL="85725" indent="-85725">
                        <a:buNone/>
                      </a:pPr>
                      <a:r>
                        <a:rPr lang="hr-HR" dirty="0" smtClean="0"/>
                        <a:t>- u dijelu mjeseca na teret poslodavca,</a:t>
                      </a:r>
                      <a:r>
                        <a:rPr lang="hr-HR" baseline="0" dirty="0" smtClean="0"/>
                        <a:t> a u dijelu na teret HZZO-a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hr-HR" b="1" dirty="0" smtClean="0"/>
                        <a:t>red</a:t>
                      </a:r>
                      <a:r>
                        <a:rPr lang="hr-HR" baseline="0" dirty="0" smtClean="0"/>
                        <a:t>  - plaća – razdoblje od 1. do 31.,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hr-HR" baseline="0" dirty="0" smtClean="0"/>
                        <a:t>       ali samo sati za koje ostvaruje pravo na plaću/naknadu na teret poslodavca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hr-HR" b="1" baseline="0" dirty="0" smtClean="0"/>
                        <a:t>2.    red </a:t>
                      </a:r>
                      <a:r>
                        <a:rPr lang="hr-HR" baseline="0" dirty="0" smtClean="0"/>
                        <a:t>–  razdoblje bolovanja i sati za koje ostvaruje pravo na naknadu na teret HZZO-a</a:t>
                      </a:r>
                    </a:p>
                  </a:txBody>
                  <a:tcPr/>
                </a:tc>
              </a:tr>
              <a:tr h="1512168">
                <a:tc>
                  <a:txBody>
                    <a:bodyPr/>
                    <a:lstStyle/>
                    <a:p>
                      <a:r>
                        <a:rPr lang="hr-HR" b="1" dirty="0" smtClean="0"/>
                        <a:t>b) slučaj</a:t>
                      </a:r>
                    </a:p>
                    <a:p>
                      <a:pPr marL="85725" indent="-85725"/>
                      <a:r>
                        <a:rPr lang="hr-HR" dirty="0" smtClean="0"/>
                        <a:t>- bolovanje na teret HZZO- a u sredini mjeseca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hr-HR" b="1" dirty="0" smtClean="0"/>
                        <a:t>red</a:t>
                      </a:r>
                      <a:r>
                        <a:rPr lang="hr-HR" b="1" baseline="0" dirty="0" smtClean="0"/>
                        <a:t> </a:t>
                      </a:r>
                      <a:r>
                        <a:rPr lang="hr-HR" baseline="0" dirty="0" smtClean="0"/>
                        <a:t> - plaća – razdoblje od 1. do 31.,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hr-HR" baseline="0" dirty="0" smtClean="0"/>
                        <a:t>       ali samo sati iz oba razdoblja rada za koje ostvaruje pravo na plaću/naknadu na teret poslodavca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hr-HR" b="1" baseline="0" dirty="0" smtClean="0"/>
                        <a:t>2.    red </a:t>
                      </a:r>
                      <a:r>
                        <a:rPr lang="hr-HR" baseline="0" dirty="0" smtClean="0"/>
                        <a:t>–razdoblje bolovanja i sati za koje ostvaruje pravo na naknadu na teret HZZO-a</a:t>
                      </a:r>
                    </a:p>
                  </a:txBody>
                  <a:tcPr/>
                </a:tc>
              </a:tr>
              <a:tr h="2261699">
                <a:tc>
                  <a:txBody>
                    <a:bodyPr/>
                    <a:lstStyle/>
                    <a:p>
                      <a:r>
                        <a:rPr lang="hr-HR" b="1" dirty="0" smtClean="0"/>
                        <a:t>c) slučaj</a:t>
                      </a:r>
                    </a:p>
                    <a:p>
                      <a:pPr marL="85725" indent="-85725"/>
                      <a:r>
                        <a:rPr lang="hr-HR" dirty="0" smtClean="0"/>
                        <a:t>-</a:t>
                      </a:r>
                      <a:r>
                        <a:rPr lang="hr-HR" baseline="0" dirty="0" smtClean="0"/>
                        <a:t> bolovanje na teret HZZO- a u dva navrata u istom mjesecu</a:t>
                      </a:r>
                      <a:endParaRPr lang="hr-H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hr-HR" b="1" dirty="0" smtClean="0"/>
                        <a:t>red</a:t>
                      </a:r>
                      <a:r>
                        <a:rPr lang="hr-HR" baseline="0" dirty="0" smtClean="0"/>
                        <a:t>  - plaća – razdoblje od 1. do 31.,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hr-HR" baseline="0" dirty="0" smtClean="0"/>
                        <a:t>       a sati iz svih razdoblja rada za koje ostvaruje pravo na plaću/naknadu na teret poslodavca</a:t>
                      </a:r>
                    </a:p>
                    <a:p>
                      <a:pPr marL="342900" indent="-342900">
                        <a:buAutoNum type="arabicPeriod" startAt="2"/>
                      </a:pPr>
                      <a:r>
                        <a:rPr lang="hr-HR" b="1" baseline="0" dirty="0" smtClean="0"/>
                        <a:t>red</a:t>
                      </a:r>
                      <a:r>
                        <a:rPr lang="hr-HR" baseline="0" dirty="0" smtClean="0"/>
                        <a:t> – razdoblje  prvog bolovanja i sati tog razdoblja za koje ostvaruje pravo na naknadu na teret HZZO-a</a:t>
                      </a:r>
                    </a:p>
                    <a:p>
                      <a:pPr marL="342900" indent="-342900">
                        <a:buAutoNum type="arabicPeriod" startAt="2"/>
                      </a:pPr>
                      <a:r>
                        <a:rPr lang="hr-HR" b="1" baseline="0" dirty="0" smtClean="0"/>
                        <a:t>red</a:t>
                      </a:r>
                      <a:r>
                        <a:rPr lang="hr-HR" baseline="0" dirty="0" smtClean="0"/>
                        <a:t> - razdoblje drugog bolovanja i sati  tog razdoblja za koje ostvaruje pravo na naknadu na teret HZZO-a</a:t>
                      </a:r>
                    </a:p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39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hr-HR" i="1" dirty="0" smtClean="0"/>
              <a:t/>
            </a:r>
            <a:br>
              <a:rPr lang="hr-HR" i="1" dirty="0" smtClean="0"/>
            </a:br>
            <a:r>
              <a:rPr lang="hr-HR" sz="3100" i="1" u="sng" dirty="0" smtClean="0"/>
              <a:t>Primjer</a:t>
            </a:r>
            <a:r>
              <a:rPr lang="hr-HR" sz="3100" u="sng" dirty="0" smtClean="0"/>
              <a:t> </a:t>
            </a:r>
            <a:r>
              <a:rPr lang="hr-HR" sz="3100" dirty="0" smtClean="0"/>
              <a:t> </a:t>
            </a:r>
            <a:r>
              <a:rPr lang="hr-HR" sz="3100" dirty="0"/>
              <a:t>– Bolovanje na teret HZZO-a u dva navrata u istom </a:t>
            </a:r>
            <a:r>
              <a:rPr lang="hr-HR" sz="3100" dirty="0" smtClean="0"/>
              <a:t>mjesecu: od 1. do 8. kolovoza i od 23. do 26. kolovoza</a:t>
            </a:r>
            <a:endParaRPr lang="hr-HR" sz="31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0947820"/>
              </p:ext>
            </p:extLst>
          </p:nvPr>
        </p:nvGraphicFramePr>
        <p:xfrm>
          <a:off x="19316" y="1844825"/>
          <a:ext cx="9108500" cy="18353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0242"/>
                <a:gridCol w="580608"/>
                <a:gridCol w="455425"/>
                <a:gridCol w="455425"/>
                <a:gridCol w="455425"/>
                <a:gridCol w="455425"/>
                <a:gridCol w="455425"/>
                <a:gridCol w="455425"/>
                <a:gridCol w="455425"/>
                <a:gridCol w="453859"/>
                <a:gridCol w="456991"/>
                <a:gridCol w="455425"/>
                <a:gridCol w="455425"/>
                <a:gridCol w="455425"/>
                <a:gridCol w="455425"/>
                <a:gridCol w="455425"/>
                <a:gridCol w="455425"/>
                <a:gridCol w="455425"/>
                <a:gridCol w="455425"/>
                <a:gridCol w="455425"/>
              </a:tblGrid>
              <a:tr h="452203">
                <a:tc>
                  <a:txBody>
                    <a:bodyPr/>
                    <a:lstStyle/>
                    <a:p>
                      <a:endParaRPr lang="hr-HR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r-H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hr-H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01333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  <a:r>
                        <a:rPr lang="hr-HR" sz="10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444</a:t>
                      </a:r>
                      <a:endParaRPr lang="hr-HR" sz="1000" b="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0001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5.142,8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771,43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771,14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87,43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1.028,5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2.600,0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181,71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5.142,</a:t>
                      </a:r>
                      <a:r>
                        <a:rPr lang="hr-HR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50779">
                <a:tc>
                  <a:txBody>
                    <a:bodyPr/>
                    <a:lstStyle/>
                    <a:p>
                      <a:endParaRPr lang="hr-HR" sz="6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hr-HR" sz="1000" b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1333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hr-HR" sz="1000" b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anja</a:t>
                      </a:r>
                      <a:r>
                        <a:rPr lang="hr-HR" sz="1000" b="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r-HR" sz="1000" b="0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</a:t>
                      </a:r>
                      <a:endParaRPr lang="hr-HR" sz="1000" b="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0001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01.08.201</a:t>
                      </a:r>
                      <a:r>
                        <a:rPr lang="hr-H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31.08.201</a:t>
                      </a:r>
                      <a:r>
                        <a:rPr lang="hr-H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5.142,8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257,14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25,71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4.114,2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1.514,2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32,71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-9017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3.899,8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80165">
                <a:tc>
                  <a:txBody>
                    <a:bodyPr/>
                    <a:lstStyle/>
                    <a:p>
                      <a:endParaRPr lang="hr-HR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r-H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hr-H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01333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44444</a:t>
                      </a:r>
                      <a:endParaRPr lang="hr-HR" sz="1000" b="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5201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</a:tr>
              <a:tr h="452203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hr-H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hr-HR" sz="1000" b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anja</a:t>
                      </a:r>
                      <a:r>
                        <a:rPr lang="hr-HR" sz="1000" b="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r-HR" sz="1000" b="0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</a:t>
                      </a:r>
                      <a:endParaRPr lang="hr-HR" sz="1000" b="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01.08.201</a:t>
                      </a:r>
                      <a:r>
                        <a:rPr lang="hr-H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08.08.201</a:t>
                      </a:r>
                      <a:r>
                        <a:rPr lang="hr-H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1.110,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9017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1.110,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402388"/>
              </p:ext>
            </p:extLst>
          </p:nvPr>
        </p:nvGraphicFramePr>
        <p:xfrm>
          <a:off x="19316" y="3680175"/>
          <a:ext cx="9108500" cy="11169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0242"/>
                <a:gridCol w="580608"/>
                <a:gridCol w="455425"/>
                <a:gridCol w="455425"/>
                <a:gridCol w="455425"/>
                <a:gridCol w="455425"/>
                <a:gridCol w="455425"/>
                <a:gridCol w="455425"/>
                <a:gridCol w="455425"/>
                <a:gridCol w="453859"/>
                <a:gridCol w="456991"/>
                <a:gridCol w="455425"/>
                <a:gridCol w="455425"/>
                <a:gridCol w="455425"/>
                <a:gridCol w="455425"/>
                <a:gridCol w="455425"/>
                <a:gridCol w="455425"/>
                <a:gridCol w="455425"/>
                <a:gridCol w="455425"/>
                <a:gridCol w="455425"/>
              </a:tblGrid>
              <a:tr h="523021">
                <a:tc>
                  <a:txBody>
                    <a:bodyPr/>
                    <a:lstStyle/>
                    <a:p>
                      <a:endParaRPr lang="hr-HR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r-H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hr-H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01333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44444</a:t>
                      </a:r>
                      <a:endParaRPr lang="hr-HR" sz="1000" b="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5201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</a:tr>
              <a:tr h="593956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hr-H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hr-HR" sz="1000" b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anja</a:t>
                      </a:r>
                      <a:r>
                        <a:rPr lang="hr-HR" sz="1000" b="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r-HR" sz="1000" b="0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</a:t>
                      </a:r>
                      <a:endParaRPr lang="hr-HR" sz="1000" b="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23.08.201</a:t>
                      </a:r>
                      <a:r>
                        <a:rPr lang="hr-H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26.08.201</a:t>
                      </a:r>
                      <a:r>
                        <a:rPr lang="hr-H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740,40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9017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740,40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74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hr-HR" sz="2400" i="1" u="sng" dirty="0" smtClean="0"/>
              <a:t/>
            </a:r>
            <a:br>
              <a:rPr lang="hr-HR" sz="2400" i="1" u="sng" dirty="0" smtClean="0"/>
            </a:br>
            <a:r>
              <a:rPr lang="hr-HR" sz="2400" i="1" u="sng" dirty="0" smtClean="0"/>
              <a:t>Primjer</a:t>
            </a:r>
            <a:r>
              <a:rPr lang="hr-HR" sz="2400" dirty="0" smtClean="0"/>
              <a:t>  - </a:t>
            </a:r>
            <a:r>
              <a:rPr lang="hr-HR" sz="2400" dirty="0"/>
              <a:t>Iskazivanje naknada koje osiguraniku isplaćuje HZZO </a:t>
            </a:r>
            <a:r>
              <a:rPr lang="hr-HR" sz="1800" dirty="0"/>
              <a:t>(komplikacije u trudnoći u dijelu mjeseca)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505241"/>
              </p:ext>
            </p:extLst>
          </p:nvPr>
        </p:nvGraphicFramePr>
        <p:xfrm>
          <a:off x="35496" y="980728"/>
          <a:ext cx="9108504" cy="36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8504"/>
              </a:tblGrid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 OIB </a:t>
                      </a:r>
                      <a:r>
                        <a:rPr lang="hr-HR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podnositelja izvješća:</a:t>
                      </a:r>
                      <a:r>
                        <a:rPr lang="hr-HR" sz="10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555555555555</a:t>
                      </a:r>
                      <a:r>
                        <a:rPr lang="hr-HR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II. Oznaka izvješća </a:t>
                      </a:r>
                      <a:r>
                        <a:rPr lang="hr-HR" sz="12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16265</a:t>
                      </a:r>
                      <a:r>
                        <a:rPr lang="hr-HR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III. Vrsta izvješća  </a:t>
                      </a:r>
                      <a:r>
                        <a:rPr lang="hr-HR" sz="12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          </a:t>
                      </a:r>
                      <a:r>
                        <a:rPr lang="hr-HR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IV. Redni broj stranice  </a:t>
                      </a:r>
                      <a:r>
                        <a:rPr lang="hr-HR" sz="10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1/1                                   </a:t>
                      </a:r>
                      <a:r>
                        <a:rPr lang="hr-HR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- stranica B</a:t>
                      </a:r>
                      <a:endParaRPr lang="hr-HR" sz="1000" b="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35496" y="1340768"/>
          <a:ext cx="9108506" cy="3045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6882"/>
                <a:gridCol w="460522"/>
                <a:gridCol w="664358"/>
                <a:gridCol w="498269"/>
                <a:gridCol w="456746"/>
                <a:gridCol w="502044"/>
                <a:gridCol w="502044"/>
                <a:gridCol w="430323"/>
                <a:gridCol w="502042"/>
                <a:gridCol w="430327"/>
                <a:gridCol w="430319"/>
                <a:gridCol w="430324"/>
                <a:gridCol w="430324"/>
                <a:gridCol w="430324"/>
                <a:gridCol w="430324"/>
                <a:gridCol w="430324"/>
                <a:gridCol w="430324"/>
                <a:gridCol w="430324"/>
                <a:gridCol w="430324"/>
                <a:gridCol w="502038"/>
              </a:tblGrid>
              <a:tr h="936104">
                <a:tc>
                  <a:txBody>
                    <a:bodyPr/>
                    <a:lstStyle/>
                    <a:p>
                      <a:pPr algn="l"/>
                      <a:r>
                        <a:rPr lang="hr-HR" sz="800" dirty="0" smtClean="0"/>
                        <a:t>1.</a:t>
                      </a:r>
                      <a:r>
                        <a:rPr lang="hr-HR" sz="800" baseline="0" dirty="0" smtClean="0"/>
                        <a:t>Redni broj</a:t>
                      </a:r>
                      <a:endParaRPr lang="hr-HR" sz="800" dirty="0"/>
                    </a:p>
                  </a:txBody>
                  <a:tcPr vert="vert270" anchor="ctr" anchorCtr="1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</a:p>
                    <a:p>
                      <a:pPr algn="ctr"/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Šifra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općine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grada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prebivališta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</a:p>
                    <a:p>
                      <a:pPr algn="ctr"/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OIB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stjecatelja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6.1.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Oznaka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stjecatelja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7.1.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Obveza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doprinosa za MO za staž s povećanim trajanjem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8. Oznaka prvog/zadnjeg mjeseca u osiguranju po istoj osnovi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10. Ukupni sati rada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10.0 </a:t>
                      </a: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Od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toga neodrađeni sati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11.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Iznos primitka (oporezivi)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12.1. Doprinos za mirovinsko osiguranje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12.3. Doprinos za zdravstveno osiguranje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12.5.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Doprinos za zapošljavanje 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12.7. Dodatni doprinos za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staž </a:t>
                      </a:r>
                      <a:r>
                        <a:rPr lang="hr-HR" sz="750" dirty="0" err="1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osigurans</a:t>
                      </a:r>
                      <a:r>
                        <a:rPr lang="hr-HR" sz="750" baseline="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računa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s </a:t>
                      </a:r>
                      <a:r>
                        <a:rPr lang="hr-HR" sz="750" dirty="0" err="1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poveć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II STUP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12.9. Poseban doprinos za zapošljavanje osoba s invaliditetom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13.2.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Izdatak - uplaćeni doprinos za mirovinsko osiguranje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13.4. Osobni odbitak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14.1.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Iznos obračunanog poreza na dohodak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15.1. Oznaka neoporezivog primitka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16.1. Oznaka načina isplate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17. Obračunani primitak od </a:t>
                      </a:r>
                      <a:r>
                        <a:rPr lang="hr-HR" sz="750" dirty="0" err="1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nesam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. rada (plaća)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</a:tr>
              <a:tr h="777687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</a:p>
                    <a:p>
                      <a:pPr algn="ctr"/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Šifra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općine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grada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</a:p>
                    <a:p>
                      <a:pPr algn="ctr"/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Ime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prezime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stjecatelja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6.2. Oznaka primitka/</a:t>
                      </a:r>
                    </a:p>
                    <a:p>
                      <a:pPr algn="ctr"/>
                      <a:r>
                        <a:rPr lang="hr-H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obveze doprinosa</a:t>
                      </a:r>
                    </a:p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7.2.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Obveza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doprinosa za poticanje zapošljavanja osoba s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invaliditet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9.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Oznaka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radnog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vremena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10.1.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 err="1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Razdobljobračuna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                                                                                           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od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10.2.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 err="1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Razdobljobračuna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                                           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do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 Osnovica za obračun doprinosa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12.2. Doprinos za mirovinsko osiguranje - II STUP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12.4. Doprinos za zaštitu zdravlja na radu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12.6.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Dodatni doprinos za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za staž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s </a:t>
                      </a:r>
                      <a:r>
                        <a:rPr lang="hr-HR" sz="750" dirty="0" err="1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poveć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. tra.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12.8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Poseban doprinos za </a:t>
                      </a:r>
                      <a:r>
                        <a:rPr lang="hr-HR" sz="750" dirty="0" err="1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korištenj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 </a:t>
                      </a:r>
                      <a:r>
                        <a:rPr lang="hr-HR" sz="750" dirty="0" err="1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zdrtvene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zaštite u </a:t>
                      </a:r>
                      <a:r>
                        <a:rPr lang="hr-HR" sz="750" dirty="0" err="1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inozem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13.1.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Izdatak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13.3. Dohodak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13.5. Porezna osnovica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14.2.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Iznos obračunanog prireza porezu na dohodak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15.2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.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Iznos neoporezivog primitka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16.2.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Iznos za isplatu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206640"/>
              </p:ext>
            </p:extLst>
          </p:nvPr>
        </p:nvGraphicFramePr>
        <p:xfrm>
          <a:off x="38239" y="4386228"/>
          <a:ext cx="9105760" cy="17743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513"/>
                <a:gridCol w="464879"/>
                <a:gridCol w="672503"/>
                <a:gridCol w="502683"/>
                <a:gridCol w="442478"/>
                <a:gridCol w="502683"/>
                <a:gridCol w="502683"/>
                <a:gridCol w="441259"/>
                <a:gridCol w="496721"/>
                <a:gridCol w="430188"/>
                <a:gridCol w="436757"/>
                <a:gridCol w="423619"/>
                <a:gridCol w="433404"/>
                <a:gridCol w="428511"/>
                <a:gridCol w="428511"/>
                <a:gridCol w="428511"/>
                <a:gridCol w="428511"/>
                <a:gridCol w="428511"/>
                <a:gridCol w="426152"/>
                <a:gridCol w="502683"/>
              </a:tblGrid>
              <a:tr h="504056">
                <a:tc>
                  <a:txBody>
                    <a:bodyPr/>
                    <a:lstStyle/>
                    <a:p>
                      <a:r>
                        <a:rPr lang="hr-HR" sz="1000" dirty="0" smtClean="0">
                          <a:latin typeface="ArialMT"/>
                        </a:rPr>
                        <a:t>1</a:t>
                      </a:r>
                      <a:endParaRPr lang="hr-HR" sz="1000" dirty="0">
                        <a:latin typeface="ArialMT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01333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21222222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0001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4.285,7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642,8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642,86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72,86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857,1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2.600,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99,43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4.285,7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</a:tr>
              <a:tr h="405112">
                <a:tc>
                  <a:txBody>
                    <a:bodyPr/>
                    <a:lstStyle/>
                    <a:p>
                      <a:endParaRPr lang="hr-HR" sz="6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01333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hr-H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era</a:t>
                      </a:r>
                      <a:r>
                        <a:rPr lang="hr-HR" sz="10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Vuk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0001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01.08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hr-HR" sz="1000" b="1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31.08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hr-HR" sz="1000" b="1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4.285,7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214,2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21,43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3.428,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828,5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17,90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9017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3.311,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</a:tr>
              <a:tr h="388907">
                <a:tc>
                  <a:txBody>
                    <a:bodyPr/>
                    <a:lstStyle/>
                    <a:p>
                      <a:r>
                        <a:rPr lang="hr-HR" sz="1000" dirty="0" smtClean="0">
                          <a:latin typeface="ArialMT"/>
                        </a:rPr>
                        <a:t>2</a:t>
                      </a:r>
                      <a:endParaRPr lang="hr-HR" sz="1000" dirty="0">
                        <a:latin typeface="ArialM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01333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21222222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5207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</a:tr>
              <a:tr h="329239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hr-H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0000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hr-H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era</a:t>
                      </a:r>
                      <a:r>
                        <a:rPr lang="hr-HR" sz="10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Vuk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17.08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hr-HR" sz="1000" b="1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31.08</a:t>
                      </a:r>
                      <a:r>
                        <a:rPr lang="hr-H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9017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301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576064"/>
          </a:xfrm>
        </p:spPr>
        <p:txBody>
          <a:bodyPr>
            <a:normAutofit fontScale="90000"/>
          </a:bodyPr>
          <a:lstStyle/>
          <a:p>
            <a:r>
              <a:rPr lang="hr-HR" sz="2400" i="1" dirty="0" smtClean="0"/>
              <a:t/>
            </a:r>
            <a:br>
              <a:rPr lang="hr-HR" sz="2400" i="1" dirty="0" smtClean="0"/>
            </a:br>
            <a:r>
              <a:rPr lang="hr-HR" sz="2400" i="1" u="sng" dirty="0" smtClean="0"/>
              <a:t>Primjer</a:t>
            </a:r>
            <a:r>
              <a:rPr lang="hr-HR" sz="2400" u="sng" dirty="0" smtClean="0"/>
              <a:t>  </a:t>
            </a:r>
            <a:r>
              <a:rPr lang="hr-HR" sz="2400" dirty="0" smtClean="0"/>
              <a:t>– </a:t>
            </a:r>
            <a:r>
              <a:rPr lang="hr-HR" sz="2200" dirty="0"/>
              <a:t>Neradni dani na početku mjeseca u kojem je započeto bolovanje na teret HZZO-a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331131"/>
              </p:ext>
            </p:extLst>
          </p:nvPr>
        </p:nvGraphicFramePr>
        <p:xfrm>
          <a:off x="35496" y="980728"/>
          <a:ext cx="9108504" cy="36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8504"/>
              </a:tblGrid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 OIB </a:t>
                      </a:r>
                      <a:r>
                        <a:rPr lang="hr-HR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podnositelja izvješća:</a:t>
                      </a:r>
                      <a:r>
                        <a:rPr lang="hr-HR" sz="10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555555555555</a:t>
                      </a:r>
                      <a:r>
                        <a:rPr lang="hr-HR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II. Oznaka izvješća </a:t>
                      </a:r>
                      <a:r>
                        <a:rPr lang="hr-HR" sz="12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16319</a:t>
                      </a:r>
                      <a:r>
                        <a:rPr lang="hr-HR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III. Vrsta izvješća  </a:t>
                      </a:r>
                      <a:r>
                        <a:rPr lang="hr-HR" sz="12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          </a:t>
                      </a:r>
                      <a:r>
                        <a:rPr lang="hr-HR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IV. Redni broj stranice  </a:t>
                      </a:r>
                      <a:r>
                        <a:rPr lang="hr-HR" sz="10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1/1                                   </a:t>
                      </a:r>
                      <a:r>
                        <a:rPr lang="hr-HR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- stranica B</a:t>
                      </a:r>
                      <a:endParaRPr lang="hr-HR" sz="1000" b="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35496" y="1340768"/>
          <a:ext cx="9108506" cy="3045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6882"/>
                <a:gridCol w="460522"/>
                <a:gridCol w="664358"/>
                <a:gridCol w="498269"/>
                <a:gridCol w="456746"/>
                <a:gridCol w="502044"/>
                <a:gridCol w="502044"/>
                <a:gridCol w="430323"/>
                <a:gridCol w="502042"/>
                <a:gridCol w="430327"/>
                <a:gridCol w="430319"/>
                <a:gridCol w="430324"/>
                <a:gridCol w="430324"/>
                <a:gridCol w="430324"/>
                <a:gridCol w="430324"/>
                <a:gridCol w="430324"/>
                <a:gridCol w="430324"/>
                <a:gridCol w="430324"/>
                <a:gridCol w="430324"/>
                <a:gridCol w="502038"/>
              </a:tblGrid>
              <a:tr h="936104">
                <a:tc>
                  <a:txBody>
                    <a:bodyPr/>
                    <a:lstStyle/>
                    <a:p>
                      <a:pPr algn="l"/>
                      <a:r>
                        <a:rPr lang="hr-HR" sz="800" dirty="0" smtClean="0"/>
                        <a:t>1.</a:t>
                      </a:r>
                      <a:r>
                        <a:rPr lang="hr-HR" sz="800" baseline="0" dirty="0" smtClean="0"/>
                        <a:t>Redni broj</a:t>
                      </a:r>
                      <a:endParaRPr lang="hr-HR" sz="800" dirty="0"/>
                    </a:p>
                  </a:txBody>
                  <a:tcPr vert="vert270" anchor="ctr" anchorCtr="1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</a:p>
                    <a:p>
                      <a:pPr algn="ctr"/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Šifra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općine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grada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prebivališta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</a:p>
                    <a:p>
                      <a:pPr algn="ctr"/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OIB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stjecatelja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6.1.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Oznaka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stjecatelja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7.1.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Obveza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doprinosa za MO za staž s povećanim trajanjem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8. Oznaka prvog/zadnjeg mjeseca u osiguranju po istoj osnovi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10. Ukupni sati rada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10.0 </a:t>
                      </a: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Od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toga neodrađeni sati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11.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Iznos primitka (oporezivi)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12.1. Doprinos za mirovinsko osiguranje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12.3. Doprinos za zdravstveno osiguranje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12.5.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Doprinos za zapošljavanje 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12.7. Dodatni doprinos za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staž </a:t>
                      </a:r>
                      <a:r>
                        <a:rPr lang="hr-HR" sz="750" dirty="0" err="1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osigurans</a:t>
                      </a:r>
                      <a:r>
                        <a:rPr lang="hr-HR" sz="750" baseline="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računa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s </a:t>
                      </a:r>
                      <a:r>
                        <a:rPr lang="hr-HR" sz="750" dirty="0" err="1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poveć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II STUP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12.9. Poseban doprinos za zapošljavanje osoba s invaliditetom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13.2.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Izdatak - uplaćeni doprinos za mirovinsko osiguranje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13.4. Osobni odbitak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14.1.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Iznos obračunanog poreza na dohodak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15.1. Oznaka neoporezivog primitka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16.1. Oznaka načina isplate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17. Obračunani primitak od </a:t>
                      </a:r>
                      <a:r>
                        <a:rPr lang="hr-HR" sz="750" dirty="0" err="1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nesam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. rada (plaća)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</a:tr>
              <a:tr h="777687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</a:p>
                    <a:p>
                      <a:pPr algn="ctr"/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Šifra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općine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grada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</a:p>
                    <a:p>
                      <a:pPr algn="ctr"/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Ime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prezime</a:t>
                      </a:r>
                      <a:r>
                        <a:rPr lang="en-US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stjecatelja</a:t>
                      </a:r>
                      <a:endParaRPr lang="hr-H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6.2. Oznaka primitka/</a:t>
                      </a:r>
                    </a:p>
                    <a:p>
                      <a:pPr algn="ctr"/>
                      <a:r>
                        <a:rPr lang="hr-HR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obveze doprinosa</a:t>
                      </a:r>
                    </a:p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7.2.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Obveza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doprinosa za poticanje zapošljavanja osoba s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invaliditet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9.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Oznaka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radnog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vremena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10.1.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 err="1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Razdobljobračuna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                                                                                           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od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10.2.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 err="1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Razdobljobračuna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                                           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do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 Osnovica za obračun doprinosa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12.2. Doprinos za mirovinsko osiguranje - II STUP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12.4. Doprinos za zaštitu zdravlja na radu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12.6.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Dodatni doprinos za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za staž 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s </a:t>
                      </a:r>
                      <a:r>
                        <a:rPr lang="hr-HR" sz="750" dirty="0" err="1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poveć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. tra.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12.8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Poseban doprinos za </a:t>
                      </a:r>
                      <a:r>
                        <a:rPr lang="hr-HR" sz="750" dirty="0" err="1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korištenj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 </a:t>
                      </a:r>
                      <a:r>
                        <a:rPr lang="hr-HR" sz="750" dirty="0" err="1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zdrtvene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zaštite u </a:t>
                      </a:r>
                      <a:r>
                        <a:rPr lang="hr-HR" sz="750" dirty="0" err="1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inozem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13.1.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Izdatak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13.3. Dohodak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13.5. Porezna osnovica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indent="17970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14.2.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Iznos obračunanog prireza porezu na dohodak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15.2</a:t>
                      </a:r>
                      <a:r>
                        <a:rPr lang="hr-HR" sz="750" dirty="0" smtClean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. </a:t>
                      </a: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Iznos neoporezivog primitka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16.2. 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hr-HR" sz="750" dirty="0">
                          <a:solidFill>
                            <a:srgbClr val="000000"/>
                          </a:solidFill>
                          <a:effectLst/>
                          <a:latin typeface="ArialMT"/>
                          <a:ea typeface="Calibri"/>
                          <a:cs typeface="ArialMT"/>
                        </a:rPr>
                        <a:t>Iznos za isplatu</a:t>
                      </a:r>
                      <a:endParaRPr lang="hr-HR" sz="10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/>
                          <a:cs typeface="Times New Roman"/>
                        </a:rPr>
                        <a:t> </a:t>
                      </a:r>
                      <a:endParaRPr lang="hr-HR" sz="1200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/>
                        <a:cs typeface="Times New Roman"/>
                      </a:endParaRPr>
                    </a:p>
                  </a:txBody>
                  <a:tcPr marL="24130" marR="24130" marT="37465" marB="37465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043046"/>
              </p:ext>
            </p:extLst>
          </p:nvPr>
        </p:nvGraphicFramePr>
        <p:xfrm>
          <a:off x="38239" y="4386228"/>
          <a:ext cx="9105760" cy="17816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513"/>
                <a:gridCol w="464879"/>
                <a:gridCol w="672503"/>
                <a:gridCol w="502683"/>
                <a:gridCol w="442478"/>
                <a:gridCol w="502683"/>
                <a:gridCol w="502683"/>
                <a:gridCol w="430871"/>
                <a:gridCol w="507109"/>
                <a:gridCol w="430188"/>
                <a:gridCol w="436757"/>
                <a:gridCol w="423619"/>
                <a:gridCol w="433404"/>
                <a:gridCol w="428511"/>
                <a:gridCol w="428511"/>
                <a:gridCol w="428511"/>
                <a:gridCol w="428511"/>
                <a:gridCol w="428511"/>
                <a:gridCol w="426152"/>
                <a:gridCol w="502683"/>
              </a:tblGrid>
              <a:tr h="504056">
                <a:tc>
                  <a:txBody>
                    <a:bodyPr/>
                    <a:lstStyle/>
                    <a:p>
                      <a:endParaRPr lang="hr-HR" sz="1000" dirty="0" smtClean="0">
                        <a:latin typeface="ArialMT"/>
                      </a:endParaRPr>
                    </a:p>
                    <a:p>
                      <a:r>
                        <a:rPr lang="hr-HR" sz="1000" dirty="0" smtClean="0">
                          <a:latin typeface="ArialMT"/>
                        </a:rPr>
                        <a:t>1</a:t>
                      </a:r>
                      <a:endParaRPr lang="hr-HR" sz="1000" dirty="0">
                        <a:latin typeface="ArialMT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01333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77777777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0001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hr-H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</a:tr>
              <a:tr h="405112">
                <a:tc>
                  <a:txBody>
                    <a:bodyPr/>
                    <a:lstStyle/>
                    <a:p>
                      <a:endParaRPr lang="hr-HR" sz="6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01333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hr-HR" sz="10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etra</a:t>
                      </a:r>
                      <a:r>
                        <a:rPr lang="hr-HR" sz="1000" b="1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Pan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0046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01.10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hr-HR" sz="1000" b="1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02.10.2016.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</a:tr>
              <a:tr h="388907">
                <a:tc>
                  <a:txBody>
                    <a:bodyPr/>
                    <a:lstStyle/>
                    <a:p>
                      <a:endParaRPr lang="hr-HR" sz="1000" dirty="0" smtClean="0">
                        <a:latin typeface="ArialMT"/>
                      </a:endParaRPr>
                    </a:p>
                    <a:p>
                      <a:r>
                        <a:rPr lang="hr-HR" sz="1000" dirty="0" smtClean="0">
                          <a:latin typeface="ArialMT"/>
                        </a:rPr>
                        <a:t>2</a:t>
                      </a:r>
                      <a:endParaRPr lang="hr-HR" sz="1000" dirty="0">
                        <a:latin typeface="ArialM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01333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77777777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5207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168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168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</a:tr>
              <a:tr h="329239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hr-H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hr-HR" sz="10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etra</a:t>
                      </a:r>
                      <a:r>
                        <a:rPr lang="hr-HR" sz="1000" b="1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Pan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03.10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hr-HR" sz="1000" b="1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30.10.2016.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indent="-24130"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-BoldM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r-HR" sz="1000" b="1" dirty="0">
                        <a:solidFill>
                          <a:srgbClr val="000000"/>
                        </a:solidFill>
                        <a:effectLst/>
                        <a:latin typeface="Arial-BoldM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130" marR="24130" marT="37465" marB="3746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33400"/>
            <a:ext cx="8712968" cy="99060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ISPRAVAK POGREŠNO OBRAČUNANE NAKNADE ZA BOLOVANJE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064224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hr-HR" b="1" dirty="0" smtClean="0"/>
              <a:t>Ispraviti obračun naknade</a:t>
            </a:r>
            <a:r>
              <a:rPr lang="hr-HR" dirty="0" smtClean="0"/>
              <a:t>; ovisno o okolnostima - povrat preplaćenih svota doprinosa i poreza ili naknadno platiti nedovoljno uplaćene iznose</a:t>
            </a:r>
          </a:p>
          <a:p>
            <a:pPr marL="457200" indent="-457200">
              <a:buAutoNum type="arabicPeriod"/>
            </a:pPr>
            <a:r>
              <a:rPr lang="hr-HR" b="1" dirty="0" smtClean="0"/>
              <a:t>Ispraviti obrazac JOPPD</a:t>
            </a:r>
            <a:endParaRPr lang="hr-HR" b="1" u="sng" dirty="0" smtClean="0"/>
          </a:p>
          <a:p>
            <a:pPr marL="0" indent="0">
              <a:buNone/>
            </a:pPr>
            <a:r>
              <a:rPr lang="hr-HR" i="1" u="sng" dirty="0" smtClean="0"/>
              <a:t>Primjeri:</a:t>
            </a:r>
          </a:p>
          <a:p>
            <a:r>
              <a:rPr lang="hr-HR" sz="2000" dirty="0"/>
              <a:t>naknadno priznata ozljeda na radu</a:t>
            </a:r>
          </a:p>
          <a:p>
            <a:r>
              <a:rPr lang="hr-HR" sz="2000" dirty="0"/>
              <a:t>izmjena razloga bolovanja (npr. bolovanje </a:t>
            </a:r>
            <a:r>
              <a:rPr lang="hr-HR" sz="2000" dirty="0" smtClean="0"/>
              <a:t>kojemu </a:t>
            </a:r>
            <a:r>
              <a:rPr lang="hr-HR" sz="2000" dirty="0"/>
              <a:t>je uzrok bolest radnika </a:t>
            </a:r>
            <a:r>
              <a:rPr lang="hr-HR" sz="2000" dirty="0" smtClean="0"/>
              <a:t>isplaćeno kao bolovanje </a:t>
            </a:r>
            <a:r>
              <a:rPr lang="hr-HR" sz="2000" dirty="0"/>
              <a:t>za njegu člana obitelji)</a:t>
            </a:r>
          </a:p>
          <a:p>
            <a:r>
              <a:rPr lang="hr-HR" sz="2000" dirty="0"/>
              <a:t>izmijenjeno razdoblje bolovanja na teret HZZO-a</a:t>
            </a:r>
          </a:p>
          <a:p>
            <a:r>
              <a:rPr lang="hr-HR" sz="2000" dirty="0" smtClean="0"/>
              <a:t>pogrešno iskazano razdoblje i/ili </a:t>
            </a:r>
            <a:r>
              <a:rPr lang="hr-HR" sz="2000" dirty="0"/>
              <a:t>sati </a:t>
            </a:r>
            <a:r>
              <a:rPr lang="hr-HR" sz="2000" dirty="0" smtClean="0"/>
              <a:t>bolovanja</a:t>
            </a:r>
            <a:endParaRPr lang="hr-HR" sz="2000" dirty="0"/>
          </a:p>
          <a:p>
            <a:r>
              <a:rPr lang="hr-HR" sz="2000" dirty="0"/>
              <a:t>netočno obračunan iznos naknade plaće za bolovanje na teret </a:t>
            </a:r>
            <a:r>
              <a:rPr lang="hr-HR" sz="2000" dirty="0" smtClean="0"/>
              <a:t>HZZO-a:</a:t>
            </a:r>
          </a:p>
          <a:p>
            <a:pPr marL="701675" indent="-342900">
              <a:buFontTx/>
              <a:buChar char="-"/>
            </a:pPr>
            <a:r>
              <a:rPr lang="hr-HR" sz="2000" dirty="0" smtClean="0"/>
              <a:t>ako je radniku isplaćeno više od iznosa koji refundira HZZO, a od radnika se ne traži povrat preplaćene svote naknade, taj se iznos u poreznom smislu smatra plaćom</a:t>
            </a:r>
          </a:p>
          <a:p>
            <a:pPr marL="701675" indent="-342900">
              <a:buFontTx/>
              <a:buChar char="-"/>
            </a:pPr>
            <a:r>
              <a:rPr lang="hr-HR" sz="2000" dirty="0"/>
              <a:t>a</a:t>
            </a:r>
            <a:r>
              <a:rPr lang="hr-HR" sz="2000" dirty="0" smtClean="0"/>
              <a:t>ko je radniku isplaćeno premalo, isplaćuje mu se razlika</a:t>
            </a:r>
            <a:endParaRPr lang="hr-HR" sz="2000" dirty="0"/>
          </a:p>
          <a:p>
            <a:pPr marL="0" indent="0">
              <a:buNone/>
            </a:pPr>
            <a:endParaRPr lang="hr-HR" u="sng" dirty="0"/>
          </a:p>
        </p:txBody>
      </p:sp>
    </p:spTree>
    <p:extLst>
      <p:ext uri="{BB962C8B-B14F-4D97-AF65-F5344CB8AC3E}">
        <p14:creationId xmlns:p14="http://schemas.microsoft.com/office/powerpoint/2010/main" val="1985989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892480" cy="1143000"/>
          </a:xfrm>
        </p:spPr>
        <p:txBody>
          <a:bodyPr>
            <a:normAutofit/>
          </a:bodyPr>
          <a:lstStyle/>
          <a:p>
            <a:r>
              <a:rPr lang="hr-HR" sz="3600" dirty="0" smtClean="0"/>
              <a:t>ISPRAVAK OBRASCA JOPPD </a:t>
            </a:r>
            <a:r>
              <a:rPr lang="hr-HR" sz="3600" b="1" dirty="0" smtClean="0"/>
              <a:t>– </a:t>
            </a:r>
            <a:r>
              <a:rPr lang="hr-HR" sz="3600" dirty="0" smtClean="0"/>
              <a:t>vrsta izvješća</a:t>
            </a:r>
            <a:r>
              <a:rPr lang="hr-HR" sz="3600" b="1" dirty="0" smtClean="0"/>
              <a:t> </a:t>
            </a:r>
            <a:r>
              <a:rPr lang="hr-HR" sz="3600" dirty="0" smtClean="0"/>
              <a:t>2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064224"/>
          </a:xfrm>
        </p:spPr>
        <p:txBody>
          <a:bodyPr>
            <a:normAutofit/>
          </a:bodyPr>
          <a:lstStyle/>
          <a:p>
            <a:r>
              <a:rPr lang="hr-HR" dirty="0" smtClean="0"/>
              <a:t>Ispravak JOPPD – ista oznaka kojom je označen izvorni obrazac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hr-HR" u="sng" dirty="0" smtClean="0"/>
              <a:t>Stranica A: </a:t>
            </a:r>
            <a:r>
              <a:rPr lang="hr-HR" dirty="0" smtClean="0"/>
              <a:t>financijski podaci se ne ispravljaju (generiraju se sa stranice B)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hr-HR" u="sng" dirty="0" smtClean="0"/>
              <a:t>Stranica B:</a:t>
            </a:r>
          </a:p>
          <a:p>
            <a:pPr>
              <a:buNone/>
            </a:pPr>
            <a:r>
              <a:rPr lang="hr-HR" b="1" dirty="0" smtClean="0"/>
              <a:t>    </a:t>
            </a:r>
            <a:r>
              <a:rPr lang="hr-HR" dirty="0" smtClean="0"/>
              <a:t>- ispravlja se određeni redak; navodi se redni broj toga retka  </a:t>
            </a:r>
          </a:p>
          <a:p>
            <a:pPr marL="444500" indent="-444500">
              <a:buNone/>
            </a:pPr>
            <a:r>
              <a:rPr lang="hr-HR" b="1" dirty="0" smtClean="0"/>
              <a:t>    - </a:t>
            </a:r>
            <a:r>
              <a:rPr lang="hr-HR" dirty="0" smtClean="0"/>
              <a:t>ukoliko se mijenjaju podaci na od 1. do 9. i podaci pod 10.1. i 10.2. – tada treba poništiti financijske podatke iskazane na tom retku i ispostaviti nove podatke u dopuni obrasca JOPPD</a:t>
            </a:r>
          </a:p>
          <a:p>
            <a:pPr marL="444500" indent="-444500">
              <a:buNone/>
            </a:pPr>
            <a:r>
              <a:rPr lang="hr-HR" dirty="0"/>
              <a:t> </a:t>
            </a:r>
            <a:r>
              <a:rPr lang="hr-HR" dirty="0" smtClean="0"/>
              <a:t>   - u retku na kojem se poništavaju podaci sati moraju biti iskazani s nulom</a:t>
            </a:r>
          </a:p>
          <a:p>
            <a:pPr marL="444500" indent="-44450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48730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r-HR" sz="3600" dirty="0" smtClean="0"/>
              <a:t>DOPUNA OBRASCA JOPPD – vrsta izvješća 3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dirty="0" smtClean="0"/>
              <a:t>Kada se ispostavlja:</a:t>
            </a:r>
          </a:p>
          <a:p>
            <a:r>
              <a:rPr lang="hr-HR" dirty="0" smtClean="0"/>
              <a:t>ako je dopuna nužna u postupku ispravka podataka predanih na izvornom obrascu (tj. ako zbog ispravljanja podataka na izvorne podatke treba dodati nove retke) </a:t>
            </a:r>
          </a:p>
          <a:p>
            <a:r>
              <a:rPr lang="hr-HR" dirty="0"/>
              <a:t>Uvijek se označava </a:t>
            </a:r>
            <a:r>
              <a:rPr lang="hr-HR" b="1" dirty="0"/>
              <a:t>istom oznakom </a:t>
            </a:r>
            <a:r>
              <a:rPr lang="hr-HR" dirty="0"/>
              <a:t>kao izvorni obrazac</a:t>
            </a:r>
          </a:p>
          <a:p>
            <a:pPr>
              <a:buNone/>
            </a:pPr>
            <a:endParaRPr lang="hr-HR" b="1" u="sng" dirty="0"/>
          </a:p>
          <a:p>
            <a:pPr>
              <a:buNone/>
            </a:pPr>
            <a:r>
              <a:rPr lang="hr-HR" u="sng" dirty="0"/>
              <a:t>Stranica B: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hr-HR" b="1" dirty="0"/>
              <a:t> </a:t>
            </a:r>
            <a:r>
              <a:rPr lang="hr-HR" dirty="0"/>
              <a:t>počinje sljedećim rednim brojem koji slijedi iz zadnjeg rednog broja upisanog u izvornom obrascu (odnosno u zadnjoj dopuni koja je postala dio izvornog obrasca)</a:t>
            </a:r>
          </a:p>
          <a:p>
            <a:pPr>
              <a:buNone/>
            </a:pPr>
            <a:r>
              <a:rPr lang="hr-HR" u="sng" dirty="0"/>
              <a:t>Stranica A: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hr-HR" dirty="0" smtClean="0"/>
              <a:t> financijski </a:t>
            </a:r>
            <a:r>
              <a:rPr lang="hr-HR" dirty="0"/>
              <a:t>podaci – suma sa stranice B dopune obrasca, ali će se u bazi podataka automatski generirati novi, ukupni podaci tog obrasca JOPPD (izvorni + dopune = novi izvorni)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05106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PRESTANAK RADNOG ODNOSA ZA VRIJEME BOLOVANJA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p</a:t>
            </a:r>
            <a:r>
              <a:rPr lang="hr-HR" dirty="0" smtClean="0"/>
              <a:t>ravo na naknadu još </a:t>
            </a:r>
            <a:r>
              <a:rPr lang="hr-HR" dirty="0"/>
              <a:t>najviše 30 dana računajući od dana prestanka radnog </a:t>
            </a:r>
            <a:r>
              <a:rPr lang="hr-HR" dirty="0" smtClean="0"/>
              <a:t>odnosa</a:t>
            </a:r>
          </a:p>
          <a:p>
            <a:r>
              <a:rPr lang="hr-HR" u="sng" dirty="0" smtClean="0"/>
              <a:t>Uvjet: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 smtClean="0"/>
              <a:t>da je bolovanje započeto  </a:t>
            </a:r>
            <a:r>
              <a:rPr lang="hr-HR" dirty="0"/>
              <a:t>najmanje </a:t>
            </a:r>
            <a:r>
              <a:rPr lang="hr-HR" u="sng" dirty="0"/>
              <a:t>osam dana prije </a:t>
            </a:r>
            <a:r>
              <a:rPr lang="hr-HR" dirty="0"/>
              <a:t>dana prestanka radnog odnosa, </a:t>
            </a:r>
            <a:endParaRPr lang="hr-HR" dirty="0" smtClean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hr-HR" dirty="0" smtClean="0"/>
              <a:t>da </a:t>
            </a:r>
            <a:r>
              <a:rPr lang="hr-HR" dirty="0"/>
              <a:t>u vrijeme prestanka radnog </a:t>
            </a:r>
            <a:r>
              <a:rPr lang="hr-HR" dirty="0" smtClean="0"/>
              <a:t>odnosa ima </a:t>
            </a:r>
            <a:r>
              <a:rPr lang="hr-HR" dirty="0"/>
              <a:t>pravo na naknadu plaće </a:t>
            </a:r>
            <a:r>
              <a:rPr lang="hr-HR" dirty="0" smtClean="0"/>
              <a:t>za bolovanje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r-HR" dirty="0" smtClean="0"/>
              <a:t>_________________________________________________________</a:t>
            </a:r>
          </a:p>
          <a:p>
            <a:pPr marL="0" indent="0" algn="ctr">
              <a:buNone/>
            </a:pPr>
            <a:r>
              <a:rPr lang="hr-HR" b="1" dirty="0" smtClean="0"/>
              <a:t>IZNIMKA:</a:t>
            </a:r>
          </a:p>
          <a:p>
            <a:r>
              <a:rPr lang="hr-HR" dirty="0" smtClean="0"/>
              <a:t>Ukoliko je bolovanje posljedica </a:t>
            </a:r>
            <a:r>
              <a:rPr lang="hr-HR" dirty="0"/>
              <a:t>priznate ozljede na radu ili profesionalne bolesti -</a:t>
            </a:r>
            <a:r>
              <a:rPr lang="hr-HR" dirty="0" smtClean="0"/>
              <a:t> </a:t>
            </a:r>
            <a:r>
              <a:rPr lang="hr-HR" dirty="0"/>
              <a:t>pravo na </a:t>
            </a:r>
            <a:r>
              <a:rPr lang="hr-HR" dirty="0" smtClean="0"/>
              <a:t>naknadu plaće </a:t>
            </a:r>
            <a:r>
              <a:rPr lang="hr-HR" dirty="0"/>
              <a:t>sve dok ponovno ne bude radno </a:t>
            </a:r>
            <a:r>
              <a:rPr lang="hr-HR" dirty="0" smtClean="0"/>
              <a:t>sposoban</a:t>
            </a:r>
          </a:p>
          <a:p>
            <a:r>
              <a:rPr lang="hr-HR" dirty="0" smtClean="0"/>
              <a:t>Ako se zaposli – prestaje pravo na naknadu plaće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9261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altLang="sr-Latn-RS" dirty="0" smtClean="0">
                <a:latin typeface="+mn-lt"/>
              </a:rPr>
              <a:t>PRIMJENA ZA RADNIKA NAJPOVOLJNIJEG PRAVA</a:t>
            </a:r>
            <a:endParaRPr lang="hr-HR" altLang="sr-Latn-RS" dirty="0">
              <a:latin typeface="+mn-lt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lnSpc>
                <a:spcPct val="90000"/>
              </a:lnSpc>
              <a:buFontTx/>
              <a:buNone/>
            </a:pPr>
            <a:r>
              <a:rPr lang="hr-HR" altLang="sr-Latn-RS" dirty="0"/>
              <a:t>   </a:t>
            </a:r>
            <a:r>
              <a:rPr lang="hr-HR" altLang="sr-Latn-RS" dirty="0" smtClean="0"/>
              <a:t>Čl. 9. st. 3. Zakona o radu: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hr-HR" altLang="sr-Latn-RS" dirty="0" smtClean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hr-HR" altLang="sr-Latn-RS" dirty="0" smtClean="0"/>
              <a:t>Ako </a:t>
            </a:r>
            <a:r>
              <a:rPr lang="hr-HR" altLang="sr-Latn-RS" dirty="0"/>
              <a:t>je </a:t>
            </a:r>
            <a:r>
              <a:rPr lang="hr-HR" altLang="sr-Latn-RS" dirty="0" smtClean="0"/>
              <a:t>neko </a:t>
            </a:r>
            <a:r>
              <a:rPr lang="hr-HR" altLang="sr-Latn-RS" dirty="0"/>
              <a:t>pravo </a:t>
            </a:r>
            <a:r>
              <a:rPr lang="hr-HR" altLang="sr-Latn-RS" dirty="0" smtClean="0"/>
              <a:t>iz radnog odnosa različito određeno </a:t>
            </a:r>
            <a:r>
              <a:rPr lang="hr-HR" altLang="sr-Latn-RS" dirty="0"/>
              <a:t>u ugovoru o radu, pravilniku, kolektivnom ugovoru </a:t>
            </a:r>
            <a:r>
              <a:rPr lang="hr-HR" altLang="sr-Latn-RS" dirty="0" smtClean="0"/>
              <a:t>i/ili </a:t>
            </a:r>
            <a:r>
              <a:rPr lang="hr-HR" altLang="sr-Latn-RS" dirty="0"/>
              <a:t>zakonu, primjenjuje se za radnika najpovoljnije pravo, osim ako to </a:t>
            </a:r>
            <a:r>
              <a:rPr lang="hr-HR" altLang="sr-Latn-RS" dirty="0" smtClean="0"/>
              <a:t>Zakon o radu ili posebni zakon izričito </a:t>
            </a:r>
            <a:r>
              <a:rPr lang="hr-HR" altLang="sr-Latn-RS" dirty="0"/>
              <a:t>zabranjuje</a:t>
            </a:r>
            <a:r>
              <a:rPr lang="hr-HR" altLang="sr-Latn-RS" dirty="0" smtClean="0"/>
              <a:t>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hr-HR" altLang="sr-Latn-RS" dirty="0"/>
          </a:p>
          <a:p>
            <a:pPr marL="358775" indent="-358775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hr-HR" altLang="sr-Latn-RS" dirty="0" smtClean="0"/>
              <a:t>Ovo se načelo primjenjuje i pri određivanju visine naknade za bolovanje.</a:t>
            </a:r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324757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NAKNADA PLAĆE ZA RAZDOBLJE RODILJNOG DOPUSTA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 err="1" smtClean="0"/>
              <a:t>Rodiljni</a:t>
            </a:r>
            <a:r>
              <a:rPr lang="hr-HR" b="1" dirty="0" smtClean="0"/>
              <a:t> dopust </a:t>
            </a:r>
            <a:r>
              <a:rPr lang="hr-HR" dirty="0" smtClean="0"/>
              <a:t>– na teret HZZO-a, isplaćuje HZZO</a:t>
            </a:r>
          </a:p>
          <a:p>
            <a:pPr marL="0" indent="0">
              <a:buNone/>
            </a:pPr>
            <a:r>
              <a:rPr lang="hr-HR" b="1" dirty="0" smtClean="0"/>
              <a:t>Roditeljski dopust </a:t>
            </a:r>
            <a:r>
              <a:rPr lang="hr-HR" dirty="0" smtClean="0"/>
              <a:t>– na teret Državnog proračuna, isplaćuje HZZO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PUNI IZNOS NAKNADE - UVJET PRETHODNOG OSIGURANJA: </a:t>
            </a:r>
          </a:p>
          <a:p>
            <a:pPr>
              <a:buFontTx/>
              <a:buChar char="-"/>
            </a:pPr>
            <a:r>
              <a:rPr lang="hr-HR" dirty="0" smtClean="0"/>
              <a:t>najmanje 12 </a:t>
            </a:r>
            <a:r>
              <a:rPr lang="hr-HR" dirty="0"/>
              <a:t>mjeseci</a:t>
            </a:r>
            <a:r>
              <a:rPr lang="hr-HR" i="1" dirty="0"/>
              <a:t> </a:t>
            </a:r>
            <a:r>
              <a:rPr lang="hr-HR" dirty="0"/>
              <a:t>neprekidno, odnosno 18 mjeseci s prekidima u posljednje dvije </a:t>
            </a:r>
            <a:r>
              <a:rPr lang="hr-HR" dirty="0" smtClean="0"/>
              <a:t>godine</a:t>
            </a:r>
          </a:p>
          <a:p>
            <a:pPr>
              <a:buFontTx/>
              <a:buChar char="-"/>
            </a:pPr>
            <a:r>
              <a:rPr lang="hr-HR" b="1" dirty="0" smtClean="0"/>
              <a:t>u to se razdoblje uključuje i staž ostvaren po osnovi stručnog osposobljavanja bez zasnivanja radnog odnosa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06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altLang="sr-Latn-RS" sz="40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hr-HR" altLang="sr-Latn-RS" sz="4000" dirty="0" smtClean="0">
                <a:solidFill>
                  <a:schemeClr val="tx1"/>
                </a:solidFill>
                <a:latin typeface="+mn-lt"/>
              </a:rPr>
            </a:br>
            <a:r>
              <a:rPr lang="hr-HR" altLang="sr-Latn-RS" sz="4000" dirty="0" smtClean="0">
                <a:solidFill>
                  <a:schemeClr val="tx1"/>
                </a:solidFill>
                <a:latin typeface="+mn-lt"/>
              </a:rPr>
              <a:t>NAKNADA PLAĆE ZA RODILJNI/RODITELJSKI DOPUST</a:t>
            </a:r>
            <a:r>
              <a:rPr lang="hr-HR" altLang="sr-Latn-RS" sz="4000" b="1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hr-HR" altLang="sr-Latn-RS" sz="4000" b="1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endParaRPr lang="en-US" altLang="sr-Latn-RS" sz="4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88067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1104157"/>
              </p:ext>
            </p:extLst>
          </p:nvPr>
        </p:nvGraphicFramePr>
        <p:xfrm>
          <a:off x="395536" y="1772816"/>
          <a:ext cx="8208913" cy="4248473"/>
        </p:xfrm>
        <a:graphic>
          <a:graphicData uri="http://schemas.openxmlformats.org/drawingml/2006/table">
            <a:tbl>
              <a:tblPr/>
              <a:tblGrid>
                <a:gridCol w="2249263"/>
                <a:gridCol w="2567809"/>
                <a:gridCol w="1559828"/>
                <a:gridCol w="1832013"/>
              </a:tblGrid>
              <a:tr h="11629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PRAVO OSIGURANIKA</a:t>
                      </a:r>
                      <a:endParaRPr kumimoji="0" lang="en-US" altLang="sr-Latn-R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Visina naknade</a:t>
                      </a:r>
                      <a:endParaRPr kumimoji="0" lang="en-US" altLang="sr-Latn-R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Najniži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iznos</a:t>
                      </a:r>
                      <a:endParaRPr kumimoji="0" lang="en-US" altLang="sr-Latn-R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Najviši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iznos</a:t>
                      </a:r>
                      <a:endParaRPr kumimoji="0" lang="en-US" altLang="sr-Latn-R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27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RODILJNI DOPUST</a:t>
                      </a:r>
                      <a:endParaRPr kumimoji="0" lang="en-US" altLang="sr-Latn-R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100% prosjeka prethodnih 6 mjeseci</a:t>
                      </a:r>
                      <a:endParaRPr kumimoji="0" lang="en-US" altLang="sr-Latn-R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1.663,00</a:t>
                      </a:r>
                      <a:endParaRPr kumimoji="0" lang="en-US" altLang="sr-Latn-R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n-lt"/>
                        </a:rPr>
                        <a:t>nije ograničen</a:t>
                      </a:r>
                      <a:endParaRPr kumimoji="0" lang="en-US" altLang="sr-Latn-R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27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RODITELJSKI DOPUST</a:t>
                      </a:r>
                      <a:endParaRPr kumimoji="0" lang="en-US" altLang="sr-Latn-R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100% prosjeka prethodnih 6 mjeseci</a:t>
                      </a:r>
                      <a:endParaRPr kumimoji="0" lang="en-US" altLang="sr-Latn-R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1.663,00</a:t>
                      </a:r>
                      <a:endParaRPr kumimoji="0" lang="en-US" altLang="sr-Latn-R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2.660, 80</a:t>
                      </a:r>
                      <a:endParaRPr kumimoji="0" lang="en-US" altLang="sr-Latn-R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37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656184"/>
          </a:xfrm>
        </p:spPr>
        <p:txBody>
          <a:bodyPr>
            <a:normAutofit/>
          </a:bodyPr>
          <a:lstStyle/>
          <a:p>
            <a:r>
              <a:rPr lang="hr-HR" sz="3200" dirty="0" smtClean="0"/>
              <a:t>KORIŠTENJE PRAVA NA RODILJNI I RODITELJSKI DOPUST U OBRASCU JOPPD </a:t>
            </a:r>
            <a:br>
              <a:rPr lang="hr-HR" sz="3200" dirty="0" smtClean="0"/>
            </a:br>
            <a:r>
              <a:rPr lang="hr-HR" sz="3200" dirty="0" smtClean="0"/>
              <a:t>(naknadu ne isplaćuje poslodavac)</a:t>
            </a:r>
            <a:endParaRPr lang="hr-HR" sz="3200" dirty="0"/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211854236"/>
              </p:ext>
            </p:extLst>
          </p:nvPr>
        </p:nvGraphicFramePr>
        <p:xfrm>
          <a:off x="457200" y="2276872"/>
          <a:ext cx="8363272" cy="40324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1354"/>
                <a:gridCol w="7181918"/>
              </a:tblGrid>
              <a:tr h="1902098">
                <a:tc>
                  <a:txBody>
                    <a:bodyPr/>
                    <a:lstStyle/>
                    <a:p>
                      <a:r>
                        <a:rPr lang="hr-HR" b="1" dirty="0" smtClean="0"/>
                        <a:t>Pravilo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</a:t>
                      </a:r>
                      <a:r>
                        <a:rPr lang="hr-HR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6.1. se šifrira </a:t>
                      </a:r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osiguranik kao korisnik</a:t>
                      </a:r>
                      <a:r>
                        <a:rPr lang="hr-HR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određenog</a:t>
                      </a:r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prava</a:t>
                      </a:r>
                      <a:endParaRPr lang="hr-HR" sz="18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 iskazuju se podaci o svoti naknade plaće koju radniku izravno isplaćuje HZZO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iskazuju se sati za koje se ostvaruje pravo i razdoblje korištenja prava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hr-HR" dirty="0" smtClean="0"/>
                        <a:t>oznaka vrste primitka</a:t>
                      </a:r>
                      <a:r>
                        <a:rPr lang="hr-HR" baseline="0" dirty="0" smtClean="0"/>
                        <a:t> pod 15. 1.: 0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hr-HR" baseline="0" dirty="0" smtClean="0"/>
                        <a:t>iznos primitka pod 15.2.: 0,00</a:t>
                      </a:r>
                      <a:endParaRPr lang="hr-HR" dirty="0" smtClean="0"/>
                    </a:p>
                  </a:txBody>
                  <a:tcPr/>
                </a:tc>
              </a:tr>
              <a:tr h="2130350">
                <a:tc>
                  <a:txBody>
                    <a:bodyPr/>
                    <a:lstStyle/>
                    <a:p>
                      <a:r>
                        <a:rPr lang="hr-HR" b="1" dirty="0" smtClean="0"/>
                        <a:t>Šifre </a:t>
                      </a:r>
                      <a:r>
                        <a:rPr lang="hr-HR" dirty="0" smtClean="0"/>
                        <a:t>korisnika prava pod 6.1.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hr-HR" dirty="0" smtClean="0"/>
                        <a:t>komplikacije</a:t>
                      </a:r>
                      <a:r>
                        <a:rPr lang="hr-HR" baseline="0" dirty="0" smtClean="0"/>
                        <a:t> u trudnoći:</a:t>
                      </a:r>
                      <a:r>
                        <a:rPr lang="hr-HR" dirty="0" smtClean="0"/>
                        <a:t> </a:t>
                      </a:r>
                      <a:r>
                        <a:rPr lang="hr-HR" b="1" dirty="0" smtClean="0"/>
                        <a:t>5207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hr-HR" dirty="0" err="1" smtClean="0"/>
                        <a:t>rodiljni</a:t>
                      </a:r>
                      <a:r>
                        <a:rPr lang="hr-HR" dirty="0" smtClean="0"/>
                        <a:t> dopust: </a:t>
                      </a:r>
                      <a:r>
                        <a:rPr lang="hr-HR" b="1" dirty="0" smtClean="0"/>
                        <a:t>5203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hr-HR" dirty="0" smtClean="0"/>
                        <a:t>roditeljski dopust: </a:t>
                      </a:r>
                      <a:r>
                        <a:rPr lang="hr-HR" b="1" dirty="0" smtClean="0"/>
                        <a:t>5204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hr-HR" dirty="0" smtClean="0"/>
                        <a:t>dopust za njegu</a:t>
                      </a:r>
                      <a:r>
                        <a:rPr lang="hr-HR" baseline="0" dirty="0" smtClean="0"/>
                        <a:t> djeteta s težim smetnjama u razvoju: </a:t>
                      </a:r>
                      <a:r>
                        <a:rPr lang="hr-HR" b="1" baseline="0" dirty="0" smtClean="0"/>
                        <a:t>5210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hr-HR" baseline="0" dirty="0" smtClean="0"/>
                        <a:t>rad s polovinom radnog vremena zbog </a:t>
                      </a:r>
                      <a:r>
                        <a:rPr lang="hr-HR" dirty="0" smtClean="0"/>
                        <a:t>njege</a:t>
                      </a:r>
                      <a:r>
                        <a:rPr lang="hr-HR" baseline="0" dirty="0" smtClean="0"/>
                        <a:t> djeteta s težim smetnjama u razvoju: </a:t>
                      </a:r>
                      <a:r>
                        <a:rPr lang="hr-HR" b="1" baseline="0" dirty="0" smtClean="0"/>
                        <a:t>5211</a:t>
                      </a:r>
                      <a:endParaRPr lang="hr-HR" b="1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58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455440"/>
          </a:xfrm>
        </p:spPr>
        <p:txBody>
          <a:bodyPr>
            <a:normAutofit fontScale="90000"/>
          </a:bodyPr>
          <a:lstStyle/>
          <a:p>
            <a:r>
              <a:rPr lang="hr-HR" sz="3200" dirty="0" smtClean="0"/>
              <a:t>PRESTANAK RADNOG ODNOSA U TRENUTKU NESPOSOBNOSTI ZA RAD S OSNOVA TRUDNOĆE I ROĐENJA DJETETA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88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Osiguranik ima </a:t>
            </a:r>
            <a:r>
              <a:rPr lang="hr-HR" dirty="0"/>
              <a:t>pravo na naknadu plaće i nakon prestanka radnog odnosa, </a:t>
            </a:r>
            <a:r>
              <a:rPr lang="hr-HR" b="1" dirty="0" smtClean="0"/>
              <a:t>sve do </a:t>
            </a:r>
            <a:r>
              <a:rPr lang="hr-HR" b="1" dirty="0"/>
              <a:t>isteka korištenja </a:t>
            </a:r>
            <a:r>
              <a:rPr lang="hr-HR" b="1" dirty="0" smtClean="0"/>
              <a:t>istoga prava</a:t>
            </a:r>
            <a:r>
              <a:rPr lang="hr-HR" dirty="0" smtClean="0"/>
              <a:t>, u sljedećim slučajevima:</a:t>
            </a:r>
            <a:endParaRPr lang="hr-HR" dirty="0" smtClean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1076325" indent="-266700"/>
            <a:r>
              <a:rPr lang="hr-HR" sz="2000" dirty="0" smtClean="0">
                <a:solidFill>
                  <a:srgbClr val="444444"/>
                </a:solidFill>
              </a:rPr>
              <a:t>komplikacije </a:t>
            </a:r>
            <a:r>
              <a:rPr lang="hr-HR" sz="2000" dirty="0">
                <a:solidFill>
                  <a:srgbClr val="444444"/>
                </a:solidFill>
              </a:rPr>
              <a:t>u vezi s trudnoćom i </a:t>
            </a:r>
            <a:r>
              <a:rPr lang="hr-HR" sz="2000" dirty="0" smtClean="0">
                <a:solidFill>
                  <a:srgbClr val="444444"/>
                </a:solidFill>
              </a:rPr>
              <a:t>porodom</a:t>
            </a:r>
          </a:p>
          <a:p>
            <a:pPr marL="1076325" indent="-266700"/>
            <a:r>
              <a:rPr lang="hr-HR" sz="2000" dirty="0" smtClean="0">
                <a:solidFill>
                  <a:srgbClr val="444444"/>
                </a:solidFill>
              </a:rPr>
              <a:t>korištenje </a:t>
            </a:r>
            <a:r>
              <a:rPr lang="hr-HR" sz="2000" dirty="0">
                <a:solidFill>
                  <a:srgbClr val="444444"/>
                </a:solidFill>
              </a:rPr>
              <a:t>prava na </a:t>
            </a:r>
            <a:r>
              <a:rPr lang="hr-HR" sz="2000" dirty="0" err="1">
                <a:solidFill>
                  <a:srgbClr val="444444"/>
                </a:solidFill>
              </a:rPr>
              <a:t>rodiljni</a:t>
            </a:r>
            <a:r>
              <a:rPr lang="hr-HR" sz="2000" dirty="0">
                <a:solidFill>
                  <a:srgbClr val="444444"/>
                </a:solidFill>
              </a:rPr>
              <a:t> </a:t>
            </a:r>
            <a:r>
              <a:rPr lang="hr-HR" sz="2000" dirty="0" smtClean="0">
                <a:solidFill>
                  <a:srgbClr val="444444"/>
                </a:solidFill>
              </a:rPr>
              <a:t>dopust</a:t>
            </a:r>
          </a:p>
          <a:p>
            <a:pPr marL="1076325" indent="-266700"/>
            <a:r>
              <a:rPr lang="hr-HR" sz="2000" dirty="0" smtClean="0">
                <a:solidFill>
                  <a:srgbClr val="444444"/>
                </a:solidFill>
              </a:rPr>
              <a:t>korištenje prava </a:t>
            </a:r>
            <a:r>
              <a:rPr lang="hr-HR" sz="2000" dirty="0">
                <a:solidFill>
                  <a:srgbClr val="444444"/>
                </a:solidFill>
              </a:rPr>
              <a:t>na rad u polovici punoga radnog </a:t>
            </a:r>
            <a:r>
              <a:rPr lang="hr-HR" sz="2000" dirty="0" smtClean="0">
                <a:solidFill>
                  <a:srgbClr val="444444"/>
                </a:solidFill>
              </a:rPr>
              <a:t>vremena</a:t>
            </a:r>
          </a:p>
          <a:p>
            <a:pPr marL="1076325" indent="-266700"/>
            <a:r>
              <a:rPr lang="hr-HR" sz="2000" dirty="0">
                <a:solidFill>
                  <a:srgbClr val="444444"/>
                </a:solidFill>
              </a:rPr>
              <a:t>k</a:t>
            </a:r>
            <a:r>
              <a:rPr lang="hr-HR" sz="2000" dirty="0" smtClean="0">
                <a:solidFill>
                  <a:srgbClr val="444444"/>
                </a:solidFill>
              </a:rPr>
              <a:t>orištenje  prava </a:t>
            </a:r>
            <a:r>
              <a:rPr lang="hr-HR" sz="2000" dirty="0">
                <a:solidFill>
                  <a:srgbClr val="444444"/>
                </a:solidFill>
              </a:rPr>
              <a:t>na dopust za slučaj smrti </a:t>
            </a:r>
            <a:r>
              <a:rPr lang="hr-HR" sz="2000" dirty="0" smtClean="0">
                <a:solidFill>
                  <a:srgbClr val="444444"/>
                </a:solidFill>
              </a:rPr>
              <a:t>djeteta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0273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/>
          </a:bodyPr>
          <a:lstStyle/>
          <a:p>
            <a:r>
              <a:rPr lang="hr-HR" altLang="sr-Latn-RS" sz="3200" dirty="0" smtClean="0">
                <a:latin typeface="+mn-lt"/>
              </a:rPr>
              <a:t>NAKNADA PLAĆE NAKON PRESTANKA RADNOG ODNOSA – svi slučajevi</a:t>
            </a:r>
            <a:endParaRPr lang="en-US" altLang="sr-Latn-RS" sz="3200" dirty="0">
              <a:latin typeface="+mn-lt"/>
            </a:endParaRPr>
          </a:p>
        </p:txBody>
      </p:sp>
      <p:sp>
        <p:nvSpPr>
          <p:cNvPr id="73733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r-HR" altLang="sr-Latn-RS" sz="2400" b="1" dirty="0"/>
              <a:t>Bolovanje zbog bolesti osiguranika </a:t>
            </a:r>
            <a:r>
              <a:rPr lang="hr-HR" altLang="sr-Latn-RS" sz="2400" dirty="0"/>
              <a:t> – pravo na naknadu na teret HZZO u trajanju </a:t>
            </a:r>
            <a:r>
              <a:rPr lang="hr-HR" altLang="sr-Latn-RS" sz="2400" dirty="0">
                <a:solidFill>
                  <a:srgbClr val="FF3300"/>
                </a:solidFill>
              </a:rPr>
              <a:t>30 dana</a:t>
            </a:r>
            <a:r>
              <a:rPr lang="hr-HR" altLang="sr-Latn-RS" sz="2400" dirty="0"/>
              <a:t> (nakon prestanka radnog odnosa – prijava na HZZO).</a:t>
            </a:r>
            <a:endParaRPr lang="en-US" altLang="sr-Latn-RS" sz="2400" dirty="0"/>
          </a:p>
          <a:p>
            <a:endParaRPr lang="en-US" altLang="sr-Latn-RS" sz="2400" dirty="0"/>
          </a:p>
        </p:txBody>
      </p:sp>
      <p:sp>
        <p:nvSpPr>
          <p:cNvPr id="73734" name="Rectangle 6"/>
          <p:cNvSpPr>
            <a:spLocks noGrp="1" noChangeArrowheads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hr-HR" altLang="sr-Latn-RS" sz="2400" b="1" dirty="0"/>
              <a:t>Ozljeda na radu i profesionalno oboljenje</a:t>
            </a:r>
            <a:r>
              <a:rPr lang="hr-HR" altLang="sr-Latn-RS" sz="2400" dirty="0"/>
              <a:t> – pravo na naknadu na teret </a:t>
            </a:r>
            <a:r>
              <a:rPr lang="hr-HR" altLang="sr-Latn-RS" sz="2400" dirty="0" smtClean="0"/>
              <a:t>HZZO-a </a:t>
            </a:r>
            <a:r>
              <a:rPr lang="hr-HR" altLang="sr-Latn-RS" sz="2400" dirty="0">
                <a:solidFill>
                  <a:srgbClr val="FF3300"/>
                </a:solidFill>
              </a:rPr>
              <a:t>sve do ozdravljenja ili do utvrđivanja invalidnosti.</a:t>
            </a:r>
            <a:endParaRPr lang="en-US" altLang="sr-Latn-RS" sz="2400" dirty="0">
              <a:solidFill>
                <a:srgbClr val="FF3300"/>
              </a:solidFill>
            </a:endParaRPr>
          </a:p>
        </p:txBody>
      </p:sp>
      <p:sp>
        <p:nvSpPr>
          <p:cNvPr id="73735" name="Rectangle 7"/>
          <p:cNvSpPr>
            <a:spLocks noGrp="1" noChangeArrowheads="1"/>
          </p:cNvSpPr>
          <p:nvPr>
            <p:ph sz="quarter" idx="3"/>
          </p:nvPr>
        </p:nvSpPr>
        <p:spPr>
          <a:xfrm>
            <a:off x="468313" y="4365625"/>
            <a:ext cx="4038600" cy="2187575"/>
          </a:xfrm>
        </p:spPr>
        <p:txBody>
          <a:bodyPr/>
          <a:lstStyle/>
          <a:p>
            <a:r>
              <a:rPr lang="hr-HR" altLang="sr-Latn-RS" sz="2400" b="1" dirty="0"/>
              <a:t>Komplikacije u trudnoći i </a:t>
            </a:r>
            <a:r>
              <a:rPr lang="hr-HR" altLang="sr-Latn-RS" sz="2400" b="1" dirty="0" err="1"/>
              <a:t>rodiljni</a:t>
            </a:r>
            <a:r>
              <a:rPr lang="hr-HR" altLang="sr-Latn-RS" sz="2400" b="1" dirty="0"/>
              <a:t> dopust</a:t>
            </a:r>
            <a:r>
              <a:rPr lang="hr-HR" altLang="sr-Latn-RS" sz="2400" dirty="0"/>
              <a:t> – na teret </a:t>
            </a:r>
            <a:r>
              <a:rPr lang="hr-HR" altLang="sr-Latn-RS" sz="2400" dirty="0" smtClean="0"/>
              <a:t>HZZO-a </a:t>
            </a:r>
            <a:r>
              <a:rPr lang="hr-HR" altLang="sr-Latn-RS" sz="2400" dirty="0"/>
              <a:t>sve </a:t>
            </a:r>
            <a:r>
              <a:rPr lang="hr-HR" altLang="sr-Latn-RS" sz="2400" dirty="0">
                <a:solidFill>
                  <a:srgbClr val="FF3300"/>
                </a:solidFill>
              </a:rPr>
              <a:t>do isteka korištenja prava s istom šifrom.</a:t>
            </a:r>
            <a:endParaRPr lang="en-US" altLang="sr-Latn-RS" sz="2400" dirty="0">
              <a:solidFill>
                <a:srgbClr val="FF3300"/>
              </a:solidFill>
            </a:endParaRPr>
          </a:p>
        </p:txBody>
      </p:sp>
      <p:sp>
        <p:nvSpPr>
          <p:cNvPr id="73736" name="Rectangle 8"/>
          <p:cNvSpPr>
            <a:spLocks noGrp="1" noChangeArrowheads="1"/>
          </p:cNvSpPr>
          <p:nvPr>
            <p:ph sz="quarter" idx="4"/>
          </p:nvPr>
        </p:nvSpPr>
        <p:spPr>
          <a:xfrm>
            <a:off x="4643438" y="4292600"/>
            <a:ext cx="4038600" cy="2187575"/>
          </a:xfrm>
        </p:spPr>
        <p:txBody>
          <a:bodyPr/>
          <a:lstStyle/>
          <a:p>
            <a:r>
              <a:rPr lang="hr-HR" altLang="sr-Latn-RS" sz="2400" b="1" dirty="0">
                <a:latin typeface="Comic Sans MS" panose="030F0702030302020204" pitchFamily="66" charset="0"/>
              </a:rPr>
              <a:t>Osiguranik ostvaruje pravo na mirovinski staž sve dok prima naknadu plaće na teret </a:t>
            </a:r>
            <a:r>
              <a:rPr lang="hr-HR" altLang="sr-Latn-RS" sz="2400" b="1" dirty="0" smtClean="0">
                <a:latin typeface="Comic Sans MS" panose="030F0702030302020204" pitchFamily="66" charset="0"/>
              </a:rPr>
              <a:t>HZZO-a.</a:t>
            </a:r>
            <a:endParaRPr lang="en-US" altLang="sr-Latn-RS" sz="2400" b="1" dirty="0">
              <a:latin typeface="Comic Sans MS" panose="030F0702030302020204" pitchFamily="66" charset="0"/>
            </a:endParaRPr>
          </a:p>
        </p:txBody>
      </p:sp>
      <p:sp>
        <p:nvSpPr>
          <p:cNvPr id="73737" name="Line 9"/>
          <p:cNvSpPr>
            <a:spLocks noChangeShapeType="1"/>
          </p:cNvSpPr>
          <p:nvPr/>
        </p:nvSpPr>
        <p:spPr bwMode="auto">
          <a:xfrm>
            <a:off x="4643438" y="4292600"/>
            <a:ext cx="4105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73738" name="Line 10"/>
          <p:cNvSpPr>
            <a:spLocks noChangeShapeType="1"/>
          </p:cNvSpPr>
          <p:nvPr/>
        </p:nvSpPr>
        <p:spPr bwMode="auto">
          <a:xfrm>
            <a:off x="4643438" y="6524625"/>
            <a:ext cx="4032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73740" name="Line 12"/>
          <p:cNvSpPr>
            <a:spLocks noChangeShapeType="1"/>
          </p:cNvSpPr>
          <p:nvPr/>
        </p:nvSpPr>
        <p:spPr bwMode="auto">
          <a:xfrm>
            <a:off x="8748713" y="4292600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73741" name="Line 13"/>
          <p:cNvSpPr>
            <a:spLocks noChangeShapeType="1"/>
          </p:cNvSpPr>
          <p:nvPr/>
        </p:nvSpPr>
        <p:spPr bwMode="auto">
          <a:xfrm>
            <a:off x="4716463" y="4581525"/>
            <a:ext cx="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73742" name="Line 14"/>
          <p:cNvSpPr>
            <a:spLocks noChangeShapeType="1"/>
          </p:cNvSpPr>
          <p:nvPr/>
        </p:nvSpPr>
        <p:spPr bwMode="auto">
          <a:xfrm flipV="1">
            <a:off x="4716463" y="42926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365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altLang="sr-Latn-RS" sz="3200" dirty="0" smtClean="0">
                <a:latin typeface="+mn-lt"/>
              </a:rPr>
              <a:t>BOLOVANJE OSOBA KOJE OSTVARUJU PRIMITAK OD DRUGOG DOHOTKA</a:t>
            </a:r>
            <a:endParaRPr lang="en-US" altLang="sr-Latn-RS" sz="3200" dirty="0">
              <a:latin typeface="+mn-lt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r-HR" altLang="sr-Latn-RS" sz="2400" b="1"/>
              <a:t>Pisani zahtjev HZZO-u za ostvarivanje prava na dio naknade plaće</a:t>
            </a:r>
            <a:r>
              <a:rPr lang="hr-HR" altLang="sr-Latn-RS" sz="2400"/>
              <a:t> na temelju primitaka od drugog dohotka</a:t>
            </a:r>
          </a:p>
          <a:p>
            <a:pPr>
              <a:lnSpc>
                <a:spcPct val="80000"/>
              </a:lnSpc>
            </a:pPr>
            <a:r>
              <a:rPr lang="hr-HR" altLang="sr-Latn-RS" sz="2400" b="1"/>
              <a:t>Isplaćuje HZZO. </a:t>
            </a:r>
          </a:p>
          <a:p>
            <a:pPr>
              <a:lnSpc>
                <a:spcPct val="80000"/>
              </a:lnSpc>
            </a:pPr>
            <a:r>
              <a:rPr lang="hr-HR" altLang="sr-Latn-RS" sz="2400"/>
              <a:t>Zajedno s dijelom naknade koja je ostvarena temeljem radnog odnosa ili drugog osnova osiguranja, podliježe ograničenju najvišeg iznosa naknade, osim u slučaju obveznog rodiljnog dopusta.</a:t>
            </a:r>
          </a:p>
          <a:p>
            <a:pPr>
              <a:lnSpc>
                <a:spcPct val="80000"/>
              </a:lnSpc>
            </a:pPr>
            <a:r>
              <a:rPr lang="hr-HR" altLang="sr-Latn-RS" sz="2400" b="1"/>
              <a:t>PREPORUKA</a:t>
            </a:r>
            <a:r>
              <a:rPr lang="hr-HR" altLang="sr-Latn-RS" sz="2400"/>
              <a:t>: Osobe koje koriste pravo na rodiljni dopust, a u zadnjih šest mjeseci su ostvarivale primitak od drugog dohotka, imaju interesa zatražiti da im se primici od drugog dohotka uključe u osnovicu za naknadu.</a:t>
            </a:r>
          </a:p>
          <a:p>
            <a:pPr>
              <a:lnSpc>
                <a:spcPct val="80000"/>
              </a:lnSpc>
            </a:pPr>
            <a:r>
              <a:rPr lang="hr-HR" altLang="sr-Latn-RS" sz="2400" b="1">
                <a:solidFill>
                  <a:srgbClr val="FF3300"/>
                </a:solidFill>
              </a:rPr>
              <a:t>VAŽNO:</a:t>
            </a:r>
            <a:r>
              <a:rPr lang="hr-HR" altLang="sr-Latn-RS" sz="2400"/>
              <a:t> Primici od drugog dohotka ne utječu na naknadu plaće zbog ozljede na radu !</a:t>
            </a:r>
            <a:endParaRPr lang="en-US" altLang="sr-Latn-RS" sz="2400"/>
          </a:p>
        </p:txBody>
      </p:sp>
    </p:spTree>
    <p:extLst>
      <p:ext uri="{BB962C8B-B14F-4D97-AF65-F5344CB8AC3E}">
        <p14:creationId xmlns:p14="http://schemas.microsoft.com/office/powerpoint/2010/main" val="265053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533400"/>
            <a:ext cx="8496944" cy="1023392"/>
          </a:xfrm>
        </p:spPr>
        <p:txBody>
          <a:bodyPr>
            <a:normAutofit/>
          </a:bodyPr>
          <a:lstStyle/>
          <a:p>
            <a:r>
              <a:rPr lang="hr-HR" altLang="sr-Latn-RS" sz="2800" dirty="0" smtClean="0">
                <a:latin typeface="+mn-lt"/>
              </a:rPr>
              <a:t>DRUGI NOVČANI PRIMICI RADNIKA POVEZANI S BOLOVANJEM I KORIŠTENJEM PRAVA NA RODILJNI/RODITELJSKI DOPUST</a:t>
            </a:r>
            <a:endParaRPr lang="en-US" altLang="sr-Latn-RS" sz="2800" dirty="0">
              <a:latin typeface="+mn-lt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72817"/>
            <a:ext cx="8964612" cy="48137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r-HR" altLang="sr-Latn-RS" sz="2400" b="1" dirty="0"/>
              <a:t>Potpora za bolovanje duže od 90 dana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r-HR" altLang="sr-Latn-RS" sz="2400" dirty="0" smtClean="0"/>
              <a:t>    - pravo radnika: 3.326,00 kn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r-HR" altLang="sr-Latn-RS" sz="2400" dirty="0" smtClean="0"/>
              <a:t>    - neoporezivo</a:t>
            </a:r>
            <a:r>
              <a:rPr lang="hr-HR" altLang="sr-Latn-RS" sz="2400" dirty="0"/>
              <a:t>: 2.500,00 </a:t>
            </a:r>
            <a:r>
              <a:rPr lang="hr-HR" altLang="sr-Latn-RS" sz="2400" dirty="0" smtClean="0"/>
              <a:t>kn; 826,00 kn neto plaća u poreznom </a:t>
            </a:r>
            <a:r>
              <a:rPr lang="hr-HR" altLang="sr-Latn-RS" sz="2400" dirty="0" err="1" smtClean="0"/>
              <a:t>smilu</a:t>
            </a:r>
            <a:endParaRPr lang="hr-HR" altLang="sr-Latn-RS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hr-HR" altLang="sr-Latn-RS" dirty="0"/>
              <a:t> </a:t>
            </a:r>
            <a:r>
              <a:rPr lang="hr-HR" altLang="sr-Latn-RS" dirty="0" smtClean="0"/>
              <a:t>   - važno: komplikacije u trudnoći – bolovanje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r-HR" altLang="sr-Latn-RS" sz="2400" dirty="0"/>
              <a:t> </a:t>
            </a:r>
            <a:r>
              <a:rPr lang="hr-HR" altLang="sr-Latn-RS" sz="2400" dirty="0" smtClean="0"/>
              <a:t>                  korištenje </a:t>
            </a:r>
            <a:r>
              <a:rPr lang="hr-HR" altLang="sr-Latn-RS" sz="2400" dirty="0" err="1" smtClean="0"/>
              <a:t>rodiljnog</a:t>
            </a:r>
            <a:r>
              <a:rPr lang="hr-HR" altLang="sr-Latn-RS" sz="2400" dirty="0" smtClean="0"/>
              <a:t> i roditeljskog dopusta – nije bolovanje</a:t>
            </a:r>
            <a:endParaRPr lang="hr-HR" altLang="sr-Latn-RS" sz="2400" dirty="0"/>
          </a:p>
          <a:p>
            <a:pPr>
              <a:lnSpc>
                <a:spcPct val="90000"/>
              </a:lnSpc>
            </a:pPr>
            <a:r>
              <a:rPr lang="hr-HR" altLang="sr-Latn-RS" sz="2400" b="1" dirty="0" smtClean="0"/>
              <a:t>Pomoć </a:t>
            </a:r>
            <a:r>
              <a:rPr lang="hr-HR" altLang="sr-Latn-RS" sz="2400" b="1" dirty="0"/>
              <a:t>radniku za </a:t>
            </a:r>
            <a:r>
              <a:rPr lang="hr-HR" altLang="sr-Latn-RS" sz="2400" b="1" dirty="0" smtClean="0"/>
              <a:t>liječenje, kupnju lijekova </a:t>
            </a:r>
            <a:r>
              <a:rPr lang="hr-HR" altLang="sr-Latn-RS" sz="2400" b="1" dirty="0"/>
              <a:t>i nabavu ortopedskih pomagala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r-HR" altLang="sr-Latn-RS" sz="2400" dirty="0"/>
              <a:t>    - </a:t>
            </a:r>
            <a:r>
              <a:rPr lang="hr-HR" altLang="sr-Latn-RS" dirty="0" smtClean="0"/>
              <a:t>ne smatra se oporezivim primitkom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r-HR" altLang="sr-Latn-RS" sz="2400" dirty="0"/>
              <a:t> </a:t>
            </a:r>
            <a:r>
              <a:rPr lang="hr-HR" altLang="sr-Latn-RS" sz="2400" dirty="0" smtClean="0"/>
              <a:t>   - uvjet: isplata na žiro-račun, dokaz o namjeni, evidencije</a:t>
            </a:r>
          </a:p>
          <a:p>
            <a:pPr>
              <a:lnSpc>
                <a:spcPct val="90000"/>
              </a:lnSpc>
            </a:pPr>
            <a:r>
              <a:rPr lang="hr-HR" altLang="sr-Latn-RS" b="1" dirty="0" smtClean="0"/>
              <a:t>Potpora za novorođeno dijete</a:t>
            </a:r>
          </a:p>
          <a:p>
            <a:pPr marL="358775" indent="-358775">
              <a:lnSpc>
                <a:spcPct val="90000"/>
              </a:lnSpc>
              <a:buNone/>
            </a:pPr>
            <a:r>
              <a:rPr lang="hr-HR" altLang="sr-Latn-RS" sz="2400" b="1" dirty="0"/>
              <a:t> </a:t>
            </a:r>
            <a:r>
              <a:rPr lang="hr-HR" altLang="sr-Latn-RS" sz="2400" b="1" dirty="0" smtClean="0"/>
              <a:t>  - </a:t>
            </a:r>
            <a:r>
              <a:rPr lang="hr-HR" altLang="sr-Latn-RS" sz="2400" dirty="0" smtClean="0"/>
              <a:t>pravo radnika: 50% proračunske osnovice, tj. 1.663,00 kn po djetetu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hr-HR" altLang="sr-Latn-RS" b="1" dirty="0"/>
              <a:t> </a:t>
            </a:r>
            <a:r>
              <a:rPr lang="hr-HR" altLang="sr-Latn-RS" b="1" dirty="0" smtClean="0"/>
              <a:t>  - </a:t>
            </a:r>
            <a:r>
              <a:rPr lang="hr-HR" altLang="sr-Latn-RS" sz="2400" dirty="0" smtClean="0"/>
              <a:t>neoporezivo do iznosa 3.326,00 kn po radniku i djetetu</a:t>
            </a:r>
          </a:p>
        </p:txBody>
      </p:sp>
    </p:spTree>
    <p:extLst>
      <p:ext uri="{BB962C8B-B14F-4D97-AF65-F5344CB8AC3E}">
        <p14:creationId xmlns:p14="http://schemas.microsoft.com/office/powerpoint/2010/main" val="269033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altLang="sr-Latn-RS" sz="3600" dirty="0" smtClean="0">
                <a:latin typeface="+mn-lt"/>
              </a:rPr>
              <a:t>POTVRDA O PRIVREMENOJ NESPOSOBNOSTI ZA RAD</a:t>
            </a:r>
            <a:endParaRPr lang="en-US" altLang="sr-Latn-RS" sz="3600" dirty="0">
              <a:latin typeface="+mn-lt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hr-HR" altLang="sr-Latn-RS" b="1" dirty="0"/>
              <a:t> </a:t>
            </a:r>
            <a:r>
              <a:rPr lang="hr-HR" altLang="sr-Latn-RS" dirty="0"/>
              <a:t>čl. </a:t>
            </a:r>
            <a:r>
              <a:rPr lang="hr-HR" altLang="sr-Latn-RS" dirty="0" smtClean="0"/>
              <a:t>37. </a:t>
            </a:r>
            <a:r>
              <a:rPr lang="hr-HR" altLang="sr-Latn-RS" dirty="0"/>
              <a:t>Zakona o radu</a:t>
            </a:r>
            <a:r>
              <a:rPr lang="hr-HR" altLang="sr-Latn-RS" dirty="0" smtClean="0"/>
              <a:t>:</a:t>
            </a:r>
          </a:p>
          <a:p>
            <a:r>
              <a:rPr lang="hr-HR" dirty="0"/>
              <a:t>r</a:t>
            </a:r>
            <a:r>
              <a:rPr lang="hr-HR" dirty="0" smtClean="0"/>
              <a:t>adnik </a:t>
            </a:r>
            <a:r>
              <a:rPr lang="hr-HR" dirty="0"/>
              <a:t>je dužan, što je moguće prije, obavijestiti poslodavca o privremenoj nesposobnosti za </a:t>
            </a:r>
            <a:r>
              <a:rPr lang="hr-HR" dirty="0" smtClean="0"/>
              <a:t>rad</a:t>
            </a:r>
          </a:p>
          <a:p>
            <a:r>
              <a:rPr lang="hr-HR" dirty="0" smtClean="0"/>
              <a:t> radnik je dužan </a:t>
            </a:r>
            <a:r>
              <a:rPr lang="hr-HR" dirty="0"/>
              <a:t>najkasnije u roku od </a:t>
            </a:r>
            <a:r>
              <a:rPr lang="hr-HR" b="1" dirty="0"/>
              <a:t>tri dana </a:t>
            </a:r>
            <a:r>
              <a:rPr lang="hr-HR" dirty="0" smtClean="0"/>
              <a:t>poslodavcu dostaviti </a:t>
            </a:r>
            <a:r>
              <a:rPr lang="hr-HR" dirty="0"/>
              <a:t>liječničku </a:t>
            </a:r>
            <a:r>
              <a:rPr lang="hr-HR" u="sng" dirty="0"/>
              <a:t>potvrdu o privremenoj nesposobnosti za rad </a:t>
            </a:r>
            <a:r>
              <a:rPr lang="hr-HR" dirty="0"/>
              <a:t>i njezinu očekivanom </a:t>
            </a:r>
            <a:r>
              <a:rPr lang="hr-HR" dirty="0" smtClean="0"/>
              <a:t>trajanju</a:t>
            </a:r>
          </a:p>
          <a:p>
            <a:r>
              <a:rPr lang="hr-HR" dirty="0"/>
              <a:t>a</a:t>
            </a:r>
            <a:r>
              <a:rPr lang="hr-HR" dirty="0" smtClean="0"/>
              <a:t>ko </a:t>
            </a:r>
            <a:r>
              <a:rPr lang="hr-HR" dirty="0"/>
              <a:t>zbog opravdanog razloga </a:t>
            </a:r>
            <a:r>
              <a:rPr lang="hr-HR" dirty="0" smtClean="0"/>
              <a:t>nije </a:t>
            </a:r>
            <a:r>
              <a:rPr lang="hr-HR" dirty="0"/>
              <a:t>mogao ispuniti </a:t>
            </a:r>
            <a:r>
              <a:rPr lang="hr-HR" dirty="0" smtClean="0"/>
              <a:t>obvezu, dužan </a:t>
            </a:r>
            <a:r>
              <a:rPr lang="hr-HR" dirty="0"/>
              <a:t>je to učiniti što je moguće prije, a najkasnije u roku od </a:t>
            </a:r>
            <a:r>
              <a:rPr lang="hr-HR" b="1" dirty="0"/>
              <a:t>tri dana </a:t>
            </a:r>
            <a:r>
              <a:rPr lang="hr-HR" b="1" dirty="0" smtClean="0"/>
              <a:t>prestanka </a:t>
            </a:r>
            <a:r>
              <a:rPr lang="hr-HR" b="1" dirty="0"/>
              <a:t>razloga</a:t>
            </a:r>
            <a:r>
              <a:rPr lang="hr-HR" dirty="0"/>
              <a:t> koji ga je u tome </a:t>
            </a:r>
            <a:r>
              <a:rPr lang="hr-HR" dirty="0" smtClean="0"/>
              <a:t>onemogućavao</a:t>
            </a:r>
          </a:p>
          <a:p>
            <a:r>
              <a:rPr lang="hr-HR" dirty="0"/>
              <a:t>o</a:t>
            </a:r>
            <a:r>
              <a:rPr lang="hr-HR" dirty="0" smtClean="0"/>
              <a:t>vlašteni </a:t>
            </a:r>
            <a:r>
              <a:rPr lang="hr-HR" dirty="0"/>
              <a:t>liječnik dužan je radniku izdati </a:t>
            </a:r>
            <a:r>
              <a:rPr lang="hr-HR" dirty="0" smtClean="0"/>
              <a:t>potvrdu</a:t>
            </a:r>
          </a:p>
          <a:p>
            <a:r>
              <a:rPr lang="hr-HR" altLang="sr-Latn-RS" dirty="0" smtClean="0"/>
              <a:t>Potvrda o privremenoj nesposobnosti ne zamjenjuje Izvješće o bolovanju!</a:t>
            </a:r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847837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434388" cy="990600"/>
          </a:xfrm>
        </p:spPr>
        <p:txBody>
          <a:bodyPr>
            <a:normAutofit fontScale="90000"/>
          </a:bodyPr>
          <a:lstStyle/>
          <a:p>
            <a:r>
              <a:rPr lang="hr-HR" altLang="sr-Latn-RS" sz="4000" dirty="0" smtClean="0">
                <a:latin typeface="+mn-lt"/>
              </a:rPr>
              <a:t>IZVJEŠĆE O </a:t>
            </a:r>
            <a:r>
              <a:rPr lang="hr-HR" altLang="sr-Latn-RS" dirty="0" smtClean="0">
                <a:latin typeface="+mn-lt"/>
              </a:rPr>
              <a:t>PRIVREMENOJ NESPOSOBNOSTI – razdoblja za koja ga izdaje ovlašteni liječnik</a:t>
            </a:r>
            <a:endParaRPr lang="en-US" altLang="sr-Latn-RS" sz="4000" dirty="0">
              <a:latin typeface="+mn-lt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r-Latn-RS" altLang="sr-Latn-RS"/>
          </a:p>
        </p:txBody>
      </p:sp>
      <p:graphicFrame>
        <p:nvGraphicFramePr>
          <p:cNvPr id="62515" name="Group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340115"/>
              </p:ext>
            </p:extLst>
          </p:nvPr>
        </p:nvGraphicFramePr>
        <p:xfrm>
          <a:off x="457201" y="1875597"/>
          <a:ext cx="8229599" cy="4258433"/>
        </p:xfrm>
        <a:graphic>
          <a:graphicData uri="http://schemas.openxmlformats.org/drawingml/2006/table">
            <a:tbl>
              <a:tblPr/>
              <a:tblGrid>
                <a:gridCol w="3970783"/>
                <a:gridCol w="4258816"/>
              </a:tblGrid>
              <a:tr h="13721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Za bolovanje koje traje do 42 dana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(za invalide rada – do 7 dana)</a:t>
                      </a:r>
                      <a:endParaRPr kumimoji="0" lang="en-US" altLang="sr-Latn-R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sr-Latn-R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</a:t>
                      </a:r>
                      <a:r>
                        <a:rPr kumimoji="0" lang="hr-HR" altLang="sr-Latn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zadnji dan</a:t>
                      </a:r>
                      <a:r>
                        <a:rPr kumimoji="0" lang="hr-HR" altLang="sr-Latn-R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(ako bolovanja traje do 42 dana)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hr-HR" altLang="sr-Latn-R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hr-HR" altLang="sr-Latn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42-i dan</a:t>
                      </a:r>
                      <a:r>
                        <a:rPr kumimoji="0" lang="hr-HR" altLang="sr-Latn-R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(ako bolovanje traje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duže od 42 dana)</a:t>
                      </a:r>
                      <a:endParaRPr kumimoji="0" lang="en-US" altLang="sr-Latn-R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96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Za bolovanje koje traje duže od 42 dana</a:t>
                      </a:r>
                      <a:r>
                        <a:rPr kumimoji="0" lang="hr-HR" altLang="sr-Latn-R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(za invalide rada - duže od 7 dana)</a:t>
                      </a:r>
                      <a:endParaRPr kumimoji="0" lang="en-US" altLang="sr-Latn-R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sr-Latn-R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hr-HR" altLang="sr-Latn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zadnji dan bolovanja</a:t>
                      </a:r>
                      <a:r>
                        <a:rPr kumimoji="0" lang="hr-HR" altLang="sr-Latn-R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ako je završeno prije  isteka mjeseca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hr-HR" altLang="sr-Latn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zadnji dan u mjesecu</a:t>
                      </a:r>
                      <a:endParaRPr kumimoji="0" lang="en-US" altLang="sr-Latn-R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3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Za bolovanje zbog ozljede na radu ili profesionalnog oboljenja</a:t>
                      </a:r>
                      <a:endParaRPr kumimoji="0" lang="en-US" altLang="sr-Latn-R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85725" marR="0" lvl="0" indent="-857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hr-HR" altLang="sr-Latn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zadnji dan bolovanja</a:t>
                      </a:r>
                      <a:r>
                        <a:rPr kumimoji="0" lang="hr-HR" altLang="sr-Latn-R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ako je završeno  prije isteka mjeseca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hr-HR" altLang="sr-Latn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zadnji dan u mjesecu</a:t>
                      </a:r>
                      <a:endParaRPr kumimoji="0" lang="en-US" altLang="sr-Latn-R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93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altLang="sr-Latn-RS" sz="4000" dirty="0" smtClean="0">
                <a:latin typeface="+mn-lt"/>
              </a:rPr>
              <a:t>POREZNO ODREĐENJE NAKADE ZA BOLOVANJE</a:t>
            </a:r>
            <a:endParaRPr lang="en-US" altLang="sr-Latn-RS" sz="4000" dirty="0">
              <a:latin typeface="+mn-lt"/>
            </a:endParaRPr>
          </a:p>
        </p:txBody>
      </p:sp>
      <p:graphicFrame>
        <p:nvGraphicFramePr>
          <p:cNvPr id="7202" name="Group 3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6065612"/>
              </p:ext>
            </p:extLst>
          </p:nvPr>
        </p:nvGraphicFramePr>
        <p:xfrm>
          <a:off x="323529" y="1600200"/>
          <a:ext cx="8568952" cy="4775201"/>
        </p:xfrm>
        <a:graphic>
          <a:graphicData uri="http://schemas.openxmlformats.org/drawingml/2006/table">
            <a:tbl>
              <a:tblPr/>
              <a:tblGrid>
                <a:gridCol w="4005216"/>
                <a:gridCol w="4563736"/>
              </a:tblGrid>
              <a:tr h="175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Naknada plaće na teret poslodavca</a:t>
                      </a:r>
                      <a:endParaRPr kumimoji="0" lang="en-US" altLang="sr-Latn-R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bruto plaća</a:t>
                      </a: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– svi doprinosi iz plaće i na plaću, porez na dohodak i prirez</a:t>
                      </a:r>
                      <a:endParaRPr kumimoji="0" lang="en-US" altLang="sr-Latn-R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9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Naknada tereti HZZO-a, ali je poslodavac isplaćuje i zatim refundira</a:t>
                      </a:r>
                      <a:endParaRPr kumimoji="0" lang="en-US" altLang="sr-Latn-R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neto primitak</a:t>
                      </a: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ne smatra se oporezivim dohotkom</a:t>
                      </a:r>
                      <a:endParaRPr kumimoji="0" lang="en-US" altLang="sr-Latn-R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Naknada plaće koju  osiguraniku isplaćuje HZZO </a:t>
                      </a:r>
                      <a:endParaRPr kumimoji="0" lang="en-US" altLang="sr-Latn-R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neto primitak,</a:t>
                      </a:r>
                      <a:r>
                        <a:rPr kumimoji="0" lang="hr-HR" alt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ne smatra se oporezivim dohotkom</a:t>
                      </a:r>
                      <a:endParaRPr kumimoji="0" lang="en-US" altLang="sr-Latn-R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sr-Latn-R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24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altLang="sr-Latn-RS" sz="3600" dirty="0" smtClean="0">
                <a:latin typeface="+mn-lt"/>
              </a:rPr>
              <a:t>NAKNADA ZA BOLOVANJE – </a:t>
            </a:r>
            <a:r>
              <a:rPr lang="hr-HR" altLang="sr-Latn-RS" sz="3200" dirty="0" smtClean="0">
                <a:latin typeface="+mn-lt"/>
              </a:rPr>
              <a:t>PREMA KRITERIJU TKO JE I NA ČIJI TERET ISPLAĆUJE</a:t>
            </a:r>
            <a:endParaRPr lang="en-US" altLang="sr-Latn-RS" sz="3200" dirty="0">
              <a:latin typeface="+mn-lt"/>
            </a:endParaRPr>
          </a:p>
        </p:txBody>
      </p:sp>
      <p:graphicFrame>
        <p:nvGraphicFramePr>
          <p:cNvPr id="15433" name="Group 7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4942684"/>
              </p:ext>
            </p:extLst>
          </p:nvPr>
        </p:nvGraphicFramePr>
        <p:xfrm>
          <a:off x="323527" y="1871916"/>
          <a:ext cx="8568953" cy="4453883"/>
        </p:xfrm>
        <a:graphic>
          <a:graphicData uri="http://schemas.openxmlformats.org/drawingml/2006/table">
            <a:tbl>
              <a:tblPr/>
              <a:tblGrid>
                <a:gridCol w="3109197"/>
                <a:gridCol w="5459756"/>
              </a:tblGrid>
              <a:tr h="97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Bolovanje osiguranika</a:t>
                      </a:r>
                      <a:endParaRPr kumimoji="0" lang="en-US" altLang="sr-Latn-R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hr-HR" altLang="sr-Latn-R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prva 42 kalendarska dana na teret poslodavca (za invalide rada prvih 7 dana)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hr-HR" altLang="sr-Latn-R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od 43-ćeg dana – HZZO</a:t>
                      </a:r>
                      <a:endParaRPr kumimoji="0" lang="en-US" altLang="sr-Latn-R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4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Njega člana obitelji</a:t>
                      </a:r>
                      <a:endParaRPr kumimoji="0" lang="en-US" altLang="sr-Latn-R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HZZO, isplaćuje poslodavac</a:t>
                      </a:r>
                      <a:endParaRPr kumimoji="0" lang="en-US" altLang="sr-Latn-R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Ozljeda na radu 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profesionalna bolest</a:t>
                      </a:r>
                      <a:endParaRPr kumimoji="0" lang="en-US" altLang="sr-Latn-R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80975" marR="0" lvl="0" indent="-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hr-HR" altLang="sr-Latn-R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HZZO od prvog dana, isplaćuje poslodavac, pa  zatim refundira od HZZO-a</a:t>
                      </a:r>
                      <a:endParaRPr kumimoji="0" lang="en-US" altLang="sr-Latn-R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4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Komplikacije u trudnoći</a:t>
                      </a:r>
                      <a:endParaRPr kumimoji="0" lang="en-US" altLang="sr-Latn-R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HZZO, isplaćuje HZZO</a:t>
                      </a:r>
                      <a:endParaRPr kumimoji="0" lang="en-US" altLang="sr-Latn-R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6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Rodiljni</a:t>
                      </a:r>
                      <a:r>
                        <a:rPr kumimoji="0" lang="hr-HR" altLang="sr-Latn-R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 roditeljski dopust</a:t>
                      </a:r>
                      <a:endParaRPr kumimoji="0" lang="en-US" altLang="sr-Latn-R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HZZO, Državni proračun, a isplaćuje HZZO</a:t>
                      </a:r>
                      <a:endParaRPr kumimoji="0" lang="en-US" altLang="sr-Latn-R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81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hr-HR" altLang="sr-Latn-RS" sz="3600" dirty="0" smtClean="0">
                <a:latin typeface="+mn-lt"/>
              </a:rPr>
              <a:t>KADA OSIGURANIK NEMA PRAVO NA NAKNADU PLAĆE ZA BOLOVANJE </a:t>
            </a:r>
            <a:r>
              <a:rPr lang="hr-HR" altLang="sr-Latn-RS" sz="2700" dirty="0" smtClean="0">
                <a:latin typeface="+mn-lt"/>
              </a:rPr>
              <a:t>(čl. 53. Zakona o obveznom zdravstvenom osiguranju)</a:t>
            </a:r>
            <a:endParaRPr lang="en-US" altLang="sr-Latn-RS" sz="2700" dirty="0">
              <a:latin typeface="+mn-lt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229600" cy="4560168"/>
          </a:xfrm>
        </p:spPr>
        <p:txBody>
          <a:bodyPr>
            <a:normAutofit/>
          </a:bodyPr>
          <a:lstStyle/>
          <a:p>
            <a:pPr marL="514350" indent="-514350" fontAlgn="base">
              <a:spcBef>
                <a:spcPts val="0"/>
              </a:spcBef>
              <a:buFont typeface="+mj-lt"/>
              <a:buAutoNum type="arabicPeriod"/>
            </a:pPr>
            <a:r>
              <a:rPr lang="hr-HR" sz="2800" dirty="0" smtClean="0"/>
              <a:t>ako </a:t>
            </a:r>
            <a:r>
              <a:rPr lang="hr-HR" sz="2800" dirty="0"/>
              <a:t>je svjesno prouzročio privremenu </a:t>
            </a:r>
            <a:r>
              <a:rPr lang="hr-HR" sz="2800" dirty="0" smtClean="0"/>
              <a:t>nesposobnost</a:t>
            </a:r>
            <a:endParaRPr lang="hr-HR" sz="2800" dirty="0"/>
          </a:p>
          <a:p>
            <a:pPr marL="514350" indent="-514350" fontAlgn="base">
              <a:spcBef>
                <a:spcPts val="0"/>
              </a:spcBef>
              <a:buFont typeface="+mj-lt"/>
              <a:buAutoNum type="arabicPeriod"/>
            </a:pPr>
            <a:r>
              <a:rPr lang="hr-HR" sz="2800" dirty="0"/>
              <a:t>a</a:t>
            </a:r>
            <a:r>
              <a:rPr lang="hr-HR" sz="2800" dirty="0" smtClean="0"/>
              <a:t>ko ne </a:t>
            </a:r>
            <a:r>
              <a:rPr lang="hr-HR" sz="2800" dirty="0"/>
              <a:t>izvijesti izabranog doktora daje obolio u roku od tri dana od dana početka </a:t>
            </a:r>
            <a:r>
              <a:rPr lang="hr-HR" sz="2800" dirty="0" smtClean="0"/>
              <a:t>bolesti</a:t>
            </a:r>
            <a:endParaRPr lang="hr-HR" sz="2800" dirty="0"/>
          </a:p>
          <a:p>
            <a:pPr marL="514350" indent="-514350" fontAlgn="base">
              <a:spcBef>
                <a:spcPts val="0"/>
              </a:spcBef>
              <a:buFont typeface="+mj-lt"/>
              <a:buAutoNum type="arabicPeriod"/>
            </a:pPr>
            <a:r>
              <a:rPr lang="hr-HR" sz="2800" dirty="0"/>
              <a:t>a</a:t>
            </a:r>
            <a:r>
              <a:rPr lang="hr-HR" sz="2800" dirty="0" smtClean="0"/>
              <a:t>ko namjerno </a:t>
            </a:r>
            <a:r>
              <a:rPr lang="hr-HR" sz="2800" dirty="0"/>
              <a:t>sprječava </a:t>
            </a:r>
            <a:r>
              <a:rPr lang="hr-HR" sz="2800" dirty="0" smtClean="0"/>
              <a:t>ozdravljenje</a:t>
            </a:r>
            <a:endParaRPr lang="hr-HR" sz="2800" dirty="0"/>
          </a:p>
          <a:p>
            <a:pPr marL="514350" indent="-514350" fontAlgn="base">
              <a:spcBef>
                <a:spcPts val="0"/>
              </a:spcBef>
              <a:buFont typeface="+mj-lt"/>
              <a:buAutoNum type="arabicPeriod"/>
            </a:pPr>
            <a:r>
              <a:rPr lang="hr-HR" sz="2800" dirty="0"/>
              <a:t>a</a:t>
            </a:r>
            <a:r>
              <a:rPr lang="hr-HR" sz="2800" dirty="0" smtClean="0"/>
              <a:t>ko za </a:t>
            </a:r>
            <a:r>
              <a:rPr lang="hr-HR" sz="2800" dirty="0"/>
              <a:t>vrijeme </a:t>
            </a:r>
            <a:r>
              <a:rPr lang="hr-HR" sz="2800" dirty="0" smtClean="0"/>
              <a:t>bolovanja radi</a:t>
            </a:r>
            <a:endParaRPr lang="hr-HR" sz="2800" dirty="0"/>
          </a:p>
          <a:p>
            <a:pPr marL="514350" indent="-514350" fontAlgn="base">
              <a:spcBef>
                <a:spcPts val="0"/>
              </a:spcBef>
              <a:buFont typeface="+mj-lt"/>
              <a:buAutoNum type="arabicPeriod"/>
            </a:pPr>
            <a:r>
              <a:rPr lang="hr-HR" sz="2800" dirty="0" smtClean="0"/>
              <a:t>ako </a:t>
            </a:r>
            <a:r>
              <a:rPr lang="hr-HR" sz="2800" dirty="0"/>
              <a:t>se bez opravdanog razloga ne odazove na poziv za liječnički pregled izabranog doktora, </a:t>
            </a:r>
            <a:r>
              <a:rPr lang="hr-HR" sz="2800" dirty="0" smtClean="0"/>
              <a:t>odnosno kontrolora</a:t>
            </a:r>
            <a:endParaRPr lang="hr-HR" sz="2800" dirty="0"/>
          </a:p>
          <a:p>
            <a:pPr marL="514350" indent="-514350" fontAlgn="base">
              <a:spcBef>
                <a:spcPts val="0"/>
              </a:spcBef>
              <a:buFont typeface="+mj-lt"/>
              <a:buAutoNum type="arabicPeriod"/>
            </a:pPr>
            <a:r>
              <a:rPr lang="hr-HR" sz="2800" dirty="0" smtClean="0"/>
              <a:t>ako </a:t>
            </a:r>
            <a:r>
              <a:rPr lang="hr-HR" sz="2800" dirty="0"/>
              <a:t>se ne pridržava uputa za </a:t>
            </a:r>
            <a:r>
              <a:rPr lang="hr-HR" sz="2800" dirty="0" smtClean="0"/>
              <a:t>liječenje</a:t>
            </a:r>
            <a:endParaRPr lang="hr-HR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val="137999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f-mod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Rif-model</Template>
  <TotalTime>1143</TotalTime>
  <Words>4742</Words>
  <Application>Microsoft Office PowerPoint</Application>
  <PresentationFormat>On-screen Show (4:3)</PresentationFormat>
  <Paragraphs>937</Paragraphs>
  <Slides>46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Rif-model</vt:lpstr>
      <vt:lpstr>  NaknadA za bolovanje - određivanje visine, ispravci i iskazivanje u obrascu JOPPD    </vt:lpstr>
      <vt:lpstr>PRAVO NA NAKNADU PLAĆE  – IZVORI PRAVA</vt:lpstr>
      <vt:lpstr>KOLEKTIVNI UGOVORI KOJI OBVEZUJU USTANOVE SOCIJALNE SKRBI</vt:lpstr>
      <vt:lpstr>PRIMJENA ZA RADNIKA NAJPOVOLJNIJEG PRAVA</vt:lpstr>
      <vt:lpstr>POTVRDA O PRIVREMENOJ NESPOSOBNOSTI ZA RAD</vt:lpstr>
      <vt:lpstr>IZVJEŠĆE O PRIVREMENOJ NESPOSOBNOSTI – razdoblja za koja ga izdaje ovlašteni liječnik</vt:lpstr>
      <vt:lpstr>POREZNO ODREĐENJE NAKADE ZA BOLOVANJE</vt:lpstr>
      <vt:lpstr>NAKNADA ZA BOLOVANJE – PREMA KRITERIJU TKO JE I NA ČIJI TERET ISPLAĆUJE</vt:lpstr>
      <vt:lpstr>KADA OSIGURANIK NEMA PRAVO NA NAKNADU PLAĆE ZA BOLOVANJE (čl. 53. Zakona o obveznom zdravstvenom osiguranju)</vt:lpstr>
      <vt:lpstr>NAKNADA ZA BOLOVANJE NA TERET POSLODAVCA</vt:lpstr>
      <vt:lpstr>NAKNADA ZA BOLOVANJE NA TERET POSLODAVCA – za prva 42 dana i za bolovanje zbog ozljede na radu </vt:lpstr>
      <vt:lpstr>ODREĐIVANJE VISINE NAKNADE ZA BOLOVANJE ZA PRVA 42 DANA BOLOVANJA – bolovanje na teret poslodavca</vt:lpstr>
      <vt:lpstr>NAKNADA ZA BOLOVANJE NA TERET HZZO </vt:lpstr>
      <vt:lpstr>KADA OSIGURANIK NEMA PRAVO NA NAKNADU PLAĆE NA TERET HZZO-a</vt:lpstr>
      <vt:lpstr>SATI/DANI ZA KOJE RADNIK OSTVARUJE PRAVO NA NAKNADU PLAĆE ZA BOLOVANJE</vt:lpstr>
      <vt:lpstr>NAKNADA ZA BOLOVANJE NA TERET HZZO-A</vt:lpstr>
      <vt:lpstr>PowerPoint Presentation</vt:lpstr>
      <vt:lpstr>PowerPoint Presentation</vt:lpstr>
      <vt:lpstr> UVJET PRETHODNOG OSIGURANJA – za punu svotu naknade za bolovanje na teret HZZO</vt:lpstr>
      <vt:lpstr>AKO JE ISPLAĆENO MANJE OD ŠEST, ALI VIŠE OD JEDNE PLAĆE</vt:lpstr>
      <vt:lpstr>AKO JE ISPLAĆENA SAMO JEDNA ILI NITI JEDNA PLAĆA</vt:lpstr>
      <vt:lpstr>RADNIK KOJI JE U PRETHODNIH ŠEST MJESECI RADIO KOD DVA POSLODAVCA</vt:lpstr>
      <vt:lpstr>RADNIK U RADNOM ODNOSU S NEPUNIM RADNIM VREMENOM</vt:lpstr>
      <vt:lpstr>VISINA NAKNADE NA TERET HZZO-a -  POSTOTAK OD OSNOVICE</vt:lpstr>
      <vt:lpstr>NAJNIŽI I NAJVIŠI IZNOS NAKNADE ZA BOLOVANJE NA TERET HZZO-a</vt:lpstr>
      <vt:lpstr>VALORIZACIJA OSNOVICE ZA NAKNADU PLAĆE NA TERET HZZO-A</vt:lpstr>
      <vt:lpstr>NAKNADA ZA BOLOVANJE ZBOG OZLJEDE NA RADU</vt:lpstr>
      <vt:lpstr>NEPREKIDNO BOLOVANJE </vt:lpstr>
      <vt:lpstr>NAKNADA PLAĆE ZA BOLOVANJE U OBRASCU JOPPD </vt:lpstr>
      <vt:lpstr>NAKNADA PLAĆE ZA BOLOVANJE U OBRASCU JOPPD</vt:lpstr>
      <vt:lpstr> Primjer  – Naknada za bolovanje: od 1. do 9. kolovoza na teret poslodavca, a od 10. do 31. kolovoza na teret HZZO-a</vt:lpstr>
      <vt:lpstr>BOLOVANJE NA TERET HZZO-a – razdoblje i sati </vt:lpstr>
      <vt:lpstr> Primjer  – Bolovanje na teret HZZO-a u dva navrata u istom mjesecu: od 1. do 8. kolovoza i od 23. do 26. kolovoza</vt:lpstr>
      <vt:lpstr> Primjer  - Iskazivanje naknada koje osiguraniku isplaćuje HZZO (komplikacije u trudnoći u dijelu mjeseca)</vt:lpstr>
      <vt:lpstr> Primjer  – Neradni dani na početku mjeseca u kojem je započeto bolovanje na teret HZZO-a</vt:lpstr>
      <vt:lpstr>ISPRAVAK POGREŠNO OBRAČUNANE NAKNADE ZA BOLOVANJE</vt:lpstr>
      <vt:lpstr>ISPRAVAK OBRASCA JOPPD – vrsta izvješća 2</vt:lpstr>
      <vt:lpstr>DOPUNA OBRASCA JOPPD – vrsta izvješća 3 </vt:lpstr>
      <vt:lpstr>PRESTANAK RADNOG ODNOSA ZA VRIJEME BOLOVANJA</vt:lpstr>
      <vt:lpstr>NAKNADA PLAĆE ZA RAZDOBLJE RODILJNOG DOPUSTA</vt:lpstr>
      <vt:lpstr> NAKNADA PLAĆE ZA RODILJNI/RODITELJSKI DOPUST </vt:lpstr>
      <vt:lpstr>KORIŠTENJE PRAVA NA RODILJNI I RODITELJSKI DOPUST U OBRASCU JOPPD  (naknadu ne isplaćuje poslodavac)</vt:lpstr>
      <vt:lpstr>PRESTANAK RADNOG ODNOSA U TRENUTKU NESPOSOBNOSTI ZA RAD S OSNOVA TRUDNOĆE I ROĐENJA DJETETA</vt:lpstr>
      <vt:lpstr>NAKNADA PLAĆE NAKON PRESTANKA RADNOG ODNOSA – svi slučajevi</vt:lpstr>
      <vt:lpstr>BOLOVANJE OSOBA KOJE OSTVARUJU PRIMITAK OD DRUGOG DOHOTKA</vt:lpstr>
      <vt:lpstr>DRUGI NOVČANI PRIMICI RADNIKA POVEZANI S BOLOVANJEM I KORIŠTENJEM PRAVA NA RODILJNI/RODITELJSKI DOPUST</vt:lpstr>
    </vt:vector>
  </TitlesOfParts>
  <Company>RIF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xxx</dc:creator>
  <cp:lastModifiedBy>Jana Bajurin</cp:lastModifiedBy>
  <cp:revision>74</cp:revision>
  <dcterms:created xsi:type="dcterms:W3CDTF">2012-09-19T13:04:13Z</dcterms:created>
  <dcterms:modified xsi:type="dcterms:W3CDTF">2016-05-12T08:58:05Z</dcterms:modified>
</cp:coreProperties>
</file>