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99" r:id="rId3"/>
    <p:sldId id="277" r:id="rId4"/>
    <p:sldId id="279" r:id="rId5"/>
    <p:sldId id="300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78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CE6C-EB3A-47F5-B9B6-AD3DA81C7465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8910-1BFD-41C7-A7E9-5109722E4D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97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1026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780184" y="6508750"/>
            <a:ext cx="4096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7587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2050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780184" y="6508750"/>
            <a:ext cx="4096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41974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4099" name="Picture 3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5122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6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Savjetovanje za računovodstvene djelatnike Vodice 2014.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5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i="1" dirty="0" smtClean="0"/>
              <a:t>Urudžbeni zapisnik</a:t>
            </a:r>
            <a:endParaRPr lang="hr-HR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841648"/>
          </a:xfrm>
        </p:spPr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Silvija Đirlić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12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Referent, Osoba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1" y="2564904"/>
            <a:ext cx="4152900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91" y="3212976"/>
            <a:ext cx="4181475" cy="326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6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Vrsta dokumenta</a:t>
            </a:r>
            <a:endParaRPr lang="hr-HR" b="1" i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48756"/>
            <a:ext cx="5112568" cy="2768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9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/>
              <a:t>Popis </a:t>
            </a:r>
            <a:r>
              <a:rPr lang="hr-HR" b="1" i="1" dirty="0" smtClean="0"/>
              <a:t>klasifikacijskih oznaka, Dosje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96" y="3881351"/>
            <a:ext cx="40767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986" t="21454" r="59976" b="48031"/>
          <a:stretch/>
        </p:blipFill>
        <p:spPr>
          <a:xfrm>
            <a:off x="349590" y="2582665"/>
            <a:ext cx="40324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Brojčana oznaka grada, Brojčana oznaka ustanove</a:t>
            </a:r>
          </a:p>
          <a:p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248472" cy="255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540" t="21454" r="59977" b="49015"/>
          <a:stretch/>
        </p:blipFill>
        <p:spPr>
          <a:xfrm>
            <a:off x="15153" y="2924944"/>
            <a:ext cx="435134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Status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504056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5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Partner, Ustanova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2" t="9578" r="55661" b="39235"/>
          <a:stretch/>
        </p:blipFill>
        <p:spPr>
          <a:xfrm>
            <a:off x="611560" y="2348880"/>
            <a:ext cx="5224734" cy="352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1" t="8859" r="54552" b="34048"/>
          <a:stretch/>
        </p:blipFill>
        <p:spPr>
          <a:xfrm>
            <a:off x="4355976" y="2764029"/>
            <a:ext cx="4628734" cy="34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Popis klasa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64" t="14563" r="52851" b="40156"/>
          <a:stretch/>
        </p:blipFill>
        <p:spPr>
          <a:xfrm>
            <a:off x="1619672" y="2492896"/>
            <a:ext cx="59766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PREDMET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13" t="18501" r="25613" b="15547"/>
          <a:stretch/>
        </p:blipFill>
        <p:spPr>
          <a:xfrm>
            <a:off x="1619672" y="2060848"/>
            <a:ext cx="6624736" cy="50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85" y="1600200"/>
            <a:ext cx="595642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7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29" y="1600200"/>
            <a:ext cx="598294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9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Urudžbeni zapisnik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Uredsko poslovanje</a:t>
            </a:r>
          </a:p>
          <a:p>
            <a:pPr marL="0" indent="0">
              <a:buNone/>
            </a:pPr>
            <a:r>
              <a:rPr lang="hr-HR" dirty="0" smtClean="0"/>
              <a:t>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- </a:t>
            </a:r>
            <a:r>
              <a:rPr lang="hr-HR" dirty="0"/>
              <a:t>skup </a:t>
            </a:r>
            <a:r>
              <a:rPr lang="hr-HR" dirty="0" smtClean="0"/>
              <a:t>pravila o u </a:t>
            </a:r>
            <a:r>
              <a:rPr lang="hr-HR" dirty="0"/>
              <a:t>postupanju s pismenima, njihovu primanju i izdavanju pismena, njihovoj evidenciji i dostavi u rad, obradi, korištenju, otpremanju, čuvanju, izlučivanju i predaji nadležnom arhivu ili drugom nadležnom tijelu.</a:t>
            </a:r>
          </a:p>
        </p:txBody>
      </p:sp>
    </p:spTree>
    <p:extLst>
      <p:ext uri="{BB962C8B-B14F-4D97-AF65-F5344CB8AC3E}">
        <p14:creationId xmlns:p14="http://schemas.microsoft.com/office/powerpoint/2010/main" val="14549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34" y="1600200"/>
            <a:ext cx="600333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6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Popis pristiglih predmeta na dan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6" b="23241"/>
          <a:stretch/>
        </p:blipFill>
        <p:spPr bwMode="auto">
          <a:xfrm>
            <a:off x="2750417" y="2154238"/>
            <a:ext cx="5595093" cy="304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69160"/>
            <a:ext cx="3571875" cy="225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Popis predmeta po autoru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03122"/>
            <a:ext cx="57531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60" y="4993922"/>
            <a:ext cx="4391025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0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Popis predmeta po osobama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17775"/>
            <a:ext cx="5762625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70487"/>
            <a:ext cx="4371975" cy="227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4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00424"/>
            <a:ext cx="5040560" cy="37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i="1" dirty="0" smtClean="0"/>
              <a:t>Uredba o </a:t>
            </a:r>
            <a:r>
              <a:rPr lang="hr-HR" b="1" i="1" dirty="0" smtClean="0"/>
              <a:t>Uredskom poslovanju  </a:t>
            </a:r>
            <a:r>
              <a:rPr lang="hr-HR" i="1" dirty="0" smtClean="0"/>
              <a:t>NN 7/09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TKO?</a:t>
            </a:r>
          </a:p>
          <a:p>
            <a:pPr marL="0" indent="0">
              <a:buNone/>
            </a:pPr>
            <a:r>
              <a:rPr lang="hr-HR" dirty="0" smtClean="0"/>
              <a:t>        - Tijela državne uprave</a:t>
            </a:r>
          </a:p>
          <a:p>
            <a:pPr marL="0" indent="0">
              <a:buNone/>
            </a:pPr>
            <a:r>
              <a:rPr lang="hr-HR" dirty="0"/>
              <a:t>        - Tijela i </a:t>
            </a:r>
            <a:r>
              <a:rPr lang="hr-HR" dirty="0" smtClean="0"/>
              <a:t>službe </a:t>
            </a:r>
            <a:r>
              <a:rPr lang="hr-HR" dirty="0"/>
              <a:t>jedinica lokalne i područne (regionalne) samouprave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- Stručne službe </a:t>
            </a:r>
            <a:r>
              <a:rPr lang="hr-HR" dirty="0"/>
              <a:t>Vlade Republike Hrvatske i Hrvatskoga sabora, Ured predsjednika Republike Hrvatske, druga </a:t>
            </a:r>
            <a:r>
              <a:rPr lang="hr-HR" dirty="0" smtClean="0"/>
              <a:t>državna </a:t>
            </a:r>
            <a:r>
              <a:rPr lang="hr-HR" dirty="0"/>
              <a:t>tijela (ako za njihovo poslovanje nisu doneseni posebni propisi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87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ŠTO?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dirty="0"/>
              <a:t>- pomoćna djelatnost uprave </a:t>
            </a:r>
            <a:r>
              <a:rPr lang="hr-HR" dirty="0" smtClean="0"/>
              <a:t>važna </a:t>
            </a:r>
            <a:r>
              <a:rPr lang="hr-HR" dirty="0"/>
              <a:t>za uredno, stabilno i racionalno </a:t>
            </a:r>
            <a:r>
              <a:rPr lang="hr-HR" dirty="0" smtClean="0"/>
              <a:t>poslovanje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- dio administrativnog poslovanja koji se, uglavnom, odnosi na rukovanje dokumentacijom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723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i="1" dirty="0"/>
              <a:t>Temeljni pojmovi uredskog poslovanja </a:t>
            </a:r>
            <a:endParaRPr lang="hr-HR" b="1" i="1" dirty="0" smtClean="0"/>
          </a:p>
          <a:p>
            <a:pPr marL="0" indent="0">
              <a:buNone/>
            </a:pPr>
            <a:r>
              <a:rPr lang="hr-HR" i="1" dirty="0" smtClean="0"/>
              <a:t> </a:t>
            </a:r>
            <a:r>
              <a:rPr lang="hr-HR" sz="2800" dirty="0"/>
              <a:t>• </a:t>
            </a:r>
            <a:r>
              <a:rPr lang="hr-HR" sz="2800" dirty="0" smtClean="0"/>
              <a:t>BROJČANA </a:t>
            </a:r>
            <a:r>
              <a:rPr lang="hr-HR" sz="2800" dirty="0"/>
              <a:t>OZNAKA – identifikacija predmeta odnosno pismena koja se sastoji od klasifikacijske oznake i </a:t>
            </a:r>
            <a:r>
              <a:rPr lang="hr-HR" sz="2800" dirty="0" smtClean="0"/>
              <a:t>urudžbenog </a:t>
            </a:r>
            <a:r>
              <a:rPr lang="hr-HR" sz="2800" dirty="0"/>
              <a:t>broja</a:t>
            </a:r>
            <a:r>
              <a:rPr lang="hr-HR" sz="2800" dirty="0" smtClean="0"/>
              <a:t>: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  <a:r>
              <a:rPr lang="hr-HR" sz="2800" dirty="0"/>
              <a:t>• Klasifikacija oznaka (KLASA) - označava predmet prema </a:t>
            </a:r>
            <a:r>
              <a:rPr lang="hr-HR" sz="2800" dirty="0" smtClean="0"/>
              <a:t>sadržaju</a:t>
            </a:r>
            <a:r>
              <a:rPr lang="hr-HR" sz="2800" dirty="0"/>
              <a:t>, vremenu nastanka, obliku i rednom broju </a:t>
            </a:r>
            <a:r>
              <a:rPr lang="hr-HR" sz="2800" dirty="0" smtClean="0"/>
              <a:t>predmeta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  <a:r>
              <a:rPr lang="hr-HR" sz="2800" dirty="0"/>
              <a:t>• </a:t>
            </a:r>
            <a:r>
              <a:rPr lang="hr-HR" sz="2800" dirty="0" smtClean="0"/>
              <a:t>Urudžbeni </a:t>
            </a:r>
            <a:r>
              <a:rPr lang="hr-HR" sz="2800" dirty="0"/>
              <a:t>broj (URBROJ) - označava stvaratelja pismena, godinu nastanka i redni broj pismena unutar </a:t>
            </a:r>
            <a:r>
              <a:rPr lang="hr-HR" sz="2800" dirty="0" smtClean="0"/>
              <a:t>predmeta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12493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53" t="27047" r="36473" b="26814"/>
          <a:stretch/>
        </p:blipFill>
        <p:spPr>
          <a:xfrm>
            <a:off x="2051720" y="1844823"/>
            <a:ext cx="4752528" cy="45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" r="65939" b="52721"/>
          <a:stretch/>
        </p:blipFill>
        <p:spPr bwMode="auto">
          <a:xfrm>
            <a:off x="423186" y="1700808"/>
            <a:ext cx="4652870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r="73384" b="75026"/>
          <a:stretch/>
        </p:blipFill>
        <p:spPr bwMode="auto">
          <a:xfrm>
            <a:off x="3347864" y="2348880"/>
            <a:ext cx="4184104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r="64616" b="72396"/>
          <a:stretch/>
        </p:blipFill>
        <p:spPr bwMode="auto">
          <a:xfrm>
            <a:off x="3957476" y="3861048"/>
            <a:ext cx="4707769" cy="2595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2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err="1" smtClean="0"/>
              <a:t>Šifrarnici</a:t>
            </a:r>
            <a:endParaRPr lang="hr-HR" b="1" i="1" dirty="0" smtClean="0"/>
          </a:p>
          <a:p>
            <a:pPr>
              <a:buFontTx/>
              <a:buChar char="-"/>
            </a:pPr>
            <a:r>
              <a:rPr lang="hr-HR" dirty="0" smtClean="0"/>
              <a:t>Mjesto, Općina , Županija</a:t>
            </a:r>
          </a:p>
          <a:p>
            <a:pPr>
              <a:buFontTx/>
              <a:buChar char="-"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27638" t="34043" r="43739" b="38910"/>
          <a:stretch/>
        </p:blipFill>
        <p:spPr>
          <a:xfrm>
            <a:off x="1259631" y="2852936"/>
            <a:ext cx="6590849" cy="35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Organizacijska jedinica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96"/>
            <a:ext cx="41910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492896"/>
            <a:ext cx="4171950" cy="322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23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2015" id="{C80F744F-16B6-44FD-AE21-58D6AF660974}" vid="{ECA1E866-05F9-4286-86C2-FF54E72631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Zadar 2015</Template>
  <TotalTime>321</TotalTime>
  <Words>289</Words>
  <Application>Microsoft Office PowerPoint</Application>
  <PresentationFormat>On-screen Show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Novosti vezane uz IP  obrazac</dc:title>
  <dc:creator>Silvija Đirlić</dc:creator>
  <cp:lastModifiedBy>Silvija Đirlić</cp:lastModifiedBy>
  <cp:revision>20</cp:revision>
  <dcterms:created xsi:type="dcterms:W3CDTF">2015-11-16T07:22:39Z</dcterms:created>
  <dcterms:modified xsi:type="dcterms:W3CDTF">2015-11-18T07:51:08Z</dcterms:modified>
</cp:coreProperties>
</file>