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52"/>
  </p:notesMasterIdLst>
  <p:sldIdLst>
    <p:sldId id="316" r:id="rId2"/>
    <p:sldId id="352" r:id="rId3"/>
    <p:sldId id="355" r:id="rId4"/>
    <p:sldId id="331" r:id="rId5"/>
    <p:sldId id="353" r:id="rId6"/>
    <p:sldId id="333" r:id="rId7"/>
    <p:sldId id="354" r:id="rId8"/>
    <p:sldId id="356" r:id="rId9"/>
    <p:sldId id="357" r:id="rId10"/>
    <p:sldId id="319" r:id="rId11"/>
    <p:sldId id="320" r:id="rId12"/>
    <p:sldId id="365" r:id="rId13"/>
    <p:sldId id="321" r:id="rId14"/>
    <p:sldId id="322" r:id="rId15"/>
    <p:sldId id="323" r:id="rId16"/>
    <p:sldId id="324" r:id="rId17"/>
    <p:sldId id="325" r:id="rId18"/>
    <p:sldId id="326" r:id="rId19"/>
    <p:sldId id="329" r:id="rId20"/>
    <p:sldId id="330" r:id="rId21"/>
    <p:sldId id="368" r:id="rId22"/>
    <p:sldId id="336" r:id="rId23"/>
    <p:sldId id="367" r:id="rId24"/>
    <p:sldId id="366" r:id="rId25"/>
    <p:sldId id="338" r:id="rId26"/>
    <p:sldId id="370" r:id="rId27"/>
    <p:sldId id="371" r:id="rId28"/>
    <p:sldId id="384" r:id="rId29"/>
    <p:sldId id="385" r:id="rId30"/>
    <p:sldId id="341" r:id="rId31"/>
    <p:sldId id="342" r:id="rId32"/>
    <p:sldId id="343" r:id="rId33"/>
    <p:sldId id="344" r:id="rId34"/>
    <p:sldId id="346" r:id="rId35"/>
    <p:sldId id="381" r:id="rId36"/>
    <p:sldId id="347" r:id="rId37"/>
    <p:sldId id="382" r:id="rId38"/>
    <p:sldId id="383" r:id="rId39"/>
    <p:sldId id="363" r:id="rId40"/>
    <p:sldId id="364" r:id="rId41"/>
    <p:sldId id="349" r:id="rId42"/>
    <p:sldId id="350" r:id="rId43"/>
    <p:sldId id="373" r:id="rId44"/>
    <p:sldId id="374" r:id="rId45"/>
    <p:sldId id="375" r:id="rId46"/>
    <p:sldId id="376" r:id="rId47"/>
    <p:sldId id="377" r:id="rId48"/>
    <p:sldId id="378" r:id="rId49"/>
    <p:sldId id="379" r:id="rId50"/>
    <p:sldId id="380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37" autoAdjust="0"/>
    <p:restoredTop sz="94660"/>
  </p:normalViewPr>
  <p:slideViewPr>
    <p:cSldViewPr>
      <p:cViewPr varScale="1">
        <p:scale>
          <a:sx n="100" d="100"/>
          <a:sy n="100" d="100"/>
        </p:scale>
        <p:origin x="-88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5C863-FD37-4BEF-9E46-45CF19D7BC67}" type="datetimeFigureOut">
              <a:rPr lang="hr-HR" smtClean="0"/>
              <a:pPr/>
              <a:t>10.11.2015.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446C8-9D44-4A8A-977A-DBF996069F2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3318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848600" cy="2462113"/>
          </a:xfrm>
        </p:spPr>
        <p:txBody>
          <a:bodyPr anchor="ctr">
            <a:noAutofit/>
          </a:bodyPr>
          <a:lstStyle>
            <a:lvl1pPr algn="ctr">
              <a:defRPr sz="5400" cap="all" baseline="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2732112"/>
          </a:xfrm>
        </p:spPr>
        <p:txBody>
          <a:bodyPr/>
          <a:lstStyle>
            <a:lvl1pPr marL="0" indent="0" algn="l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0888" y="6521440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457200" y="1600200"/>
            <a:ext cx="8229600" cy="4636008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10800000">
            <a:off x="445305" y="476672"/>
            <a:ext cx="2057400" cy="5759536"/>
          </a:xfrm>
        </p:spPr>
        <p:txBody>
          <a:bodyPr vert="eaVert" anchor="b"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2699792" y="476672"/>
            <a:ext cx="6019800" cy="5759536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hr-H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59054F-AFAD-4404-B094-F3157060D9A9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54809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08721"/>
            <a:ext cx="7772400" cy="2448272"/>
          </a:xfrm>
        </p:spPr>
        <p:txBody>
          <a:bodyPr anchor="ctr">
            <a:normAutofit/>
          </a:bodyPr>
          <a:lstStyle>
            <a:lvl1pPr algn="ctr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573016"/>
            <a:ext cx="7772400" cy="2554035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1" name="Slika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  <a:lvl2pPr>
              <a:defRPr sz="2800">
                <a:solidFill>
                  <a:srgbClr val="002060"/>
                </a:solidFill>
              </a:defRPr>
            </a:lvl2pPr>
            <a:lvl3pPr>
              <a:defRPr sz="2400">
                <a:solidFill>
                  <a:srgbClr val="002060"/>
                </a:solidFill>
              </a:defRPr>
            </a:lvl3pPr>
            <a:lvl4pPr>
              <a:defRPr sz="2000">
                <a:solidFill>
                  <a:srgbClr val="002060"/>
                </a:solidFill>
              </a:defRPr>
            </a:lvl4pPr>
            <a:lvl5pPr>
              <a:defRPr sz="2000">
                <a:solidFill>
                  <a:srgbClr val="00206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18288"/>
            <a:ext cx="7776864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416" y="18288"/>
            <a:ext cx="72008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fld id="{D2E57653-3E58-4892-A7ED-712530ACC6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100392" y="6492875"/>
            <a:ext cx="10436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EE666-E7FC-4792-A216-299238F92772}" type="datetimeFigureOut">
              <a:rPr lang="hr-HR" smtClean="0"/>
              <a:pPr/>
              <a:t>10.11.2015.</a:t>
            </a:fld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</p:sldLayoutIdLst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map.hak.hr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hr-HR" sz="4400" b="1" dirty="0" smtClean="0">
                <a:latin typeface="+mn-lt"/>
              </a:rPr>
              <a:t/>
            </a:r>
            <a:br>
              <a:rPr lang="hr-HR" sz="4400" b="1" dirty="0" smtClean="0">
                <a:latin typeface="+mn-lt"/>
              </a:rPr>
            </a:br>
            <a:r>
              <a:rPr lang="hr-HR" sz="4400" b="1" dirty="0" smtClean="0">
                <a:latin typeface="+mn-lt"/>
              </a:rPr>
              <a:t/>
            </a:r>
            <a:br>
              <a:rPr lang="hr-HR" sz="4400" b="1" dirty="0" smtClean="0">
                <a:latin typeface="+mn-lt"/>
              </a:rPr>
            </a:br>
            <a:r>
              <a:rPr lang="hr-HR" sz="4400" b="1" dirty="0" smtClean="0">
                <a:latin typeface="+mn-lt"/>
              </a:rPr>
              <a:t/>
            </a:r>
            <a:br>
              <a:rPr lang="hr-HR" sz="4400" b="1" dirty="0" smtClean="0">
                <a:latin typeface="+mn-lt"/>
              </a:rPr>
            </a:br>
            <a:r>
              <a:rPr lang="hr-HR" altLang="sr-Latn-RS" sz="4000" cap="none" dirty="0" smtClean="0">
                <a:solidFill>
                  <a:srgbClr val="1F497D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NAKNADE TROŠKOVA, NAGRADE I POTPORE ZAPOSLENICIMA USTANOVA SOCIJALNE SKRBI</a:t>
            </a:r>
            <a:r>
              <a:rPr lang="hr-HR" altLang="sr-Latn-RS" sz="6600" cap="none" dirty="0">
                <a:solidFill>
                  <a:schemeClr val="tx1"/>
                </a:solidFill>
                <a:latin typeface="+mn-lt"/>
              </a:rPr>
              <a:t/>
            </a:r>
            <a:br>
              <a:rPr lang="hr-HR" altLang="sr-Latn-RS" sz="6600" cap="none" dirty="0">
                <a:solidFill>
                  <a:schemeClr val="tx1"/>
                </a:solidFill>
                <a:latin typeface="+mn-lt"/>
              </a:rPr>
            </a:br>
            <a:r>
              <a:rPr lang="hr-HR" sz="4400" b="1" dirty="0" smtClean="0">
                <a:latin typeface="+mn-lt"/>
              </a:rPr>
              <a:t/>
            </a:r>
            <a:br>
              <a:rPr lang="hr-HR" sz="4400" b="1" dirty="0" smtClean="0">
                <a:latin typeface="+mn-lt"/>
              </a:rPr>
            </a:br>
            <a:r>
              <a:rPr lang="hr-HR" sz="4400" dirty="0" smtClean="0">
                <a:latin typeface="+mn-lt"/>
              </a:rPr>
              <a:t/>
            </a:r>
            <a:br>
              <a:rPr lang="hr-HR" sz="4400" dirty="0" smtClean="0">
                <a:latin typeface="+mn-lt"/>
              </a:rPr>
            </a:br>
            <a:endParaRPr lang="hr-HR" sz="4400" dirty="0" smtClean="0"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hr-HR" i="1" dirty="0" smtClean="0">
              <a:solidFill>
                <a:srgbClr val="404040"/>
              </a:solidFill>
            </a:endParaRPr>
          </a:p>
          <a:p>
            <a:pPr algn="ctr"/>
            <a:endParaRPr lang="hr-HR" i="1" dirty="0" smtClean="0">
              <a:solidFill>
                <a:srgbClr val="404040"/>
              </a:solidFill>
            </a:endParaRPr>
          </a:p>
          <a:p>
            <a:pPr algn="ctr"/>
            <a:endParaRPr lang="hr-HR" i="1" dirty="0" smtClean="0">
              <a:solidFill>
                <a:srgbClr val="404040"/>
              </a:solidFill>
            </a:endParaRPr>
          </a:p>
          <a:p>
            <a:pPr algn="ctr"/>
            <a:r>
              <a:rPr lang="hr-HR" i="1" dirty="0" err="1" smtClean="0">
                <a:solidFill>
                  <a:srgbClr val="404040"/>
                </a:solidFill>
              </a:rPr>
              <a:t>Dr</a:t>
            </a:r>
            <a:r>
              <a:rPr lang="hr-HR" i="1" dirty="0" smtClean="0">
                <a:solidFill>
                  <a:srgbClr val="404040"/>
                </a:solidFill>
              </a:rPr>
              <a:t>. </a:t>
            </a:r>
            <a:r>
              <a:rPr lang="hr-HR" i="1" dirty="0" err="1" smtClean="0">
                <a:solidFill>
                  <a:srgbClr val="404040"/>
                </a:solidFill>
              </a:rPr>
              <a:t>sc</a:t>
            </a:r>
            <a:r>
              <a:rPr lang="hr-HR" i="1" dirty="0" smtClean="0">
                <a:solidFill>
                  <a:srgbClr val="404040"/>
                </a:solidFill>
              </a:rPr>
              <a:t>. Marija Zuber</a:t>
            </a:r>
          </a:p>
          <a:p>
            <a:pPr algn="ctr"/>
            <a:r>
              <a:rPr lang="hr-HR" i="1" dirty="0" smtClean="0">
                <a:solidFill>
                  <a:srgbClr val="404040"/>
                </a:solidFill>
              </a:rPr>
              <a:t>Savjetnica-urednica, HZ RIF</a:t>
            </a:r>
          </a:p>
          <a:p>
            <a:pPr algn="ctr"/>
            <a:r>
              <a:rPr lang="hr-HR" i="1" dirty="0" smtClean="0">
                <a:solidFill>
                  <a:srgbClr val="404040"/>
                </a:solidFill>
              </a:rPr>
              <a:t>Zadar, studeni 2015.</a:t>
            </a:r>
          </a:p>
          <a:p>
            <a:pPr algn="ctr"/>
            <a:endParaRPr lang="hr-HR" dirty="0" smtClean="0"/>
          </a:p>
          <a:p>
            <a:pPr algn="ctr"/>
            <a:endParaRPr lang="hr-HR" i="1" dirty="0">
              <a:solidFill>
                <a:srgbClr val="404040"/>
              </a:solidFill>
            </a:endParaRPr>
          </a:p>
          <a:p>
            <a:pPr algn="ctr"/>
            <a:endParaRPr lang="hr-HR" i="1" dirty="0" smtClean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669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 smtClean="0"/>
              <a:t>MJESNI PRIJEVOZ JE ORGANIZIRAN, ALI RADNIKU NE OMOGUĆAVA REDOVITI DOLAZAK NA POSAO 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Ukoliko </a:t>
            </a:r>
            <a:r>
              <a:rPr lang="hr-HR" dirty="0"/>
              <a:t>u mjestu u kojem radnik stanuje i radi postoji organiziran javni prijevoz, ali je organiziran na način koji radniku </a:t>
            </a:r>
            <a:r>
              <a:rPr lang="hr-HR" b="1" dirty="0"/>
              <a:t>ne omogućava redoviti dolazak na posao</a:t>
            </a:r>
            <a:r>
              <a:rPr lang="hr-HR" dirty="0"/>
              <a:t>, radnik ima pravo na puni mjesečni iznos naknade </a:t>
            </a:r>
            <a:r>
              <a:rPr lang="hr-HR" b="1" dirty="0"/>
              <a:t>u visini cijene mjesečne karte bez </a:t>
            </a:r>
            <a:r>
              <a:rPr lang="hr-HR" b="1" dirty="0" smtClean="0"/>
              <a:t>umanjenja. </a:t>
            </a:r>
            <a:r>
              <a:rPr lang="hr-HR" dirty="0" smtClean="0"/>
              <a:t>U tom slučaju radnik ne mora poslodavcu dostaviti prijevoznu kartu ni račun, jer on i ne koristi javni prijevoz.</a:t>
            </a:r>
          </a:p>
          <a:p>
            <a:pPr marL="0" indent="0">
              <a:buNone/>
            </a:pPr>
            <a:r>
              <a:rPr lang="hr-HR" sz="2000" i="1" dirty="0"/>
              <a:t> </a:t>
            </a:r>
            <a:r>
              <a:rPr lang="hr-HR" sz="2000" i="1" dirty="0" smtClean="0"/>
              <a:t>  </a:t>
            </a:r>
            <a:r>
              <a:rPr lang="hr-HR" sz="2000" i="1" dirty="0"/>
              <a:t>(Tumačenje Zajedničkog povjerenstva br. 26/67 od 27. ožujka 2013.).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7294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Autofit/>
          </a:bodyPr>
          <a:lstStyle/>
          <a:p>
            <a:r>
              <a:rPr lang="hr-HR" sz="3200" dirty="0"/>
              <a:t>MEĐUMJESNI PRIJEVOZ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6021288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buNone/>
            </a:pPr>
            <a:r>
              <a:rPr lang="hr-HR" b="1" dirty="0">
                <a:solidFill>
                  <a:srgbClr val="FF0000"/>
                </a:solidFill>
              </a:rPr>
              <a:t>U</a:t>
            </a:r>
            <a:r>
              <a:rPr lang="hr-HR" b="1" dirty="0" smtClean="0">
                <a:solidFill>
                  <a:srgbClr val="FF0000"/>
                </a:solidFill>
              </a:rPr>
              <a:t>daljenost do 100 km</a:t>
            </a:r>
            <a:endParaRPr lang="hr-HR" dirty="0" smtClean="0">
              <a:solidFill>
                <a:srgbClr val="FF0000"/>
              </a:solidFill>
            </a:endParaRPr>
          </a:p>
          <a:p>
            <a:pPr marL="0" lvl="0" indent="0">
              <a:spcBef>
                <a:spcPts val="300"/>
              </a:spcBef>
              <a:buNone/>
            </a:pPr>
            <a:r>
              <a:rPr lang="hr-HR" u="sng" dirty="0" smtClean="0"/>
              <a:t>Ako je organiziran </a:t>
            </a:r>
            <a:r>
              <a:rPr lang="hr-HR" dirty="0" smtClean="0"/>
              <a:t>i ako omogućava redoviti dolazak na posao – 2 mogućnosti:</a:t>
            </a:r>
          </a:p>
          <a:p>
            <a:pPr>
              <a:spcBef>
                <a:spcPts val="300"/>
              </a:spcBef>
            </a:pPr>
            <a:r>
              <a:rPr lang="hr-HR" b="1" dirty="0" smtClean="0"/>
              <a:t>u visini cijene mjesečne/pojedinačne karte javnog prijevoza</a:t>
            </a:r>
            <a:r>
              <a:rPr lang="hr-HR" dirty="0" smtClean="0"/>
              <a:t> – ukoliko ga službenik stvarno koristi, što dokazuje kartom ili računom</a:t>
            </a:r>
          </a:p>
          <a:p>
            <a:pPr lvl="0">
              <a:spcBef>
                <a:spcPts val="300"/>
              </a:spcBef>
            </a:pPr>
            <a:r>
              <a:rPr lang="hr-HR" b="1" dirty="0" smtClean="0"/>
              <a:t>0,75 kn po svakom kilometru </a:t>
            </a:r>
            <a:r>
              <a:rPr lang="hr-HR" dirty="0" smtClean="0"/>
              <a:t>udaljenosti - ukoliko ne koristi javni prijevoz već dolazi na posao drugim prijevoznim sredstvom</a:t>
            </a:r>
          </a:p>
          <a:p>
            <a:pPr lvl="0">
              <a:spcBef>
                <a:spcPts val="300"/>
              </a:spcBef>
              <a:buNone/>
            </a:pPr>
            <a:r>
              <a:rPr lang="hr-HR" u="sng" dirty="0" smtClean="0"/>
              <a:t>Ako nije organiziran</a:t>
            </a:r>
            <a:r>
              <a:rPr lang="hr-HR" dirty="0" smtClean="0"/>
              <a:t>: </a:t>
            </a:r>
          </a:p>
          <a:p>
            <a:pPr>
              <a:spcBef>
                <a:spcPts val="300"/>
              </a:spcBef>
            </a:pPr>
            <a:r>
              <a:rPr lang="hr-HR" b="1" dirty="0" smtClean="0"/>
              <a:t>0,75 kn po svakom kilometru </a:t>
            </a:r>
            <a:r>
              <a:rPr lang="hr-HR" dirty="0" smtClean="0"/>
              <a:t>udaljenosti</a:t>
            </a:r>
            <a:endParaRPr lang="hr-H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08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NAKNADA ZA PRIJEVOZ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sz="2700" i="1" dirty="0" smtClean="0"/>
              <a:t>Zajedničko Povjerenstvo za tumačenje TKU-a je na </a:t>
            </a:r>
            <a:r>
              <a:rPr lang="hr-HR" sz="2700" i="1" dirty="0"/>
              <a:t>sjednici </a:t>
            </a:r>
            <a:r>
              <a:rPr lang="hr-HR" sz="2700" i="1" dirty="0" smtClean="0"/>
              <a:t>od </a:t>
            </a:r>
            <a:r>
              <a:rPr lang="hr-HR" sz="2700" i="1" dirty="0"/>
              <a:t>3. prosinca 2014. godine utvrdilo </a:t>
            </a:r>
            <a:r>
              <a:rPr lang="hr-HR" sz="2700" i="1" dirty="0" smtClean="0"/>
              <a:t>načela </a:t>
            </a:r>
            <a:r>
              <a:rPr lang="hr-HR" sz="2700" i="1" dirty="0"/>
              <a:t>za primjenu članka 67. TKU-a: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88160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Ukoliko je međumjesni </a:t>
            </a:r>
            <a:r>
              <a:rPr lang="hr-HR" dirty="0"/>
              <a:t>javni prijevoz organiziran na način da radniku ne omogućava redoviti dolazak na posao i povratak s posla, radnik ostvaruje pravo na naknadu troškova prijevoza u visini cijene godišnje, odnosno mjesečne karte onog prijevoznika koja je najpovoljnija za poslodavca</a:t>
            </a:r>
            <a:r>
              <a:rPr lang="hr-HR" dirty="0" smtClean="0"/>
              <a:t>. </a:t>
            </a:r>
            <a:r>
              <a:rPr lang="hr-HR" dirty="0"/>
              <a:t>Obveza radnika je dokazati da međumjesni javni prijevoz ne omogućava redovit dolazak na posao i povratak s posla, a obveza poslodavca je utvrditi cijenu najpovoljnije prijevozne karte.</a:t>
            </a:r>
          </a:p>
          <a:p>
            <a:pPr marL="0" indent="0">
              <a:buNone/>
            </a:pPr>
            <a:r>
              <a:rPr lang="hr-HR" dirty="0"/>
              <a:t>Ako uopće nije organiziran međumjesni prijevoz,  poslodavac će isplatiti naknadu u visini od 0,75 kn po prijeđenom kilometru.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03434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sz="3200" dirty="0" smtClean="0"/>
              <a:t>KUMULIRANJE MJESNOG I MEĐUMJESNOG PRIJEVOZA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805264"/>
          </a:xfrm>
        </p:spPr>
        <p:txBody>
          <a:bodyPr>
            <a:normAutofit/>
          </a:bodyPr>
          <a:lstStyle/>
          <a:p>
            <a:pPr marL="0" indent="0">
              <a:spcBef>
                <a:spcPts val="300"/>
              </a:spcBef>
              <a:buNone/>
            </a:pPr>
            <a:endParaRPr lang="hr-HR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endParaRPr lang="hr-HR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endParaRPr lang="hr-HR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endParaRPr lang="hr-HR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endParaRPr lang="hr-HR" dirty="0" smtClean="0"/>
          </a:p>
          <a:p>
            <a:pPr>
              <a:spcBef>
                <a:spcPts val="300"/>
              </a:spcBef>
              <a:buNone/>
            </a:pPr>
            <a:endParaRPr lang="hr-H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890159"/>
              </p:ext>
            </p:extLst>
          </p:nvPr>
        </p:nvGraphicFramePr>
        <p:xfrm>
          <a:off x="683568" y="1844824"/>
          <a:ext cx="7992888" cy="43204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92888"/>
              </a:tblGrid>
              <a:tr h="13506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naknada mjesnog prijevoza u mjestu stanovanja, ako zaposlenik stanuje na udaljenosti većoj od 2 km od najbliže stanice javnog prijevoza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482"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 smtClean="0"/>
                        <a:t>+</a:t>
                      </a:r>
                      <a:endParaRPr lang="hr-HR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2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naknada za međumjesni prijevoz prema stvarnoj cijeni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482"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 smtClean="0"/>
                        <a:t>+</a:t>
                      </a:r>
                      <a:endParaRPr lang="hr-HR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653">
                <a:tc>
                  <a:txBody>
                    <a:bodyPr/>
                    <a:lstStyle/>
                    <a:p>
                      <a:pPr algn="ctr"/>
                      <a:r>
                        <a:rPr lang="hr-HR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naknada za mjesni prijevoz u mjestu rada, ako je adresa na kojoj zaposlenik radi više od 2 km udaljena od stanice javnog prijevoza</a:t>
                      </a:r>
                      <a:endParaRPr lang="hr-HR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451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/>
              <a:t>NAKNADA ZA </a:t>
            </a:r>
            <a:r>
              <a:rPr lang="hr-HR" sz="3200" dirty="0" smtClean="0"/>
              <a:t>PRIJEVOZ- IZNIMKA OD PRAVA NA KUMULIRANJE MJESNOG I MEĐUMJESNOG PRIJEVOZA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16152"/>
          </a:xfrm>
        </p:spPr>
        <p:txBody>
          <a:bodyPr/>
          <a:lstStyle/>
          <a:p>
            <a:r>
              <a:rPr lang="hr-HR" b="1" dirty="0"/>
              <a:t>prijevozne zone </a:t>
            </a:r>
            <a:r>
              <a:rPr lang="hr-HR" dirty="0" smtClean="0"/>
              <a:t>- kad </a:t>
            </a:r>
            <a:r>
              <a:rPr lang="hr-HR" dirty="0"/>
              <a:t>mjesni </a:t>
            </a:r>
            <a:r>
              <a:rPr lang="hr-HR" dirty="0" smtClean="0"/>
              <a:t>javni </a:t>
            </a:r>
            <a:r>
              <a:rPr lang="hr-HR" dirty="0"/>
              <a:t>p</a:t>
            </a:r>
            <a:r>
              <a:rPr lang="hr-HR" dirty="0" smtClean="0"/>
              <a:t>rijevoz </a:t>
            </a:r>
            <a:r>
              <a:rPr lang="hr-HR" dirty="0"/>
              <a:t>obuhvaća i međumjesni prijevoz </a:t>
            </a:r>
            <a:r>
              <a:rPr lang="hr-HR" dirty="0" smtClean="0"/>
              <a:t> - zaposlenik </a:t>
            </a:r>
            <a:r>
              <a:rPr lang="hr-HR" b="1" dirty="0"/>
              <a:t>nema pravo </a:t>
            </a:r>
            <a:r>
              <a:rPr lang="hr-HR" dirty="0"/>
              <a:t>na kumuliranje naknade za mjesni i međumjesni </a:t>
            </a:r>
            <a:r>
              <a:rPr lang="hr-HR" dirty="0" smtClean="0"/>
              <a:t>prijevoz</a:t>
            </a:r>
          </a:p>
          <a:p>
            <a:pPr marL="0" indent="0">
              <a:buNone/>
            </a:pPr>
            <a:endParaRPr lang="hr-HR" dirty="0"/>
          </a:p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 </a:t>
            </a:r>
            <a:r>
              <a:rPr lang="hr-HR" dirty="0" smtClean="0"/>
              <a:t>Zaposlenik </a:t>
            </a:r>
            <a:r>
              <a:rPr lang="hr-HR" dirty="0"/>
              <a:t>koji stanuje odnosno radi na lokacijama koje su obuhvaćene zonskim prijevozom može se izjasniti za godišnju ili mjesečnu kartu zonskog prijevoza, a ako ne koristi javni prijevoz ostvaruje pravo na naknadu u visini cijene karte zonskog prijevoza umanjenog za 25</a:t>
            </a:r>
            <a:r>
              <a:rPr lang="hr-HR" dirty="0" smtClean="0"/>
              <a:t>%.</a:t>
            </a:r>
          </a:p>
          <a:p>
            <a:pPr marL="0" indent="0">
              <a:buNone/>
            </a:pPr>
            <a:r>
              <a:rPr lang="hr-HR" sz="2000" i="1" dirty="0" smtClean="0"/>
              <a:t>   (</a:t>
            </a:r>
            <a:r>
              <a:rPr lang="hr-HR" sz="2000" i="1" dirty="0"/>
              <a:t>Tumačenje Zajedničkog povjerenstva br. 28/67 od 27. ožujka 2013</a:t>
            </a:r>
            <a:r>
              <a:rPr lang="hr-HR" sz="2000" i="1" dirty="0" smtClean="0"/>
              <a:t>.)</a:t>
            </a:r>
            <a:endParaRPr lang="hr-HR" sz="2000" i="1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4002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hr-HR" sz="2800" dirty="0"/>
              <a:t>NAKNADA ZA PRIJEVOZ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892480" cy="5733256"/>
          </a:xfrm>
        </p:spPr>
        <p:txBody>
          <a:bodyPr>
            <a:normAutofit/>
          </a:bodyPr>
          <a:lstStyle/>
          <a:p>
            <a:pPr algn="ctr">
              <a:spcBef>
                <a:spcPts val="300"/>
              </a:spcBef>
              <a:buNone/>
            </a:pPr>
            <a:r>
              <a:rPr lang="hr-HR" sz="2800" dirty="0" smtClean="0"/>
              <a:t>MEĐUMJESNI PRIJEVOZ – </a:t>
            </a:r>
            <a:r>
              <a:rPr lang="hr-HR" sz="2800" dirty="0" smtClean="0">
                <a:solidFill>
                  <a:srgbClr val="FF0000"/>
                </a:solidFill>
              </a:rPr>
              <a:t>UDALJENOST VEĆA OD 100 KM</a:t>
            </a:r>
          </a:p>
          <a:p>
            <a:pPr algn="ctr">
              <a:spcBef>
                <a:spcPts val="300"/>
              </a:spcBef>
              <a:buNone/>
            </a:pPr>
            <a:endParaRPr lang="hr-HR" dirty="0" smtClean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hr-HR" b="1" dirty="0" smtClean="0"/>
              <a:t>0,65 kn po svakom kilometru </a:t>
            </a:r>
            <a:r>
              <a:rPr lang="hr-HR" dirty="0" smtClean="0"/>
              <a:t>udaljenosti – odluku o priznavanju prava donosi nadležni ministar</a:t>
            </a:r>
          </a:p>
          <a:p>
            <a:pPr lvl="0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hr-HR" dirty="0" smtClean="0"/>
              <a:t>nije predviđena mogućnost nadoknađivanja stvarnih troškova za zaposlenike koji dolaze na posao javnim prijevozom</a:t>
            </a:r>
          </a:p>
          <a:p>
            <a:pPr lvl="0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hr-HR" dirty="0"/>
              <a:t>p</a:t>
            </a:r>
            <a:r>
              <a:rPr lang="hr-HR" dirty="0" smtClean="0"/>
              <a:t>otrebna suglasnost nadležnog ministra</a:t>
            </a:r>
          </a:p>
          <a:p>
            <a:pPr>
              <a:spcBef>
                <a:spcPts val="300"/>
              </a:spcBef>
              <a:buNone/>
            </a:pPr>
            <a:endParaRPr lang="hr-HR" dirty="0" smtClean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851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hr-HR" sz="2800" b="1" dirty="0" smtClean="0"/>
              <a:t/>
            </a:r>
            <a:br>
              <a:rPr lang="hr-HR" sz="2800" b="1" dirty="0" smtClean="0"/>
            </a:br>
            <a:r>
              <a:rPr lang="hr-HR" sz="2800" dirty="0" smtClean="0">
                <a:solidFill>
                  <a:srgbClr val="002060"/>
                </a:solidFill>
              </a:rPr>
              <a:t>NAKNADA ZA PRIJEVOZ</a:t>
            </a:r>
            <a:br>
              <a:rPr lang="hr-HR" sz="2800" dirty="0" smtClean="0">
                <a:solidFill>
                  <a:srgbClr val="002060"/>
                </a:solidFill>
              </a:rPr>
            </a:br>
            <a:r>
              <a:rPr lang="hr-HR" sz="2800" dirty="0" smtClean="0">
                <a:solidFill>
                  <a:srgbClr val="002060"/>
                </a:solidFill>
              </a:rPr>
              <a:t>ODREĐIVANJE UDALJENOSTI</a:t>
            </a:r>
            <a:r>
              <a:rPr lang="hr-HR" sz="2800" dirty="0" smtClean="0">
                <a:solidFill>
                  <a:srgbClr val="FF0000"/>
                </a:solidFill>
              </a:rPr>
              <a:t/>
            </a:r>
            <a:br>
              <a:rPr lang="hr-HR" sz="2800" dirty="0" smtClean="0">
                <a:solidFill>
                  <a:srgbClr val="FF0000"/>
                </a:solidFill>
              </a:rPr>
            </a:b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892480" cy="5517232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hr-HR" b="1" dirty="0" smtClean="0"/>
              <a:t>prema planeru putovanja Hrvatskog autokluba (</a:t>
            </a:r>
            <a:r>
              <a:rPr lang="hr-HR" dirty="0" smtClean="0"/>
              <a:t>dostupno na: </a:t>
            </a:r>
            <a:r>
              <a:rPr lang="hr-HR" u="sng" dirty="0" smtClean="0">
                <a:hlinkClick r:id="rId2"/>
              </a:rPr>
              <a:t>http://map.hak.hr/</a:t>
            </a:r>
            <a:r>
              <a:rPr lang="hr-HR" dirty="0" smtClean="0"/>
              <a:t>)</a:t>
            </a:r>
          </a:p>
          <a:p>
            <a:pPr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hr-HR" b="1" dirty="0" smtClean="0"/>
              <a:t>u mjesnom prijevozu – </a:t>
            </a:r>
            <a:r>
              <a:rPr lang="hr-HR" dirty="0" smtClean="0"/>
              <a:t>najkraća uređena (asfaltirana) relacija, umanjena za pothodnike</a:t>
            </a:r>
            <a:endParaRPr lang="hr-HR" b="1" dirty="0" smtClean="0"/>
          </a:p>
          <a:p>
            <a:pPr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hr-HR" b="1" dirty="0" smtClean="0"/>
              <a:t>u međumjesnom prijevozu -  </a:t>
            </a:r>
            <a:r>
              <a:rPr lang="hr-HR" dirty="0" smtClean="0"/>
              <a:t>isključuju se neasfaltirane ceste i  ceste na kojima se naplaćuje cestarina </a:t>
            </a:r>
          </a:p>
          <a:p>
            <a:pPr marL="0" indent="0">
              <a:spcBef>
                <a:spcPts val="300"/>
              </a:spcBef>
              <a:buClr>
                <a:srgbClr val="FF0000"/>
              </a:buClr>
              <a:buNone/>
            </a:pPr>
            <a:endParaRPr lang="hr-HR" dirty="0" smtClean="0"/>
          </a:p>
          <a:p>
            <a:pPr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>
                <a:solidFill>
                  <a:schemeClr val="tx2"/>
                </a:solidFill>
              </a:rPr>
              <a:t>P</a:t>
            </a:r>
            <a:r>
              <a:rPr lang="hr-HR" dirty="0" smtClean="0">
                <a:solidFill>
                  <a:schemeClr val="tx2"/>
                </a:solidFill>
              </a:rPr>
              <a:t>laner putovanja </a:t>
            </a:r>
            <a:r>
              <a:rPr lang="hr-HR" dirty="0"/>
              <a:t>Hrvatskog autokluba </a:t>
            </a:r>
            <a:r>
              <a:rPr lang="hr-HR" dirty="0" smtClean="0"/>
              <a:t>je pomoćno sredstvo, a ako je nesporno da je udaljenost adrese stanovanja i lokacije rada manja od 2 km, zaposlenik nema pravo na naknadu za prijevoz.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smtClean="0">
                <a:solidFill>
                  <a:schemeClr val="tx2"/>
                </a:solidFill>
              </a:rPr>
              <a:t>  </a:t>
            </a:r>
            <a:r>
              <a:rPr lang="hr-HR" sz="2000" i="1" dirty="0" smtClean="0"/>
              <a:t>(</a:t>
            </a:r>
            <a:r>
              <a:rPr lang="hr-HR" sz="2000" i="1" dirty="0"/>
              <a:t>Tumačenje Zajedničkog povjerenstva br. 46/67 od 10. svibnja 2013</a:t>
            </a:r>
            <a:r>
              <a:rPr lang="hr-HR" sz="2000" i="1" dirty="0" smtClean="0"/>
              <a:t>.)</a:t>
            </a:r>
          </a:p>
          <a:p>
            <a:pPr marL="0" indent="0">
              <a:spcBef>
                <a:spcPts val="300"/>
              </a:spcBef>
              <a:buNone/>
            </a:pPr>
            <a:endParaRPr lang="hr-HR" dirty="0" smtClean="0">
              <a:solidFill>
                <a:schemeClr val="tx2"/>
              </a:solidFill>
            </a:endParaRPr>
          </a:p>
          <a:p>
            <a:pPr>
              <a:spcBef>
                <a:spcPts val="300"/>
              </a:spcBef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7258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NAKNADA ZA PRIJEVOZ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2" algn="ctr">
              <a:buSzPct val="85000"/>
              <a:buNone/>
            </a:pPr>
            <a:r>
              <a:rPr lang="hr-HR" sz="2400" b="1" dirty="0" smtClean="0"/>
              <a:t>ODREĐIVANJE NAKNADE KAD NA ISTOJ RELACIJI PROMETUJE VIŠE PRIJEVOZNIKA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hr-HR" dirty="0" smtClean="0"/>
              <a:t>različite vrste javnog prijevoza (</a:t>
            </a:r>
            <a:r>
              <a:rPr lang="hr-HR" dirty="0" err="1" smtClean="0"/>
              <a:t>npr</a:t>
            </a:r>
            <a:r>
              <a:rPr lang="hr-HR" dirty="0" smtClean="0"/>
              <a:t>. vlak i autobus)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hr-HR" dirty="0" smtClean="0"/>
              <a:t> više javnih prijevoznika iste vrste prijevoza (</a:t>
            </a:r>
            <a:r>
              <a:rPr lang="hr-HR" dirty="0" err="1" smtClean="0"/>
              <a:t>npr</a:t>
            </a:r>
            <a:r>
              <a:rPr lang="hr-HR" dirty="0" smtClean="0"/>
              <a:t>. više autobusnih prijevoznika)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hr-HR" b="1" dirty="0" smtClean="0"/>
              <a:t>zaposleniku se nadoknađuju troškovi u visini cijene godišnje ili mjesečne karte koja je za poslodavca najpovoljnija, a radniku omogućava redoviti dolazak na posao i odlazak s posla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hr-HR" b="1" dirty="0" smtClean="0"/>
              <a:t>VAŽNO: </a:t>
            </a:r>
            <a:r>
              <a:rPr lang="hr-HR" dirty="0" smtClean="0"/>
              <a:t>Za mjesni prijevoz u Zagrebu nije moguće priznati zaposleniku troškove javnog prijevoza u kombinaciji ZET + HŽ jer to nije za poslodavca najpovoljniji trošak prijevoza.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28787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hr-HR" sz="2800" dirty="0" smtClean="0"/>
              <a:t> </a:t>
            </a:r>
            <a:r>
              <a:rPr lang="hr-HR" sz="2800" dirty="0"/>
              <a:t>NAKNADA ZA PRIJEVOZ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00600"/>
          </a:xfrm>
        </p:spPr>
        <p:txBody>
          <a:bodyPr>
            <a:normAutofit/>
          </a:bodyPr>
          <a:lstStyle/>
          <a:p>
            <a:pPr algn="ctr">
              <a:spcBef>
                <a:spcPts val="300"/>
              </a:spcBef>
              <a:buNone/>
            </a:pPr>
            <a:r>
              <a:rPr lang="hr-HR" b="1" dirty="0" smtClean="0"/>
              <a:t>OSTVARIVANJE PRAVA NA NAKNADU PRIJEVOZA</a:t>
            </a:r>
          </a:p>
          <a:p>
            <a:pPr algn="ctr">
              <a:spcBef>
                <a:spcPts val="300"/>
              </a:spcBef>
              <a:buNone/>
            </a:pPr>
            <a:endParaRPr lang="hr-HR" b="1" dirty="0" smtClean="0"/>
          </a:p>
          <a:p>
            <a:pPr>
              <a:spcBef>
                <a:spcPts val="300"/>
              </a:spcBef>
            </a:pPr>
            <a:r>
              <a:rPr lang="hr-HR" b="1" dirty="0" smtClean="0"/>
              <a:t>Izjašnjavanje radnika </a:t>
            </a:r>
            <a:r>
              <a:rPr lang="hr-HR" dirty="0" smtClean="0"/>
              <a:t>- </a:t>
            </a:r>
            <a:r>
              <a:rPr lang="hr-HR" dirty="0"/>
              <a:t>n</a:t>
            </a:r>
            <a:r>
              <a:rPr lang="hr-HR" dirty="0" smtClean="0"/>
              <a:t>a početku godine/na </a:t>
            </a:r>
            <a:r>
              <a:rPr lang="hr-HR" dirty="0"/>
              <a:t>početku primjene čl. 67. TKU za javne </a:t>
            </a:r>
            <a:r>
              <a:rPr lang="hr-HR" dirty="0" smtClean="0"/>
              <a:t>službe </a:t>
            </a:r>
          </a:p>
          <a:p>
            <a:pPr marL="0" indent="0">
              <a:spcBef>
                <a:spcPts val="300"/>
              </a:spcBef>
              <a:buNone/>
            </a:pPr>
            <a:endParaRPr lang="hr-HR" dirty="0" smtClean="0"/>
          </a:p>
          <a:p>
            <a:pPr>
              <a:spcBef>
                <a:spcPts val="300"/>
              </a:spcBef>
            </a:pPr>
            <a:r>
              <a:rPr lang="hr-HR" b="1" dirty="0" smtClean="0"/>
              <a:t>Vjerodostojne isprave:</a:t>
            </a:r>
            <a:endParaRPr lang="hr-HR" dirty="0" smtClean="0"/>
          </a:p>
          <a:p>
            <a:pPr>
              <a:spcBef>
                <a:spcPts val="3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hr-HR" u="sng" dirty="0" smtClean="0"/>
              <a:t>prijevozne karte ili računi </a:t>
            </a:r>
            <a:r>
              <a:rPr lang="hr-HR" dirty="0" smtClean="0"/>
              <a:t>– radnik ih dostavlja poslodavcu</a:t>
            </a:r>
          </a:p>
          <a:p>
            <a:pPr>
              <a:spcBef>
                <a:spcPts val="3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hr-HR" u="sng" dirty="0" smtClean="0"/>
              <a:t>evidencija</a:t>
            </a:r>
            <a:r>
              <a:rPr lang="hr-HR" dirty="0" smtClean="0"/>
              <a:t> o prijeđenim kilometrima: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hr-HR" dirty="0"/>
              <a:t> </a:t>
            </a:r>
            <a:r>
              <a:rPr lang="hr-HR" dirty="0" smtClean="0"/>
              <a:t>  - obrazac evidencije nije propisan, kreira ga svaki poslodavac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hr-HR" dirty="0"/>
              <a:t> </a:t>
            </a:r>
            <a:r>
              <a:rPr lang="hr-HR" dirty="0" smtClean="0"/>
              <a:t>  - evidenciju vodi sam radnik </a:t>
            </a:r>
          </a:p>
          <a:p>
            <a:pPr marL="358775" indent="-358775">
              <a:spcBef>
                <a:spcPts val="300"/>
              </a:spcBef>
              <a:buNone/>
            </a:pPr>
            <a:r>
              <a:rPr lang="hr-HR" dirty="0"/>
              <a:t> </a:t>
            </a:r>
            <a:r>
              <a:rPr lang="hr-HR" dirty="0" smtClean="0"/>
              <a:t>  - ispunjen i potpisan formular radnik treba dostaviti do 3. u mjesecu za prethodni</a:t>
            </a:r>
          </a:p>
          <a:p>
            <a:pPr marL="0" indent="0">
              <a:spcBef>
                <a:spcPts val="300"/>
              </a:spcBef>
              <a:buNone/>
            </a:pPr>
            <a:endParaRPr lang="hr-HR" dirty="0"/>
          </a:p>
          <a:p>
            <a:pPr marL="0" indent="0">
              <a:spcBef>
                <a:spcPts val="300"/>
              </a:spcBef>
              <a:buNone/>
            </a:pPr>
            <a:endParaRPr lang="hr-HR" dirty="0" smtClean="0"/>
          </a:p>
          <a:p>
            <a:pPr marL="0" indent="0">
              <a:spcBef>
                <a:spcPts val="300"/>
              </a:spcBef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870394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455440"/>
          </a:xfrm>
        </p:spPr>
        <p:txBody>
          <a:bodyPr>
            <a:normAutofit fontScale="90000"/>
          </a:bodyPr>
          <a:lstStyle/>
          <a:p>
            <a:pPr lvl="2" algn="l" rtl="0">
              <a:spcBef>
                <a:spcPct val="0"/>
              </a:spcBef>
            </a:pPr>
            <a:r>
              <a:rPr lang="hr-HR" sz="3200" dirty="0" smtClean="0">
                <a:solidFill>
                  <a:srgbClr val="002060"/>
                </a:solidFill>
              </a:rPr>
              <a:t>NAKNADA ZA PRIJEVOZ</a:t>
            </a:r>
            <a:br>
              <a:rPr lang="hr-HR" sz="3200" dirty="0" smtClean="0">
                <a:solidFill>
                  <a:srgbClr val="002060"/>
                </a:solidFill>
              </a:rPr>
            </a:br>
            <a:r>
              <a:rPr lang="hr-HR" sz="3200" dirty="0" smtClean="0">
                <a:solidFill>
                  <a:srgbClr val="002060"/>
                </a:solidFill>
              </a:rPr>
              <a:t>PRAVO POD POVOLJNIJIM UVJETIMA</a:t>
            </a:r>
            <a:r>
              <a:rPr lang="hr-HR" sz="2400" b="1" dirty="0" smtClean="0"/>
              <a:t/>
            </a:r>
            <a:br>
              <a:rPr lang="hr-HR" sz="2400" b="1" dirty="0" smtClean="0"/>
            </a:b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2" algn="ctr">
              <a:buSzPct val="85000"/>
              <a:buNone/>
            </a:pPr>
            <a:endParaRPr lang="hr-HR" sz="2400" b="1" dirty="0" smtClean="0"/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hr-HR" b="1" dirty="0"/>
              <a:t>S</a:t>
            </a:r>
            <a:r>
              <a:rPr lang="hr-HR" b="1" dirty="0" smtClean="0"/>
              <a:t>ljedeći</a:t>
            </a:r>
            <a:r>
              <a:rPr lang="hr-HR" dirty="0" smtClean="0"/>
              <a:t> z</a:t>
            </a:r>
            <a:r>
              <a:rPr lang="hr-HR" b="1" dirty="0" smtClean="0"/>
              <a:t>aposlenici, iako </a:t>
            </a:r>
            <a:r>
              <a:rPr lang="hr-HR" b="1" dirty="0" smtClean="0"/>
              <a:t>stanuju na udaljenosti do 2 km do mjesta </a:t>
            </a:r>
            <a:r>
              <a:rPr lang="hr-HR" b="1" dirty="0" smtClean="0"/>
              <a:t>rada,</a:t>
            </a:r>
            <a:r>
              <a:rPr lang="hr-HR" dirty="0" smtClean="0"/>
              <a:t> </a:t>
            </a:r>
            <a:r>
              <a:rPr lang="hr-HR" b="1" dirty="0" smtClean="0"/>
              <a:t>imaju pravo na naknadu neovisno o udaljenosti:</a:t>
            </a:r>
          </a:p>
          <a:p>
            <a:pPr>
              <a:buNone/>
            </a:pPr>
            <a:r>
              <a:rPr lang="hr-HR" dirty="0" smtClean="0"/>
              <a:t>   - zaposlenici s tjelesnim oštećenjem donjih ekstremiteta </a:t>
            </a:r>
          </a:p>
          <a:p>
            <a:pPr>
              <a:buNone/>
            </a:pPr>
            <a:r>
              <a:rPr lang="hr-HR" dirty="0" smtClean="0"/>
              <a:t>   - slijepe osobe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dirty="0" smtClean="0"/>
              <a:t>U toj grupi nisu </a:t>
            </a:r>
            <a:r>
              <a:rPr lang="hr-HR" i="1" dirty="0" smtClean="0"/>
              <a:t>(više odgovora Zajedničkog povjerenstva):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- zaposlenici s oštećenim sluhom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- zaposlenici s bolešću kardiovaskularnog sustava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- zaposlenici oboljeli od cerebralne paralize</a:t>
            </a:r>
          </a:p>
          <a:p>
            <a:pPr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42146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47328"/>
          </a:xfrm>
        </p:spPr>
        <p:txBody>
          <a:bodyPr>
            <a:normAutofit fontScale="90000"/>
          </a:bodyPr>
          <a:lstStyle/>
          <a:p>
            <a:r>
              <a:rPr lang="hr-HR" sz="3600" dirty="0" smtClean="0"/>
              <a:t>IZVORI PRAVA RADNIKA</a:t>
            </a:r>
            <a:endParaRPr lang="hr-HR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7371468"/>
              </p:ext>
            </p:extLst>
          </p:nvPr>
        </p:nvGraphicFramePr>
        <p:xfrm>
          <a:off x="457200" y="1196751"/>
          <a:ext cx="8229600" cy="51125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6688"/>
                <a:gridCol w="5122912"/>
              </a:tblGrid>
              <a:tr h="658633">
                <a:tc>
                  <a:txBody>
                    <a:bodyPr/>
                    <a:lstStyle/>
                    <a:p>
                      <a:r>
                        <a:rPr lang="hr-HR" b="1" dirty="0" smtClean="0"/>
                        <a:t>Zakon o radu </a:t>
                      </a:r>
                      <a:r>
                        <a:rPr lang="hr-HR" b="0" dirty="0" smtClean="0"/>
                        <a:t>(NN 93/14.)</a:t>
                      </a:r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dirty="0" smtClean="0"/>
                        <a:t>Otpremnina za otkaz ugovora o radu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dirty="0" smtClean="0"/>
                        <a:t>Naknada za neiskorišteni godišnji odmor</a:t>
                      </a:r>
                      <a:endParaRPr lang="hr-HR" dirty="0"/>
                    </a:p>
                  </a:txBody>
                  <a:tcPr/>
                </a:tc>
              </a:tr>
              <a:tr h="4453936">
                <a:tc>
                  <a:txBody>
                    <a:bodyPr/>
                    <a:lstStyle/>
                    <a:p>
                      <a:r>
                        <a:rPr lang="hr-HR" b="1" dirty="0" smtClean="0"/>
                        <a:t>Temeljni kolektivni ugovor za službenike i namještenike u javnim službama</a:t>
                      </a:r>
                      <a:r>
                        <a:rPr lang="hr-HR" b="0" dirty="0" smtClean="0"/>
                        <a:t>;</a:t>
                      </a:r>
                      <a:r>
                        <a:rPr lang="hr-HR" b="0" baseline="0" dirty="0" smtClean="0"/>
                        <a:t> Dodatak I.; Dodatak II. (</a:t>
                      </a:r>
                      <a:r>
                        <a:rPr lang="hr-HR" b="0" dirty="0" smtClean="0"/>
                        <a:t>NN 141/12.</a:t>
                      </a:r>
                      <a:r>
                        <a:rPr lang="hr-HR" b="0" baseline="0" dirty="0" smtClean="0"/>
                        <a:t>, </a:t>
                      </a:r>
                      <a:r>
                        <a:rPr lang="hr-HR" b="0" dirty="0" smtClean="0"/>
                        <a:t>150/13. i 153/13.) </a:t>
                      </a:r>
                    </a:p>
                    <a:p>
                      <a:endParaRPr lang="hr-HR" b="0" dirty="0" smtClean="0"/>
                    </a:p>
                    <a:p>
                      <a:r>
                        <a:rPr lang="hr-HR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Zakon o uskrati</a:t>
                      </a:r>
                      <a:r>
                        <a:rPr lang="hr-H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isplate pojedinih materijalnih prava zaposlenima u javnim službama (NN 36/15.)</a:t>
                      </a:r>
                    </a:p>
                    <a:p>
                      <a:endParaRPr lang="hr-HR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r-HR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Odluka Vlade RH </a:t>
                      </a:r>
                      <a:r>
                        <a:rPr lang="hr-H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isplati razlike jubilarne nagrade (NN</a:t>
                      </a:r>
                      <a:r>
                        <a:rPr lang="hr-HR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65/15.)</a:t>
                      </a:r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dirty="0" smtClean="0"/>
                        <a:t>Naknada troškova prijevoza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dirty="0" smtClean="0"/>
                        <a:t>Dnevnica</a:t>
                      </a:r>
                      <a:r>
                        <a:rPr lang="hr-HR" baseline="0" dirty="0" smtClean="0"/>
                        <a:t> u zemlji i inozemstvu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baseline="0" dirty="0" smtClean="0"/>
                        <a:t>Naknada troškova prijevoza i noćenja na službenom putu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baseline="0" dirty="0" smtClean="0"/>
                        <a:t>Naknada za korištenje privatnog automobila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baseline="0" dirty="0" smtClean="0"/>
                        <a:t>Terenski dodatak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baseline="0" dirty="0" smtClean="0"/>
                        <a:t>Pomoći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baseline="0" dirty="0" smtClean="0"/>
                        <a:t>Jubilarne nagrade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baseline="0" dirty="0" smtClean="0"/>
                        <a:t>Regres za godišnji odmor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baseline="0" dirty="0" smtClean="0"/>
                        <a:t>Božićnica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baseline="0" dirty="0" smtClean="0"/>
                        <a:t>Darovi djeci radnika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baseline="0" dirty="0" smtClean="0"/>
                        <a:t>Otpremnina za odlazak u mirovinu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baseline="0" dirty="0" smtClean="0"/>
                        <a:t>Otpremnina za otkaz ugovora o radu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baseline="0" dirty="0" smtClean="0"/>
                        <a:t>Sistematski pregledi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0397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hr-HR" b="1" dirty="0" smtClean="0">
                <a:solidFill>
                  <a:schemeClr val="tx2"/>
                </a:solidFill>
              </a:rPr>
              <a:t/>
            </a:r>
            <a:br>
              <a:rPr lang="hr-HR" b="1" dirty="0" smtClean="0">
                <a:solidFill>
                  <a:schemeClr val="tx2"/>
                </a:solidFill>
              </a:rPr>
            </a:br>
            <a:r>
              <a:rPr lang="hr-HR" b="1" dirty="0">
                <a:solidFill>
                  <a:schemeClr val="tx2"/>
                </a:solidFill>
              </a:rPr>
              <a:t/>
            </a:r>
            <a:br>
              <a:rPr lang="hr-HR" b="1" dirty="0">
                <a:solidFill>
                  <a:schemeClr val="tx2"/>
                </a:solidFill>
              </a:rPr>
            </a:br>
            <a:r>
              <a:rPr lang="hr-HR" b="1" dirty="0" smtClean="0">
                <a:solidFill>
                  <a:schemeClr val="tx2"/>
                </a:solidFill>
              </a:rPr>
              <a:t/>
            </a:r>
            <a:br>
              <a:rPr lang="hr-HR" b="1" dirty="0" smtClean="0">
                <a:solidFill>
                  <a:schemeClr val="tx2"/>
                </a:solidFill>
              </a:rPr>
            </a:br>
            <a:r>
              <a:rPr lang="hr-HR" b="1" dirty="0">
                <a:solidFill>
                  <a:schemeClr val="tx2"/>
                </a:solidFill>
              </a:rPr>
              <a:t/>
            </a:r>
            <a:br>
              <a:rPr lang="hr-HR" b="1" dirty="0">
                <a:solidFill>
                  <a:schemeClr val="tx2"/>
                </a:solidFill>
              </a:rPr>
            </a:br>
            <a:r>
              <a:rPr lang="hr-HR" b="1" dirty="0" smtClean="0">
                <a:solidFill>
                  <a:schemeClr val="tx2"/>
                </a:solidFill>
              </a:rPr>
              <a:t/>
            </a:r>
            <a:br>
              <a:rPr lang="hr-HR" b="1" dirty="0" smtClean="0">
                <a:solidFill>
                  <a:schemeClr val="tx2"/>
                </a:solidFill>
              </a:rPr>
            </a:br>
            <a:r>
              <a:rPr lang="hr-HR" sz="2800" dirty="0" smtClean="0">
                <a:solidFill>
                  <a:schemeClr val="tx2"/>
                </a:solidFill>
              </a:rPr>
              <a:t>RAZDOBLJA ZA KOJA ZAPOSLENIK </a:t>
            </a:r>
            <a:r>
              <a:rPr lang="hr-HR" sz="2800" dirty="0" smtClean="0">
                <a:solidFill>
                  <a:srgbClr val="FF0000"/>
                </a:solidFill>
              </a:rPr>
              <a:t>NEMA PRAVO </a:t>
            </a:r>
            <a:r>
              <a:rPr lang="hr-HR" sz="2800" dirty="0" smtClean="0">
                <a:solidFill>
                  <a:schemeClr val="tx2"/>
                </a:solidFill>
              </a:rPr>
              <a:t>NA NAKNADU TROŠKOVA PRIJEVOZA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sz="2800" b="1" dirty="0" smtClean="0"/>
              <a:t/>
            </a:r>
            <a:br>
              <a:rPr lang="hr-HR" sz="2800" b="1" dirty="0" smtClean="0"/>
            </a:br>
            <a:r>
              <a:rPr lang="hr-HR" sz="2800" b="1" dirty="0" smtClean="0"/>
              <a:t/>
            </a:r>
            <a:br>
              <a:rPr lang="hr-HR" sz="2800" b="1" dirty="0" smtClean="0"/>
            </a:b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37321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hr-HR" dirty="0" smtClean="0"/>
              <a:t>  Ako</a:t>
            </a:r>
            <a:r>
              <a:rPr lang="hr-HR" b="1" dirty="0" smtClean="0"/>
              <a:t> više od dva dana uzastopce nije obvezan dolaziti na posao radi korištenja:</a:t>
            </a:r>
            <a:endParaRPr lang="hr-HR" dirty="0" smtClean="0"/>
          </a:p>
          <a:p>
            <a:pPr marL="449263" lvl="0" indent="-266700"/>
            <a:r>
              <a:rPr lang="hr-HR" dirty="0" smtClean="0"/>
              <a:t>godišnjeg odmora</a:t>
            </a:r>
          </a:p>
          <a:p>
            <a:pPr marL="449263" lvl="0" indent="-266700"/>
            <a:r>
              <a:rPr lang="hr-HR" dirty="0" smtClean="0"/>
              <a:t>rodiljinog dopusta</a:t>
            </a:r>
          </a:p>
          <a:p>
            <a:pPr marL="449263" lvl="0" indent="-266700"/>
            <a:r>
              <a:rPr lang="hr-HR" dirty="0" smtClean="0"/>
              <a:t>bolovanja (na teret poslodavca i na teret HZZO-a)</a:t>
            </a:r>
          </a:p>
          <a:p>
            <a:pPr marL="449263" lvl="0" indent="-266700"/>
            <a:r>
              <a:rPr lang="hr-HR" dirty="0" smtClean="0"/>
              <a:t>plaćenog dopusta, korištenje slobodnih dana, blagdana dr.</a:t>
            </a:r>
          </a:p>
          <a:p>
            <a:pPr marL="182563" lvl="0" indent="0">
              <a:buNone/>
            </a:pPr>
            <a:endParaRPr lang="hr-HR" dirty="0"/>
          </a:p>
          <a:p>
            <a:pPr marL="525463" indent="-342900">
              <a:buFont typeface="Wingdings" panose="05000000000000000000" pitchFamily="2" charset="2"/>
              <a:buChar char="q"/>
            </a:pPr>
            <a:r>
              <a:rPr lang="hr-HR" sz="2000" dirty="0"/>
              <a:t>Zaposleniku koji je </a:t>
            </a:r>
            <a:r>
              <a:rPr lang="hr-HR" sz="2000" b="1" dirty="0"/>
              <a:t>kupio mjesečnu kartu </a:t>
            </a:r>
            <a:r>
              <a:rPr lang="hr-HR" sz="2000" dirty="0"/>
              <a:t>(dužan je </a:t>
            </a:r>
            <a:r>
              <a:rPr lang="hr-HR" sz="2000" dirty="0" smtClean="0"/>
              <a:t>poslodavcu predočiti kartu ili račun) </a:t>
            </a:r>
            <a:r>
              <a:rPr lang="hr-HR" sz="2000" dirty="0"/>
              <a:t>i nakon toga izostao s posla zbog bolesti, </a:t>
            </a:r>
            <a:r>
              <a:rPr lang="hr-HR" sz="2000" b="1" dirty="0"/>
              <a:t>naknada se ne umanjuje</a:t>
            </a:r>
            <a:r>
              <a:rPr lang="hr-HR" sz="2000" dirty="0"/>
              <a:t>, već ostvaruje pravo na puni iznos mjesečne naknade  za </a:t>
            </a:r>
            <a:r>
              <a:rPr lang="hr-HR" sz="2000" dirty="0" smtClean="0"/>
              <a:t>prijevoz.</a:t>
            </a:r>
          </a:p>
          <a:p>
            <a:pPr marL="182563" indent="0">
              <a:buNone/>
            </a:pPr>
            <a:r>
              <a:rPr lang="hr-HR" sz="2000" dirty="0"/>
              <a:t> </a:t>
            </a:r>
            <a:r>
              <a:rPr lang="hr-HR" sz="2000" dirty="0" smtClean="0"/>
              <a:t>     </a:t>
            </a:r>
            <a:r>
              <a:rPr lang="hr-HR" sz="2000" i="1" dirty="0" smtClean="0"/>
              <a:t>(</a:t>
            </a:r>
            <a:r>
              <a:rPr lang="hr-HR" sz="2000" i="1" dirty="0"/>
              <a:t>Tumačenje Zajedničkog povjerenstva br. 11/67 od 13. veljače 2013</a:t>
            </a:r>
            <a:r>
              <a:rPr lang="hr-HR" sz="2000" i="1" dirty="0" smtClean="0"/>
              <a:t>.)</a:t>
            </a:r>
            <a:endParaRPr lang="hr-HR" sz="2000" i="1" dirty="0"/>
          </a:p>
          <a:p>
            <a:pPr marL="525463" lvl="0" indent="-342900">
              <a:buFont typeface="Wingdings" panose="05000000000000000000" pitchFamily="2" charset="2"/>
              <a:buChar char="q"/>
            </a:pPr>
            <a:endParaRPr lang="hr-HR" dirty="0" smtClean="0"/>
          </a:p>
          <a:p>
            <a:pPr lvl="0">
              <a:buNone/>
            </a:pPr>
            <a:endParaRPr lang="hr-HR" sz="3400" b="1" dirty="0" smtClean="0"/>
          </a:p>
          <a:p>
            <a:pPr marL="1071563" indent="-1071563">
              <a:spcBef>
                <a:spcPts val="300"/>
              </a:spcBef>
              <a:buNone/>
            </a:pPr>
            <a:endParaRPr lang="hr-HR" sz="3100" dirty="0" smtClean="0"/>
          </a:p>
        </p:txBody>
      </p:sp>
    </p:spTree>
    <p:extLst>
      <p:ext uri="{BB962C8B-B14F-4D97-AF65-F5344CB8AC3E}">
        <p14:creationId xmlns:p14="http://schemas.microsoft.com/office/powerpoint/2010/main" val="788237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/>
              <a:t>TROŠKOVI SLUŽBENOG </a:t>
            </a:r>
            <a:r>
              <a:rPr lang="hr-HR" sz="3200" dirty="0" smtClean="0"/>
              <a:t>PUTOVANJA – što obuhvaćaju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-457200">
              <a:buClr>
                <a:srgbClr val="002060"/>
              </a:buClr>
            </a:pPr>
            <a:r>
              <a:rPr lang="hr-HR" sz="2400" b="1" dirty="0" smtClean="0"/>
              <a:t>prijevozni troškovi </a:t>
            </a:r>
            <a:r>
              <a:rPr lang="hr-HR" sz="2400" dirty="0" smtClean="0"/>
              <a:t>– prometnim sredstvom koji je odobrio poslodavac</a:t>
            </a:r>
          </a:p>
          <a:p>
            <a:pPr lvl="1" indent="-457200">
              <a:buClr>
                <a:srgbClr val="002060"/>
              </a:buClr>
            </a:pPr>
            <a:r>
              <a:rPr lang="hr-HR" sz="2400" b="1" dirty="0" smtClean="0"/>
              <a:t>izdaci za smještaj </a:t>
            </a:r>
            <a:r>
              <a:rPr lang="hr-HR" sz="2400" dirty="0" smtClean="0"/>
              <a:t>– moraju biti dokumentirani</a:t>
            </a:r>
          </a:p>
          <a:p>
            <a:pPr lvl="1" indent="-457200" algn="just">
              <a:buClr>
                <a:srgbClr val="002060"/>
              </a:buClr>
            </a:pPr>
            <a:r>
              <a:rPr lang="hr-HR" sz="2400" b="1" dirty="0" smtClean="0"/>
              <a:t>dnevnice</a:t>
            </a:r>
            <a:r>
              <a:rPr lang="hr-HR" sz="2400" dirty="0" smtClean="0"/>
              <a:t> – namijenjene podmirivanju izdataka za prehranu i prijevoz u mjestu u koje je osoba upućena na službeno putovanje </a:t>
            </a:r>
          </a:p>
          <a:p>
            <a:pPr lvl="1" indent="-457200">
              <a:buClr>
                <a:srgbClr val="002060"/>
              </a:buClr>
            </a:pPr>
            <a:r>
              <a:rPr lang="hr-HR" sz="2400" b="1" dirty="0" smtClean="0"/>
              <a:t>ostali izdaci </a:t>
            </a:r>
            <a:r>
              <a:rPr lang="hr-HR" sz="2400" dirty="0" smtClean="0"/>
              <a:t>povezani s izvršavanjem poslova zbog kojih je radnik upućen na službeni put (</a:t>
            </a:r>
            <a:r>
              <a:rPr lang="hr-HR" sz="2400" dirty="0" err="1" smtClean="0"/>
              <a:t>npr</a:t>
            </a:r>
            <a:r>
              <a:rPr lang="hr-HR" sz="2400" dirty="0" smtClean="0"/>
              <a:t>. troškovi fotokopiranja dokumenata i </a:t>
            </a:r>
            <a:r>
              <a:rPr lang="hr-HR" sz="2400" dirty="0" err="1" smtClean="0"/>
              <a:t>dr</a:t>
            </a:r>
            <a:r>
              <a:rPr lang="hr-HR" sz="2400" dirty="0" smtClean="0"/>
              <a:t>.)</a:t>
            </a:r>
          </a:p>
          <a:p>
            <a:pPr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90034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 fontScale="90000"/>
          </a:bodyPr>
          <a:lstStyle/>
          <a:p>
            <a:r>
              <a:rPr lang="hr-HR" altLang="sr-Latn-RS" sz="3600" dirty="0" smtClean="0"/>
              <a:t/>
            </a:r>
            <a:br>
              <a:rPr lang="hr-HR" altLang="sr-Latn-RS" sz="3600" dirty="0" smtClean="0"/>
            </a:br>
            <a:r>
              <a:rPr lang="hr-HR" altLang="sr-Latn-RS" sz="3600" dirty="0"/>
              <a:t/>
            </a:r>
            <a:br>
              <a:rPr lang="hr-HR" altLang="sr-Latn-RS" sz="3600" dirty="0"/>
            </a:br>
            <a:r>
              <a:rPr lang="hr-HR" altLang="sr-Latn-RS" sz="3600" dirty="0" smtClean="0"/>
              <a:t>PRAVO NA DNEVNICU ZA SLUŽBENI PUT U ZEMLJI - </a:t>
            </a:r>
            <a:r>
              <a:rPr lang="hr-HR" altLang="sr-Latn-RS" sz="2700" dirty="0"/>
              <a:t>uređena u TKU za javne službe i u GKU</a:t>
            </a:r>
            <a:r>
              <a:rPr lang="hr-HR" altLang="sr-Latn-RS" sz="3200" dirty="0"/>
              <a:t/>
            </a:r>
            <a:br>
              <a:rPr lang="hr-HR" altLang="sr-Latn-RS" sz="3200" dirty="0"/>
            </a:br>
            <a:r>
              <a:rPr lang="hr-HR" altLang="sr-Latn-RS" sz="3600" b="1" dirty="0" smtClean="0"/>
              <a:t/>
            </a:r>
            <a:br>
              <a:rPr lang="hr-HR" altLang="sr-Latn-RS" sz="3600" b="1" dirty="0" smtClean="0"/>
            </a:br>
            <a:endParaRPr lang="hr-HR" altLang="sr-Latn-RS" sz="3600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281237" y="1556792"/>
            <a:ext cx="8683251" cy="475252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altLang="sr-Latn-RS" b="1" dirty="0" smtClean="0"/>
              <a:t>TKU ZA JAVNE SLUŽBE </a:t>
            </a:r>
            <a:r>
              <a:rPr lang="hr-HR" altLang="sr-Latn-RS" dirty="0" smtClean="0"/>
              <a:t>(čl. 64.):</a:t>
            </a:r>
          </a:p>
          <a:p>
            <a:r>
              <a:rPr lang="hr-HR" altLang="sr-Latn-RS" dirty="0" smtClean="0"/>
              <a:t>170,00 kn dnevno, neovisno o udaljenosti (12 sati – puna, 8 sati – pola)</a:t>
            </a:r>
          </a:p>
          <a:p>
            <a:r>
              <a:rPr lang="hr-HR" altLang="sr-Latn-RS" dirty="0" smtClean="0"/>
              <a:t>puna dnevnica - samo ako radniku nije na neki drugi način osigurana (plaćena) prehrana</a:t>
            </a:r>
          </a:p>
          <a:p>
            <a:r>
              <a:rPr lang="hr-HR" altLang="sr-Latn-RS" dirty="0" smtClean="0"/>
              <a:t>ako je radniku na službenom putu osigurana prehrana: 30% propisane svote dnevnice, tj. 51,00 kn za svaki dan proveden na službenom putovanju za koji mu je osigurana prehrana</a:t>
            </a:r>
          </a:p>
          <a:p>
            <a:r>
              <a:rPr lang="hr-HR" altLang="sr-Latn-RS" dirty="0" smtClean="0"/>
              <a:t>Dodatak II. – privremeno – isplata umanjenih dnevnica - 150,00 kn </a:t>
            </a:r>
            <a:r>
              <a:rPr lang="hr-HR" altLang="sr-Latn-RS" dirty="0" smtClean="0">
                <a:solidFill>
                  <a:srgbClr val="FF0000"/>
                </a:solidFill>
              </a:rPr>
              <a:t>???</a:t>
            </a:r>
          </a:p>
          <a:p>
            <a:pPr marL="0" indent="0">
              <a:buNone/>
            </a:pPr>
            <a:r>
              <a:rPr lang="hr-HR" altLang="sr-Latn-RS" b="1" dirty="0" smtClean="0"/>
              <a:t>GKU ZA DJELATNOST SOCIJALNE SKRBI</a:t>
            </a:r>
            <a:r>
              <a:rPr lang="hr-HR" altLang="sr-Latn-RS" b="1" dirty="0"/>
              <a:t> </a:t>
            </a:r>
            <a:r>
              <a:rPr lang="hr-HR" altLang="sr-Latn-RS" dirty="0" smtClean="0"/>
              <a:t>(čl. 51.):</a:t>
            </a:r>
          </a:p>
          <a:p>
            <a:r>
              <a:rPr lang="hr-HR" altLang="sr-Latn-RS" dirty="0"/>
              <a:t>a</a:t>
            </a:r>
            <a:r>
              <a:rPr lang="hr-HR" altLang="sr-Latn-RS" dirty="0" smtClean="0"/>
              <a:t>ko je radnik upućen na službeno putovanje s korisnicima  i uz uvjet da putovanje traje najmanje 8 sati, bez obzira na osiguranu prehranu, ima pravo na punu dnevnicu</a:t>
            </a:r>
          </a:p>
        </p:txBody>
      </p:sp>
    </p:spTree>
    <p:extLst>
      <p:ext uri="{BB962C8B-B14F-4D97-AF65-F5344CB8AC3E}">
        <p14:creationId xmlns:p14="http://schemas.microsoft.com/office/powerpoint/2010/main" val="301082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 smtClean="0"/>
              <a:t>ŠTO SE U POREZNOM SMISLU SMATRA SLUŽBENIM PUTOVANJEM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  <a:buNone/>
            </a:pPr>
            <a:r>
              <a:rPr lang="hr-HR" sz="2400" b="1" dirty="0" smtClean="0"/>
              <a:t>Službeno putovanje u tuzemstvu:</a:t>
            </a:r>
          </a:p>
          <a:p>
            <a:pPr marL="809625" indent="-365125" algn="just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hr-HR" sz="2400" dirty="0" smtClean="0"/>
              <a:t>putovanje iz mjesta u kojemu je mjesto rada ili iz mjesta prebivališta odnosno uobičajenog boravišta radnika u drugo mjesto (osim u mjesto u kojemu ima prebivalište ili uobičajeno boravište) radi obavljanja u nalogu za službeno putovanje određenih poslova njegovog radnog mjesta, a u svezi s djelatnosti poslodavca</a:t>
            </a:r>
          </a:p>
          <a:p>
            <a:pPr algn="just">
              <a:lnSpc>
                <a:spcPct val="80000"/>
              </a:lnSpc>
              <a:buNone/>
            </a:pPr>
            <a:r>
              <a:rPr lang="hr-HR" sz="2400" b="1" dirty="0" smtClean="0"/>
              <a:t>S</a:t>
            </a:r>
            <a:r>
              <a:rPr lang="hr-HR" sz="2400" b="1" dirty="0" smtClean="0">
                <a:cs typeface="Arial" charset="0"/>
              </a:rPr>
              <a:t>lužbeno putovanje u inozemstvu</a:t>
            </a:r>
            <a:r>
              <a:rPr lang="hr-HR" sz="2400" dirty="0" smtClean="0">
                <a:cs typeface="Arial" charset="0"/>
              </a:rPr>
              <a:t>:</a:t>
            </a:r>
            <a:endParaRPr lang="en-GB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714375" lvl="1" indent="-439738" algn="just">
              <a:lnSpc>
                <a:spcPct val="80000"/>
              </a:lnSpc>
              <a:buClr>
                <a:srgbClr val="B40000"/>
              </a:buClr>
              <a:buFont typeface="Wingdings" panose="05000000000000000000" pitchFamily="2" charset="2"/>
              <a:buChar char="ü"/>
            </a:pPr>
            <a:r>
              <a:rPr lang="hr-HR" sz="2400" dirty="0" smtClean="0">
                <a:cs typeface="Arial" charset="0"/>
              </a:rPr>
              <a:t>službeno putovanje iz Republike Hrvatske u stranu državu i obratno,</a:t>
            </a:r>
            <a:endParaRPr lang="hr-HR" sz="2400" dirty="0" smtClean="0"/>
          </a:p>
          <a:p>
            <a:pPr marL="714375" lvl="1" indent="-439738" algn="just">
              <a:lnSpc>
                <a:spcPct val="80000"/>
              </a:lnSpc>
              <a:buClr>
                <a:srgbClr val="B40000"/>
              </a:buClr>
              <a:buFont typeface="Wingdings" panose="05000000000000000000" pitchFamily="2" charset="2"/>
              <a:buChar char="ü"/>
            </a:pPr>
            <a:r>
              <a:rPr lang="hr-HR" sz="2400" dirty="0" smtClean="0">
                <a:cs typeface="Arial" charset="0"/>
              </a:rPr>
              <a:t>putovanje iz jedne strane države u drugu,</a:t>
            </a:r>
            <a:endParaRPr lang="hr-HR" sz="2400" dirty="0" smtClean="0">
              <a:latin typeface="Times New Roman" pitchFamily="18" charset="0"/>
            </a:endParaRPr>
          </a:p>
          <a:p>
            <a:pPr marL="714375" lvl="1" indent="-439738" algn="just">
              <a:lnSpc>
                <a:spcPct val="80000"/>
              </a:lnSpc>
              <a:buClr>
                <a:srgbClr val="B40000"/>
              </a:buClr>
              <a:buFont typeface="Wingdings" panose="05000000000000000000" pitchFamily="2" charset="2"/>
              <a:buChar char="ü"/>
            </a:pPr>
            <a:r>
              <a:rPr lang="hr-HR" sz="2400" dirty="0" smtClean="0">
                <a:cs typeface="Arial" charset="0"/>
              </a:rPr>
              <a:t>putovanje iz jednog mjesta u drugo mjesto na teritoriju strane države</a:t>
            </a:r>
            <a:endParaRPr lang="hr-HR" sz="2400" dirty="0" smtClean="0"/>
          </a:p>
          <a:p>
            <a:pPr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72571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altLang="sr-Latn-RS" sz="3200" dirty="0"/>
              <a:t>DNEVNICA ZA SLUŽBENI PUT U </a:t>
            </a:r>
            <a:r>
              <a:rPr lang="hr-HR" altLang="sr-Latn-RS" sz="3200" dirty="0" smtClean="0"/>
              <a:t>ZEMLJI PREMA POREZNIM PROPISIMA</a:t>
            </a:r>
            <a:endParaRPr lang="hr-H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altLang="sr-Latn-RS" dirty="0" smtClean="0"/>
              <a:t>čl</a:t>
            </a:r>
            <a:r>
              <a:rPr lang="hr-HR" altLang="sr-Latn-RS" dirty="0"/>
              <a:t>. 13. Pravilnika o porezu na </a:t>
            </a:r>
            <a:r>
              <a:rPr lang="hr-HR" altLang="sr-Latn-RS" dirty="0" smtClean="0"/>
              <a:t>dohodak:</a:t>
            </a:r>
          </a:p>
          <a:p>
            <a:pPr marL="0" indent="0">
              <a:buNone/>
            </a:pPr>
            <a:r>
              <a:rPr lang="hr-HR" altLang="sr-Latn-RS" dirty="0" smtClean="0"/>
              <a:t>UVJETI:</a:t>
            </a:r>
          </a:p>
          <a:p>
            <a:pPr marL="457200" indent="-457200">
              <a:spcBef>
                <a:spcPts val="0"/>
              </a:spcBef>
              <a:buAutoNum type="arabicPeriod"/>
            </a:pPr>
            <a:r>
              <a:rPr lang="hr-HR" altLang="sr-Latn-RS" dirty="0" smtClean="0"/>
              <a:t>Udaljenost – najmanje 30 km</a:t>
            </a:r>
          </a:p>
          <a:p>
            <a:pPr marL="457200" indent="-457200">
              <a:spcBef>
                <a:spcPts val="0"/>
              </a:spcBef>
              <a:buAutoNum type="arabicPeriod"/>
            </a:pPr>
            <a:r>
              <a:rPr lang="hr-HR" altLang="sr-Latn-RS" dirty="0" smtClean="0"/>
              <a:t>Trajanje putovanja:  </a:t>
            </a:r>
            <a:endParaRPr lang="hr-HR" sz="2400" dirty="0" smtClean="0"/>
          </a:p>
          <a:p>
            <a:pPr marL="895350" lvl="1" indent="-352425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q"/>
            </a:pPr>
            <a:r>
              <a:rPr lang="hr-HR" sz="2400" dirty="0" smtClean="0">
                <a:cs typeface="Times New Roman" pitchFamily="18" charset="0"/>
              </a:rPr>
              <a:t>za svaka</a:t>
            </a:r>
            <a:r>
              <a:rPr lang="hr-HR" sz="2400" b="1" dirty="0" smtClean="0">
                <a:cs typeface="Times New Roman" pitchFamily="18" charset="0"/>
              </a:rPr>
              <a:t> </a:t>
            </a:r>
            <a:r>
              <a:rPr lang="hr-HR" sz="2400" dirty="0" smtClean="0">
                <a:cs typeface="Times New Roman" pitchFamily="18" charset="0"/>
              </a:rPr>
              <a:t>24 sata provedena na slu</a:t>
            </a:r>
            <a:r>
              <a:rPr lang="hr-HR" sz="2400" dirty="0" smtClean="0"/>
              <a:t>ž</a:t>
            </a:r>
            <a:r>
              <a:rPr lang="hr-HR" sz="2400" dirty="0" smtClean="0">
                <a:cs typeface="Times New Roman" pitchFamily="18" charset="0"/>
              </a:rPr>
              <a:t>benom putovanju – puna dnevnica</a:t>
            </a:r>
          </a:p>
          <a:p>
            <a:pPr marL="895350" lvl="1" indent="-352425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q"/>
              <a:tabLst>
                <a:tab pos="809625" algn="l"/>
              </a:tabLst>
            </a:pPr>
            <a:r>
              <a:rPr lang="hr-HR" sz="2400" dirty="0" smtClean="0">
                <a:cs typeface="Times New Roman" pitchFamily="18" charset="0"/>
              </a:rPr>
              <a:t> </a:t>
            </a:r>
            <a:r>
              <a:rPr lang="hr-HR" sz="2400" dirty="0">
                <a:cs typeface="Times New Roman" pitchFamily="18" charset="0"/>
              </a:rPr>
              <a:t>za službeno putovanje koje traje preko 12 sati dnevno </a:t>
            </a:r>
            <a:r>
              <a:rPr lang="hr-HR" sz="2400" b="1" dirty="0">
                <a:cs typeface="Times New Roman" pitchFamily="18" charset="0"/>
              </a:rPr>
              <a:t>- </a:t>
            </a:r>
            <a:r>
              <a:rPr lang="hr-HR" sz="2400" dirty="0">
                <a:cs typeface="Times New Roman" pitchFamily="18" charset="0"/>
              </a:rPr>
              <a:t>puna dnevnica</a:t>
            </a:r>
          </a:p>
          <a:p>
            <a:pPr marL="895350" lvl="1" indent="-352425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q"/>
              <a:tabLst>
                <a:tab pos="809625" algn="l"/>
              </a:tabLst>
            </a:pPr>
            <a:r>
              <a:rPr lang="hr-HR" sz="2400" dirty="0"/>
              <a:t>z</a:t>
            </a:r>
            <a:r>
              <a:rPr lang="hr-HR" sz="2400" dirty="0">
                <a:cs typeface="Times New Roman" pitchFamily="18" charset="0"/>
              </a:rPr>
              <a:t>a službena putovanja u zemlji koja traju više od 8, a manje od 12 sati </a:t>
            </a:r>
            <a:r>
              <a:rPr lang="hr-HR" sz="2400" b="1" dirty="0">
                <a:cs typeface="Times New Roman" pitchFamily="18" charset="0"/>
              </a:rPr>
              <a:t>– </a:t>
            </a:r>
            <a:r>
              <a:rPr lang="hr-HR" sz="2400" dirty="0">
                <a:cs typeface="Times New Roman" pitchFamily="18" charset="0"/>
              </a:rPr>
              <a:t>polovina dnevnice</a:t>
            </a:r>
          </a:p>
          <a:p>
            <a:pPr marL="447675" indent="-447675">
              <a:buNone/>
            </a:pPr>
            <a:r>
              <a:rPr lang="hr-HR" altLang="sr-Latn-RS" dirty="0" smtClean="0"/>
              <a:t>3.   Namjena  – podmirivanje troškova prehrane, pića i prijevoza u mjestu u koje je radnik upućen (</a:t>
            </a:r>
            <a:r>
              <a:rPr lang="hr-HR" dirty="0"/>
              <a:t>tramvajska karta, gradski prijevoz, </a:t>
            </a:r>
            <a:r>
              <a:rPr lang="hr-HR" dirty="0" smtClean="0"/>
              <a:t>taksi</a:t>
            </a:r>
            <a:r>
              <a:rPr lang="hr-HR" b="1" dirty="0" smtClean="0"/>
              <a:t> </a:t>
            </a:r>
            <a:r>
              <a:rPr lang="hr-HR" dirty="0" smtClean="0"/>
              <a:t>u mjestu)</a:t>
            </a:r>
            <a:endParaRPr lang="hr-HR" altLang="sr-Latn-RS" dirty="0" smtClean="0"/>
          </a:p>
          <a:p>
            <a:pPr marL="0" indent="0">
              <a:buNone/>
            </a:pPr>
            <a:endParaRPr lang="hr-HR" altLang="sr-Latn-RS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78264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altLang="sr-Latn-RS" sz="3600" dirty="0" smtClean="0"/>
              <a:t>DNEVNICA ZA SLUŽBENI PUT U INOZEMSTVO - </a:t>
            </a:r>
            <a:r>
              <a:rPr lang="hr-HR" altLang="sr-Latn-RS" sz="3600" b="1" dirty="0" smtClean="0"/>
              <a:t/>
            </a:r>
            <a:br>
              <a:rPr lang="hr-HR" altLang="sr-Latn-RS" sz="3600" b="1" dirty="0" smtClean="0"/>
            </a:br>
            <a:r>
              <a:rPr lang="hr-HR" altLang="sr-Latn-RS" sz="3200" dirty="0" smtClean="0"/>
              <a:t>TKU za javne službe  (čl. 64. st. 6.)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179388" y="1844675"/>
            <a:ext cx="8964612" cy="4281488"/>
          </a:xfrm>
        </p:spPr>
        <p:txBody>
          <a:bodyPr/>
          <a:lstStyle/>
          <a:p>
            <a:r>
              <a:rPr lang="hr-HR" altLang="sr-Latn-RS" dirty="0"/>
              <a:t>p</a:t>
            </a:r>
            <a:r>
              <a:rPr lang="hr-HR" altLang="sr-Latn-RS" dirty="0" smtClean="0"/>
              <a:t>ravo zaposlenih na inozemnu dnevnicu – u visini i na način kao što to pripada zaposlenima u državnoj upravi </a:t>
            </a:r>
          </a:p>
          <a:p>
            <a:r>
              <a:rPr lang="hr-HR" altLang="sr-Latn-RS" b="1" dirty="0" smtClean="0"/>
              <a:t>Zaposleni u državnoj upravi</a:t>
            </a:r>
            <a:r>
              <a:rPr lang="hr-HR" altLang="sr-Latn-RS" dirty="0" smtClean="0"/>
              <a:t>: ako je na službenom putu osigurana prehrana:</a:t>
            </a:r>
          </a:p>
          <a:p>
            <a:pPr marL="895350" indent="-352425">
              <a:buFontTx/>
              <a:buChar char="-"/>
            </a:pPr>
            <a:r>
              <a:rPr lang="hr-HR" altLang="sr-Latn-RS" dirty="0" smtClean="0"/>
              <a:t>prema </a:t>
            </a:r>
            <a:r>
              <a:rPr lang="hr-HR" altLang="sr-Latn-RS" dirty="0"/>
              <a:t>KU za državne službenike i namještenike: pravo na </a:t>
            </a:r>
            <a:r>
              <a:rPr lang="hr-HR" altLang="sr-Latn-RS" b="1" dirty="0"/>
              <a:t>40% </a:t>
            </a:r>
            <a:r>
              <a:rPr lang="hr-HR" altLang="sr-Latn-RS" dirty="0"/>
              <a:t>inozemne </a:t>
            </a:r>
            <a:r>
              <a:rPr lang="hr-HR" altLang="sr-Latn-RS" dirty="0" smtClean="0"/>
              <a:t>dnevnice</a:t>
            </a:r>
          </a:p>
          <a:p>
            <a:pPr marL="895350" indent="-352425">
              <a:buFontTx/>
              <a:buChar char="-"/>
            </a:pPr>
            <a:r>
              <a:rPr lang="hr-HR" altLang="sr-Latn-RS" dirty="0" smtClean="0"/>
              <a:t>prema Uredbi o izdacima za službena putovanja u inozemstvo – pravo na </a:t>
            </a:r>
            <a:r>
              <a:rPr lang="hr-HR" altLang="sr-Latn-RS" b="1" dirty="0" smtClean="0"/>
              <a:t>20% </a:t>
            </a:r>
            <a:r>
              <a:rPr lang="hr-HR" altLang="sr-Latn-RS" dirty="0" smtClean="0"/>
              <a:t>inozemne dnevnice (iznosi određeni Uredbom su neoporezivi)</a:t>
            </a:r>
          </a:p>
          <a:p>
            <a:pPr>
              <a:buFontTx/>
              <a:buNone/>
            </a:pPr>
            <a:r>
              <a:rPr lang="hr-HR" altLang="sr-Latn-RS" dirty="0" smtClean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4745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TERENSKI DODATAK (čl. 65. TKU-a)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rmAutofit lnSpcReduction="10000"/>
          </a:bodyPr>
          <a:lstStyle/>
          <a:p>
            <a:r>
              <a:rPr lang="hr-HR" b="1" dirty="0" smtClean="0"/>
              <a:t>VISINA</a:t>
            </a:r>
            <a:r>
              <a:rPr lang="hr-HR" dirty="0" smtClean="0"/>
              <a:t> – ovisi o tome je li radniku osiguran smještaj, prehrana i drugi uvjeti boravka na terenu</a:t>
            </a:r>
          </a:p>
          <a:p>
            <a:r>
              <a:rPr lang="hr-HR" dirty="0" smtClean="0"/>
              <a:t>Pravo radnika – kako je to uređeno za državna tijela</a:t>
            </a:r>
          </a:p>
          <a:p>
            <a:r>
              <a:rPr lang="hr-HR" dirty="0" smtClean="0"/>
              <a:t>Državna tijela: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KU za državne službenike i namještenike – 170,00 kn dnevno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Dodatak II. – privremeno smanjenje na 150,00 kn dnevno</a:t>
            </a:r>
          </a:p>
          <a:p>
            <a:pPr marL="0" indent="0">
              <a:buNone/>
            </a:pPr>
            <a:r>
              <a:rPr lang="hr-HR" dirty="0" smtClean="0"/>
              <a:t>____________________________________________________</a:t>
            </a:r>
          </a:p>
          <a:p>
            <a:pPr marL="0" indent="0">
              <a:buNone/>
            </a:pPr>
            <a:r>
              <a:rPr lang="hr-HR" b="1" dirty="0" smtClean="0"/>
              <a:t>POREZNI PROPISI</a:t>
            </a:r>
            <a:r>
              <a:rPr lang="hr-HR" dirty="0" smtClean="0"/>
              <a:t>:</a:t>
            </a:r>
          </a:p>
          <a:p>
            <a:r>
              <a:rPr lang="hr-HR" dirty="0" smtClean="0"/>
              <a:t>Neoporezivi terenski dodatak – 170,00 kn dnevno, uz sljedeće uvjete: 1. udaljenost od mjesta stanovanja – 30 km</a:t>
            </a:r>
          </a:p>
          <a:p>
            <a:pPr marL="0" indent="0">
              <a:buNone/>
            </a:pPr>
            <a:r>
              <a:rPr lang="hr-HR" dirty="0" smtClean="0"/>
              <a:t>                2. udaljenost od sjedišta poslodavca – 30 km</a:t>
            </a:r>
          </a:p>
          <a:p>
            <a:pPr marL="1438275" indent="-1438275">
              <a:buNone/>
            </a:pPr>
            <a:r>
              <a:rPr lang="hr-HR" dirty="0"/>
              <a:t> </a:t>
            </a:r>
            <a:r>
              <a:rPr lang="hr-HR" dirty="0" smtClean="0"/>
              <a:t>               3. priroda djelatnosti poslodavca povezana s radom na terenu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8425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NAKNADA ZA ODVOJENI ŽIVOT (čl. 49. GKU) 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/>
              <a:t>VISINA</a:t>
            </a:r>
            <a:r>
              <a:rPr lang="hr-HR" dirty="0" smtClean="0"/>
              <a:t> </a:t>
            </a:r>
            <a:r>
              <a:rPr lang="hr-HR" dirty="0" smtClean="0"/>
              <a:t>– najmanje 1.000 kn mjesečno</a:t>
            </a:r>
          </a:p>
          <a:p>
            <a:r>
              <a:rPr lang="hr-HR" dirty="0" smtClean="0"/>
              <a:t>Umanjuje se za: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- 25% - ako je osiguran smještaj ili cjelodnevna prehrana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- 50% - ako </a:t>
            </a:r>
            <a:r>
              <a:rPr lang="hr-HR" dirty="0"/>
              <a:t>je osiguran </a:t>
            </a:r>
            <a:r>
              <a:rPr lang="hr-HR" dirty="0" smtClean="0"/>
              <a:t>smještaj i </a:t>
            </a:r>
            <a:r>
              <a:rPr lang="hr-HR" dirty="0"/>
              <a:t>cjelodnevna </a:t>
            </a:r>
            <a:r>
              <a:rPr lang="hr-HR" dirty="0" smtClean="0"/>
              <a:t>prehrana</a:t>
            </a:r>
          </a:p>
          <a:p>
            <a:r>
              <a:rPr lang="hr-HR" dirty="0" smtClean="0"/>
              <a:t>Radnik nema pravo na naknadu u mjesecu u kojem nije radio niti jedan dan, neovisno o razlozima</a:t>
            </a:r>
          </a:p>
          <a:p>
            <a:pPr marL="0" indent="0">
              <a:buNone/>
            </a:pPr>
            <a:r>
              <a:rPr lang="hr-HR" dirty="0" smtClean="0"/>
              <a:t>____________________________________________________</a:t>
            </a:r>
          </a:p>
          <a:p>
            <a:pPr marL="0" indent="0">
              <a:buNone/>
            </a:pPr>
            <a:r>
              <a:rPr lang="hr-HR" b="1" dirty="0" smtClean="0"/>
              <a:t>POREZNI PROPISI</a:t>
            </a:r>
            <a:r>
              <a:rPr lang="hr-HR" dirty="0" smtClean="0"/>
              <a:t>:</a:t>
            </a:r>
          </a:p>
          <a:p>
            <a:r>
              <a:rPr lang="hr-HR" dirty="0" smtClean="0"/>
              <a:t>Neoporeziva naknada za odvojeni život – 1.600 kn mjesečno</a:t>
            </a:r>
          </a:p>
          <a:p>
            <a:r>
              <a:rPr lang="hr-HR" dirty="0" smtClean="0"/>
              <a:t>Umanjuje se za odgovarajući iznos dnevnih naknada, ovisno o broju u tom mjesecu ostvarenih/isplaćenih dnevnica </a:t>
            </a:r>
          </a:p>
          <a:p>
            <a:r>
              <a:rPr lang="hr-HR" dirty="0" smtClean="0"/>
              <a:t>Samci nemaju pravo na neoporezivu naknadu za odvojeni život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14940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533400"/>
            <a:ext cx="8712968" cy="807368"/>
          </a:xfrm>
        </p:spPr>
        <p:txBody>
          <a:bodyPr>
            <a:noAutofit/>
          </a:bodyPr>
          <a:lstStyle/>
          <a:p>
            <a:r>
              <a:rPr lang="hr-HR" sz="3200" dirty="0" smtClean="0"/>
              <a:t>SISTEMATSKI PREGLEDI RADNIKA </a:t>
            </a:r>
            <a:r>
              <a:rPr lang="hr-HR" sz="2400" dirty="0" smtClean="0"/>
              <a:t>(čl. 74. TKU i čl. 40. GKU)</a:t>
            </a:r>
            <a:endParaRPr lang="hr-H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876800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PRAVO RADNIKA:</a:t>
            </a:r>
          </a:p>
          <a:p>
            <a:r>
              <a:rPr lang="hr-HR" dirty="0" smtClean="0"/>
              <a:t>radnici </a:t>
            </a:r>
            <a:r>
              <a:rPr lang="hr-HR" b="1" dirty="0" smtClean="0"/>
              <a:t>do 50 godina </a:t>
            </a:r>
            <a:r>
              <a:rPr lang="hr-HR" dirty="0" smtClean="0"/>
              <a:t>starosti – pravo na sistematski pregled svake dvije godine</a:t>
            </a:r>
          </a:p>
          <a:p>
            <a:r>
              <a:rPr lang="hr-HR" dirty="0"/>
              <a:t>r</a:t>
            </a:r>
            <a:r>
              <a:rPr lang="hr-HR" dirty="0" smtClean="0"/>
              <a:t>adnici </a:t>
            </a:r>
            <a:r>
              <a:rPr lang="hr-HR" b="1" dirty="0" smtClean="0"/>
              <a:t>iznad 50 godina </a:t>
            </a:r>
            <a:r>
              <a:rPr lang="hr-HR" dirty="0"/>
              <a:t>starosti – pravo na sistematski </a:t>
            </a:r>
            <a:r>
              <a:rPr lang="hr-HR" dirty="0" smtClean="0"/>
              <a:t>pregled svake tri godine</a:t>
            </a:r>
          </a:p>
          <a:p>
            <a:pPr marL="0" indent="0">
              <a:buNone/>
            </a:pPr>
            <a:r>
              <a:rPr lang="hr-HR" dirty="0" smtClean="0"/>
              <a:t>Vrijednost pregleda: 500 kn po cijenama zdravstvenih usluga iz obveznog zdravstvenog osiguranja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POREZNI PROPISI (čl. 15. st. 1. </a:t>
            </a:r>
            <a:r>
              <a:rPr lang="hr-HR" dirty="0" err="1" smtClean="0"/>
              <a:t>toč</a:t>
            </a:r>
            <a:r>
              <a:rPr lang="hr-HR" dirty="0" smtClean="0"/>
              <a:t>. 4. Zakona o porezu na dohodak):</a:t>
            </a:r>
          </a:p>
          <a:p>
            <a:r>
              <a:rPr lang="hr-HR" dirty="0" smtClean="0"/>
              <a:t>Sistematski kontrolni liječnički pregledi ne smatraju se primitkom radnika, ukoliko su omogućeni svim radnicima.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86119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RADNA OBUĆA I SLUŽBENA TORBA (čl. 33. GKU-a)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876800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PRAVO RADNIKA:</a:t>
            </a:r>
          </a:p>
          <a:p>
            <a:r>
              <a:rPr lang="hr-HR" dirty="0" smtClean="0"/>
              <a:t>Obveza osiguravanja potrebne opreme svim stručnim radnicima koji obavljaju terenski rad.</a:t>
            </a:r>
          </a:p>
          <a:p>
            <a:r>
              <a:rPr lang="hr-HR" dirty="0" smtClean="0"/>
              <a:t>Uvjetno pravo – sukladno mogućnostima ustanove</a:t>
            </a:r>
          </a:p>
          <a:p>
            <a:r>
              <a:rPr lang="hr-HR" dirty="0" smtClean="0"/>
              <a:t>Pravo na obuću i službenu torbu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/>
              <a:t>POREZNI PROPISI (čl. 15. st. 1. </a:t>
            </a:r>
            <a:r>
              <a:rPr lang="hr-HR" dirty="0" err="1"/>
              <a:t>toč</a:t>
            </a:r>
            <a:r>
              <a:rPr lang="hr-HR" dirty="0"/>
              <a:t>. </a:t>
            </a:r>
            <a:r>
              <a:rPr lang="hr-HR" dirty="0" smtClean="0"/>
              <a:t>2. </a:t>
            </a:r>
            <a:r>
              <a:rPr lang="hr-HR" dirty="0"/>
              <a:t>Zakona o porezu na dohodak</a:t>
            </a:r>
            <a:r>
              <a:rPr lang="hr-HR" dirty="0" smtClean="0"/>
              <a:t>):</a:t>
            </a:r>
          </a:p>
          <a:p>
            <a:r>
              <a:rPr lang="hr-HR" dirty="0" smtClean="0"/>
              <a:t>Posebna radna odjeća obilježena nazivom ili znakom poslodavca ne smatra se primitkom radnika (obuću ne treba obilježavati, ali se mora raditi o obući prilagođenoj svrsi)</a:t>
            </a:r>
            <a:endParaRPr lang="hr-HR" dirty="0"/>
          </a:p>
          <a:p>
            <a:pPr marL="0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5474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IZVORI PRAVA RADNIKA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0782349"/>
              </p:ext>
            </p:extLst>
          </p:nvPr>
        </p:nvGraphicFramePr>
        <p:xfrm>
          <a:off x="457200" y="1600200"/>
          <a:ext cx="8229600" cy="31249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22712"/>
                <a:gridCol w="4906888"/>
              </a:tblGrid>
              <a:tr h="3124944">
                <a:tc>
                  <a:txBody>
                    <a:bodyPr/>
                    <a:lstStyle/>
                    <a:p>
                      <a:r>
                        <a:rPr lang="hr-HR" b="1" dirty="0" smtClean="0"/>
                        <a:t>Kolektivni ugovor za djelatnost socijalne skrbi </a:t>
                      </a:r>
                      <a:r>
                        <a:rPr lang="hr-HR" b="0" dirty="0" smtClean="0"/>
                        <a:t>(NN 42/14.)</a:t>
                      </a:r>
                    </a:p>
                    <a:p>
                      <a:endParaRPr lang="hr-HR" b="0" dirty="0" smtClean="0"/>
                    </a:p>
                    <a:p>
                      <a:r>
                        <a:rPr lang="hr-HR" b="0" dirty="0" smtClean="0"/>
                        <a:t>(</a:t>
                      </a:r>
                      <a:r>
                        <a:rPr lang="hr-HR" b="0" i="1" dirty="0" smtClean="0"/>
                        <a:t>Napomena:</a:t>
                      </a:r>
                    </a:p>
                    <a:p>
                      <a:r>
                        <a:rPr lang="hr-HR" b="0" baseline="0" dirty="0" smtClean="0"/>
                        <a:t> Pokrenut je postupak za sklapanje izmjena i dopuna </a:t>
                      </a:r>
                      <a:r>
                        <a:rPr lang="hr-HR" b="0" dirty="0" smtClean="0"/>
                        <a:t>Kolektivnog ugovora za djelatnost socijalne skrbi)</a:t>
                      </a:r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dirty="0" smtClean="0"/>
                        <a:t>Naknada za pripravnost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dirty="0" smtClean="0"/>
                        <a:t>Naknada za odvojeni živost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dirty="0" smtClean="0"/>
                        <a:t>Obuća</a:t>
                      </a:r>
                      <a:r>
                        <a:rPr lang="hr-HR" baseline="0" dirty="0" smtClean="0"/>
                        <a:t> i službena torba terenskim radnicima</a:t>
                      </a:r>
                      <a:endParaRPr lang="hr-H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dirty="0" smtClean="0"/>
                        <a:t>Dnevnice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dirty="0" smtClean="0"/>
                        <a:t>Pomoć djetetu u slučaju smrti radnika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dirty="0" smtClean="0"/>
                        <a:t>Sistematski pregledi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baseline="0" dirty="0" smtClean="0"/>
                        <a:t>Otpremnina za otkaz ugovora o radu za radnika s 30 i više godina staža u javnim službama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49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r-HR" altLang="sr-Latn-RS" sz="3600" dirty="0" smtClean="0"/>
              <a:t>PRAVO RADNIKA NA POMOĆI (čl. 63. TKU-a)</a:t>
            </a:r>
            <a:r>
              <a:rPr lang="hr-HR" altLang="sr-Latn-RS" sz="3600" b="1" dirty="0" smtClean="0"/>
              <a:t> </a:t>
            </a:r>
            <a:br>
              <a:rPr lang="hr-HR" altLang="sr-Latn-RS" sz="3600" b="1" dirty="0" smtClean="0"/>
            </a:br>
            <a:r>
              <a:rPr lang="hr-HR" altLang="sr-Latn-RS" sz="3600" dirty="0" smtClean="0"/>
              <a:t>(</a:t>
            </a:r>
            <a:r>
              <a:rPr lang="hr-HR" altLang="sr-Latn-RS" sz="3600" dirty="0" smtClean="0">
                <a:solidFill>
                  <a:srgbClr val="002060"/>
                </a:solidFill>
              </a:rPr>
              <a:t>visina: </a:t>
            </a:r>
            <a:r>
              <a:rPr lang="hr-HR" altLang="sr-Latn-RS" sz="3600" dirty="0" smtClean="0"/>
              <a:t>proračunska osnovica) </a:t>
            </a:r>
            <a:endParaRPr lang="en-US" altLang="sr-Latn-RS" sz="3600" dirty="0" smtClean="0"/>
          </a:p>
        </p:txBody>
      </p:sp>
      <p:graphicFrame>
        <p:nvGraphicFramePr>
          <p:cNvPr id="21637" name="Group 13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042917"/>
              </p:ext>
            </p:extLst>
          </p:nvPr>
        </p:nvGraphicFramePr>
        <p:xfrm>
          <a:off x="209550" y="1727012"/>
          <a:ext cx="8724900" cy="4950025"/>
        </p:xfrm>
        <a:graphic>
          <a:graphicData uri="http://schemas.openxmlformats.org/drawingml/2006/table">
            <a:tbl>
              <a:tblPr/>
              <a:tblGrid>
                <a:gridCol w="3138314"/>
                <a:gridCol w="1512168"/>
                <a:gridCol w="2118394"/>
                <a:gridCol w="1956024"/>
              </a:tblGrid>
              <a:tr h="439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POMOĆ U SLUČAJU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IZNOS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NEOPOREZIVO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NETO PLAĆA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1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Bolovanje duže od 90 dana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3.326 kn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2.500 kn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826 kn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38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Invalidnost radnika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3.326 kn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2.500 kn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826 kn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1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Invalidnost člana obitelji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3.326 kn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3.326 kn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Liječenje radnika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3.326 kn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sve, uz </a:t>
                      </a: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propisane uvjete</a:t>
                      </a:r>
                      <a:endParaRPr kumimoji="0" lang="hr-H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9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Rođenje djeteta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1.663 kn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3.326 kn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37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r-HR" altLang="sr-Latn-RS" sz="3200" dirty="0" smtClean="0"/>
              <a:t>POMOĆ U SLUČAJU BOLOVANJA DUŽEG OD 90 DANA</a:t>
            </a:r>
            <a:endParaRPr lang="en-US" altLang="sr-Latn-RS" sz="3200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600200"/>
            <a:ext cx="8424936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800" b="1" dirty="0" smtClean="0"/>
              <a:t>jednom u godini</a:t>
            </a:r>
            <a:endParaRPr lang="hr-HR" altLang="sr-Latn-RS" sz="2800" dirty="0" smtClean="0"/>
          </a:p>
          <a:p>
            <a:pPr eaLnBrk="1" hangingPunct="1">
              <a:lnSpc>
                <a:spcPct val="90000"/>
              </a:lnSpc>
            </a:pPr>
            <a:r>
              <a:rPr lang="hr-HR" altLang="sr-Latn-RS" sz="2800" dirty="0" smtClean="0"/>
              <a:t>iznos pomoći: 3.326,00 kn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 dirty="0" smtClean="0"/>
              <a:t>nakon kontinuirane spriječenosti za rad zbog bolesti u trajanju od 90 kalendarskih dana - razdoblje od 90 dana se može protezati u jednoj ili u dvije kalendarske godine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 dirty="0" smtClean="0"/>
              <a:t>neovisno o uzroku spriječenosti za rad zbog bolesti (bolest, ozljeda, komplikacije u trudnoći)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2800" u="sng" dirty="0" smtClean="0"/>
              <a:t>VAŽNO: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2800" b="1" dirty="0" smtClean="0"/>
              <a:t>  </a:t>
            </a:r>
            <a:r>
              <a:rPr lang="hr-HR" altLang="sr-Latn-RS" sz="2800" dirty="0" smtClean="0"/>
              <a:t>Korištenje prava na </a:t>
            </a:r>
            <a:r>
              <a:rPr lang="hr-HR" altLang="sr-Latn-RS" sz="2800" dirty="0" err="1" smtClean="0"/>
              <a:t>rodiljni</a:t>
            </a:r>
            <a:r>
              <a:rPr lang="hr-HR" altLang="sr-Latn-RS" sz="2800" dirty="0" smtClean="0"/>
              <a:t> i roditeljski dopust ne smatra se bolovanjem. </a:t>
            </a:r>
            <a:endParaRPr lang="en-US" altLang="sr-Latn-RS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420960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indent="-342900"/>
            <a:r>
              <a:rPr lang="hr-HR" altLang="sr-Latn-RS" sz="3200" dirty="0" smtClean="0"/>
              <a:t>POMOĆ ZA INVALIDNOST (čl. 63. TKU-a)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251520" y="1412775"/>
            <a:ext cx="8712968" cy="4713387"/>
          </a:xfrm>
        </p:spPr>
        <p:txBody>
          <a:bodyPr/>
          <a:lstStyle/>
          <a:p>
            <a:pPr>
              <a:buFontTx/>
              <a:buNone/>
            </a:pPr>
            <a:r>
              <a:rPr lang="hr-HR" altLang="sr-Latn-RS" sz="2800" dirty="0" smtClean="0"/>
              <a:t>Pravo na potporu u slučaju:</a:t>
            </a:r>
          </a:p>
          <a:p>
            <a:r>
              <a:rPr lang="hr-HR" altLang="sr-Latn-RS" sz="2800" dirty="0" smtClean="0"/>
              <a:t>nastanka invalidnosti zaposlenika</a:t>
            </a:r>
          </a:p>
          <a:p>
            <a:r>
              <a:rPr lang="hr-HR" altLang="sr-Latn-RS" sz="2800" dirty="0" smtClean="0"/>
              <a:t>nastanka invalidnosti supružnika</a:t>
            </a:r>
          </a:p>
          <a:p>
            <a:r>
              <a:rPr lang="hr-HR" altLang="sr-Latn-RS" sz="2800" dirty="0" smtClean="0"/>
              <a:t>u slučaju nastanka invalidnosti malodobnog djeteta</a:t>
            </a:r>
          </a:p>
          <a:p>
            <a:pPr>
              <a:buFontTx/>
              <a:buNone/>
            </a:pPr>
            <a:endParaRPr lang="hr-HR" altLang="sr-Latn-RS" sz="2800" dirty="0" smtClean="0"/>
          </a:p>
          <a:p>
            <a:pPr>
              <a:buFontTx/>
              <a:buNone/>
            </a:pPr>
            <a:r>
              <a:rPr lang="hr-HR" altLang="sr-Latn-RS" b="1" dirty="0" smtClean="0"/>
              <a:t>   </a:t>
            </a:r>
            <a:r>
              <a:rPr lang="hr-HR" altLang="sr-Latn-RS" dirty="0"/>
              <a:t>I</a:t>
            </a:r>
            <a:r>
              <a:rPr lang="hr-HR" altLang="sr-Latn-RS" dirty="0" smtClean="0"/>
              <a:t>nvalidnost zaposlenika odnosno njegovog supružnika: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altLang="sr-Latn-RS" dirty="0" smtClean="0"/>
              <a:t>koja </a:t>
            </a:r>
            <a:r>
              <a:rPr lang="hr-HR" altLang="sr-Latn-RS" dirty="0" smtClean="0"/>
              <a:t>ima za posljedicu </a:t>
            </a:r>
            <a:r>
              <a:rPr lang="hr-HR" altLang="sr-Latn-RS" b="1" dirty="0" smtClean="0"/>
              <a:t>opću nesposobnost </a:t>
            </a:r>
            <a:r>
              <a:rPr lang="hr-HR" altLang="sr-Latn-RS" dirty="0"/>
              <a:t>(prema novom </a:t>
            </a:r>
            <a:r>
              <a:rPr lang="hr-HR" altLang="sr-Latn-RS" dirty="0" smtClean="0"/>
              <a:t>ZMO-u</a:t>
            </a:r>
            <a:r>
              <a:rPr lang="hr-HR" altLang="sr-Latn-RS" dirty="0"/>
              <a:t>: </a:t>
            </a:r>
            <a:r>
              <a:rPr lang="hr-HR" altLang="sr-Latn-RS" dirty="0" smtClean="0"/>
              <a:t>potpuni gubitak radne sposobnosti)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altLang="sr-Latn-RS" dirty="0" smtClean="0"/>
              <a:t>koja </a:t>
            </a:r>
            <a:r>
              <a:rPr lang="hr-HR" altLang="sr-Latn-RS" dirty="0" smtClean="0"/>
              <a:t>ima za posljedicu </a:t>
            </a:r>
            <a:r>
              <a:rPr lang="hr-HR" altLang="sr-Latn-RS" b="1" dirty="0" smtClean="0"/>
              <a:t>profesionalnu  nesposobnost za rad </a:t>
            </a:r>
            <a:r>
              <a:rPr lang="hr-HR" altLang="sr-Latn-RS" dirty="0" smtClean="0"/>
              <a:t>(prema novom ZOMO-u: djelomični gubitak radne sposobnosti)</a:t>
            </a:r>
          </a:p>
        </p:txBody>
      </p:sp>
    </p:spTree>
    <p:extLst>
      <p:ext uri="{BB962C8B-B14F-4D97-AF65-F5344CB8AC3E}">
        <p14:creationId xmlns:p14="http://schemas.microsoft.com/office/powerpoint/2010/main" val="80908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altLang="sr-Latn-RS" sz="3600" dirty="0" smtClean="0"/>
              <a:t>POMOĆ ZA LIJEČENJE (čl. 63. TKU-a)</a:t>
            </a:r>
            <a:r>
              <a:rPr lang="hr-HR" altLang="sr-Latn-RS" sz="3600" b="1" dirty="0" smtClean="0"/>
              <a:t/>
            </a:r>
            <a:br>
              <a:rPr lang="hr-HR" altLang="sr-Latn-RS" sz="3600" b="1" dirty="0" smtClean="0"/>
            </a:br>
            <a:endParaRPr lang="hr-HR" altLang="sr-Latn-RS" sz="3200" dirty="0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251520" y="1412875"/>
            <a:ext cx="8712968" cy="4713288"/>
          </a:xfrm>
        </p:spPr>
        <p:txBody>
          <a:bodyPr/>
          <a:lstStyle/>
          <a:p>
            <a:r>
              <a:rPr lang="hr-HR" altLang="sr-Latn-RS" dirty="0" smtClean="0"/>
              <a:t>Samo ako je izdatak zaposlenog bio veći od jedne proračunske osnovice</a:t>
            </a:r>
          </a:p>
          <a:p>
            <a:r>
              <a:rPr lang="hr-HR" altLang="sr-Latn-RS" dirty="0" smtClean="0"/>
              <a:t>Visina pomoći: 3.326 kn</a:t>
            </a:r>
            <a:endParaRPr lang="hr-HR" altLang="sr-Latn-RS" dirty="0" smtClean="0"/>
          </a:p>
          <a:p>
            <a:pPr>
              <a:buFontTx/>
              <a:buNone/>
            </a:pPr>
            <a:r>
              <a:rPr lang="hr-HR" altLang="sr-Latn-RS" dirty="0" smtClean="0"/>
              <a:t>_______________________________________________________</a:t>
            </a:r>
          </a:p>
          <a:p>
            <a:pPr algn="ctr">
              <a:buFontTx/>
              <a:buNone/>
            </a:pPr>
            <a:r>
              <a:rPr lang="hr-HR" altLang="sr-Latn-RS" sz="2800" dirty="0" smtClean="0">
                <a:solidFill>
                  <a:srgbClr val="0000FF"/>
                </a:solidFill>
              </a:rPr>
              <a:t>NEOPOREZIVA POMOĆ - 3 uvjeta:</a:t>
            </a:r>
          </a:p>
          <a:p>
            <a:pPr marL="457200" indent="-457200">
              <a:buFont typeface="+mj-lt"/>
              <a:buAutoNum type="arabicPeriod"/>
            </a:pPr>
            <a:r>
              <a:rPr lang="hr-HR" altLang="sr-Latn-RS" sz="2400" b="1" dirty="0" smtClean="0"/>
              <a:t>vjerodostojne isprave </a:t>
            </a:r>
            <a:r>
              <a:rPr lang="hr-HR" altLang="sr-Latn-RS" sz="2400" dirty="0" smtClean="0"/>
              <a:t>kojima se dokazuje namjena donacije (račun)</a:t>
            </a:r>
          </a:p>
          <a:p>
            <a:pPr marL="457200" indent="-457200">
              <a:buFont typeface="+mj-lt"/>
              <a:buAutoNum type="arabicPeriod"/>
            </a:pPr>
            <a:r>
              <a:rPr lang="hr-HR" altLang="sr-Latn-RS" sz="2400" b="1" dirty="0" smtClean="0"/>
              <a:t>doznaka na žiroračun </a:t>
            </a:r>
            <a:r>
              <a:rPr lang="hr-HR" altLang="sr-Latn-RS" sz="2400" dirty="0" smtClean="0"/>
              <a:t>primatelja, ustanove ili druge organizacije kojoj se plaća izdatak za korisnika potpore</a:t>
            </a:r>
          </a:p>
          <a:p>
            <a:pPr marL="457200" indent="-457200">
              <a:buFont typeface="+mj-lt"/>
              <a:buAutoNum type="arabicPeriod"/>
            </a:pPr>
            <a:r>
              <a:rPr lang="hr-HR" altLang="sr-Latn-RS" sz="2400" b="1" dirty="0" smtClean="0"/>
              <a:t>Evidencije </a:t>
            </a:r>
            <a:r>
              <a:rPr lang="hr-HR" altLang="sr-Latn-RS" sz="2000" dirty="0" smtClean="0"/>
              <a:t>(sadržaj je propisan čl. 6. st. 6. Pravilnika o porezu na dohodak)</a:t>
            </a:r>
            <a:endParaRPr lang="hr-HR" altLang="sr-Latn-RS" sz="2000" dirty="0" smtClean="0"/>
          </a:p>
          <a:p>
            <a:pPr>
              <a:buFontTx/>
              <a:buNone/>
            </a:pPr>
            <a:endParaRPr lang="hr-HR" altLang="sr-Latn-RS" sz="2400" dirty="0" smtClean="0"/>
          </a:p>
          <a:p>
            <a:pPr>
              <a:buFontTx/>
              <a:buChar char="-"/>
            </a:pPr>
            <a:endParaRPr lang="hr-HR" altLang="sr-Latn-RS" dirty="0" smtClean="0"/>
          </a:p>
          <a:p>
            <a:pPr>
              <a:buFontTx/>
              <a:buChar char="-"/>
            </a:pPr>
            <a:endParaRPr lang="hr-HR" altLang="sr-Latn-RS" dirty="0" smtClean="0"/>
          </a:p>
          <a:p>
            <a:pPr>
              <a:buFontTx/>
              <a:buNone/>
            </a:pPr>
            <a:endParaRPr lang="hr-HR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2417113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r-Latn-RS" sz="3200" dirty="0" smtClean="0"/>
              <a:t>POMOĆ U SLUČAJU SMRTI (čl. 62. TKU-a)</a:t>
            </a:r>
            <a:endParaRPr lang="en-US" altLang="sr-Latn-RS" sz="3200" dirty="0" smtClean="0"/>
          </a:p>
        </p:txBody>
      </p:sp>
      <p:graphicFrame>
        <p:nvGraphicFramePr>
          <p:cNvPr id="26668" name="Group 4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4293783"/>
              </p:ext>
            </p:extLst>
          </p:nvPr>
        </p:nvGraphicFramePr>
        <p:xfrm>
          <a:off x="684213" y="1700213"/>
          <a:ext cx="8229600" cy="4457922"/>
        </p:xfrm>
        <a:graphic>
          <a:graphicData uri="http://schemas.openxmlformats.org/drawingml/2006/table">
            <a:tbl>
              <a:tblPr/>
              <a:tblGrid>
                <a:gridCol w="2016224"/>
                <a:gridCol w="2159595"/>
                <a:gridCol w="1728192"/>
                <a:gridCol w="2325589"/>
              </a:tblGrid>
              <a:tr h="913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POMOĆ U SLUČAJU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IZNOS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NEOPORE-ZIVO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Neto plaća/neto drugi dohodak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2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Smrt radnika u službi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9.978 kn + troškovi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pogreba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7.500 kn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2.478 kn 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</a:t>
                      </a:r>
                      <a:r>
                        <a:rPr kumimoji="0" lang="hr-H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tr.pogr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drugi dohodak člana obitelji;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 plaćaju se doprinosi!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90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Smrt radnika izvan službe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6.652 kn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7.500 kn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9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Smrt člana obitelji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3.326 kn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3.000 kn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326 kn</a:t>
                      </a:r>
                      <a:endParaRPr kumimoji="0" lang="hr-H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46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sz="3600" dirty="0" smtClean="0"/>
              <a:t>POMOĆ DJETETU U SLUČAJU SMRTI RADNIKA</a:t>
            </a:r>
            <a:br>
              <a:rPr lang="hr-HR" sz="3600" dirty="0" smtClean="0"/>
            </a:br>
            <a:r>
              <a:rPr lang="hr-HR" sz="3600" dirty="0" smtClean="0"/>
              <a:t>(čl. 38. GKU-a)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928715411"/>
              </p:ext>
            </p:extLst>
          </p:nvPr>
        </p:nvGraphicFramePr>
        <p:xfrm>
          <a:off x="457200" y="1709743"/>
          <a:ext cx="8229600" cy="43115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8496"/>
                <a:gridCol w="6851104"/>
              </a:tblGrid>
              <a:tr h="1552367">
                <a:tc>
                  <a:txBody>
                    <a:bodyPr/>
                    <a:lstStyle/>
                    <a:p>
                      <a:r>
                        <a:rPr lang="hr-HR" sz="2000" b="1" dirty="0" smtClean="0"/>
                        <a:t>PRAVO</a:t>
                      </a:r>
                      <a:endParaRPr lang="hr-H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hr-HR" sz="2000" dirty="0" smtClean="0"/>
                        <a:t>u</a:t>
                      </a:r>
                      <a:r>
                        <a:rPr lang="hr-H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slučaju smrti radnika </a:t>
                      </a:r>
                      <a:r>
                        <a:rPr lang="hr-HR" sz="2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zbog ozljede na radu</a:t>
                      </a:r>
                      <a:r>
                        <a:rPr lang="hr-H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 njegova djeca imaju pravo na mjesečnu isplatu pomoći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hr-H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 dvoje djece i više djece različitog uzrasta, djeci se isplaćuje naknada prema dobi djeteta za koju ostvaruju najpovoljniji iznos naknade</a:t>
                      </a:r>
                      <a:endParaRPr lang="hr-HR" sz="2000" dirty="0"/>
                    </a:p>
                  </a:txBody>
                  <a:tcPr/>
                </a:tc>
              </a:tr>
              <a:tr h="2696113">
                <a:tc>
                  <a:txBody>
                    <a:bodyPr/>
                    <a:lstStyle/>
                    <a:p>
                      <a:r>
                        <a:rPr lang="hr-HR" sz="2000" b="1" dirty="0" smtClean="0"/>
                        <a:t>IZNOS MJESEČNE POMOĆI </a:t>
                      </a:r>
                      <a:r>
                        <a:rPr lang="hr-HR" sz="2000" b="0" dirty="0" smtClean="0"/>
                        <a:t>(OVISNO O DOBI</a:t>
                      </a:r>
                      <a:r>
                        <a:rPr lang="hr-HR" sz="2000" b="0" baseline="0" dirty="0" smtClean="0"/>
                        <a:t> DJETETA)</a:t>
                      </a:r>
                      <a:endParaRPr lang="hr-H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predškolski uzrast -  50% prosječno isplaćene neto plaće u gospodarstvu RH u prethodnoj godini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završenog osmog razreda osnovne škole  - 70% prosječno isplaćene neto plaće u gospodarstvu RH u prethodnoj godini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završenog školovanja odnosno za redovnog studenta - 90% prosječno isplaćene neto plaće u gospodarstvu RH u prethodnoj godini</a:t>
                      </a:r>
                    </a:p>
                    <a:p>
                      <a:endParaRPr lang="hr-HR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91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458788"/>
            <a:ext cx="8362950" cy="1876426"/>
          </a:xfrm>
        </p:spPr>
        <p:txBody>
          <a:bodyPr/>
          <a:lstStyle/>
          <a:p>
            <a:pPr eaLnBrk="1" hangingPunct="1"/>
            <a:r>
              <a:rPr lang="hr-HR" altLang="sr-Latn-RS" sz="3200" dirty="0" smtClean="0"/>
              <a:t/>
            </a:r>
            <a:br>
              <a:rPr lang="hr-HR" altLang="sr-Latn-RS" sz="3200" dirty="0" smtClean="0"/>
            </a:br>
            <a:r>
              <a:rPr lang="hr-HR" altLang="sr-Latn-RS" sz="3200" dirty="0" smtClean="0"/>
              <a:t>JUBILARNE </a:t>
            </a:r>
            <a:r>
              <a:rPr lang="hr-HR" altLang="sr-Latn-RS" sz="3200" dirty="0" smtClean="0"/>
              <a:t>NAGRADE ZA RAD U JAVNIM </a:t>
            </a:r>
            <a:r>
              <a:rPr lang="hr-HR" altLang="sr-Latn-RS" sz="3200" dirty="0" smtClean="0"/>
              <a:t>SLUŽBAMA</a:t>
            </a:r>
            <a:br>
              <a:rPr lang="hr-HR" altLang="sr-Latn-RS" sz="3200" dirty="0" smtClean="0"/>
            </a:br>
            <a:r>
              <a:rPr lang="hr-HR" altLang="sr-Latn-RS" sz="2400" dirty="0"/>
              <a:t>(</a:t>
            </a:r>
            <a:r>
              <a:rPr lang="hr-HR" altLang="sr-Latn-RS" sz="2400" dirty="0" smtClean="0"/>
              <a:t>čl. 69. povezano s čl. 49. TKU-a) – osnovica: 1.800 kn</a:t>
            </a:r>
            <a:endParaRPr lang="en-US" altLang="sr-Latn-RS" sz="2400" dirty="0" smtClean="0"/>
          </a:p>
        </p:txBody>
      </p:sp>
      <p:graphicFrame>
        <p:nvGraphicFramePr>
          <p:cNvPr id="32837" name="Group 6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563222"/>
              </p:ext>
            </p:extLst>
          </p:nvPr>
        </p:nvGraphicFramePr>
        <p:xfrm>
          <a:off x="457200" y="1458630"/>
          <a:ext cx="8362950" cy="4922698"/>
        </p:xfrm>
        <a:graphic>
          <a:graphicData uri="http://schemas.openxmlformats.org/drawingml/2006/table">
            <a:tbl>
              <a:tblPr/>
              <a:tblGrid>
                <a:gridCol w="2057400"/>
                <a:gridCol w="1697038"/>
                <a:gridCol w="2447925"/>
                <a:gridCol w="2160587"/>
              </a:tblGrid>
              <a:tr h="496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RAD u 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JAV. SL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PRAVO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NEOPOREZIVO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Neto plaća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5 godina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1.800</a:t>
                      </a: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1.800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 godina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2.250</a:t>
                      </a: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1.500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750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 godina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2.700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2.000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700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 godina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3.150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2.500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650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 godina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3.600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3.000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600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 godina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4.500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3.500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 godina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5.400</a:t>
                      </a: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1.400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 godina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7.200</a:t>
                      </a: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2.200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 godina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9.000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5.000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4.000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272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/>
              <a:t>JUBILARNE NAGRADE U USTANOVAMA SOCIJALNE SKRBI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365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b="1" dirty="0" smtClean="0"/>
              <a:t>OTVORENO PITANJE: </a:t>
            </a:r>
            <a:r>
              <a:rPr lang="hr-HR" dirty="0" smtClean="0"/>
              <a:t>definicija staža u javnim službama</a:t>
            </a:r>
          </a:p>
          <a:p>
            <a:pPr marL="0" indent="0" algn="ctr">
              <a:buNone/>
            </a:pPr>
            <a:r>
              <a:rPr lang="hr-HR" sz="2000" i="1" dirty="0" smtClean="0"/>
              <a:t>Čl. 49. st. 1. TKU-a:</a:t>
            </a:r>
          </a:p>
          <a:p>
            <a:pPr marL="0" indent="0">
              <a:buNone/>
            </a:pPr>
            <a:r>
              <a:rPr lang="hr-HR" dirty="0" smtClean="0"/>
              <a:t>Kao staž kod istog poslodavca računa se </a:t>
            </a:r>
            <a:r>
              <a:rPr lang="hr-HR" u="sng" dirty="0" smtClean="0"/>
              <a:t>neprekidni staž </a:t>
            </a:r>
            <a:r>
              <a:rPr lang="hr-HR" dirty="0" smtClean="0"/>
              <a:t>u javnim službama, bez obzira na promjenu poslodavca.</a:t>
            </a:r>
          </a:p>
          <a:p>
            <a:pPr marL="0" indent="0" algn="ctr">
              <a:buNone/>
            </a:pPr>
            <a:r>
              <a:rPr lang="hr-HR" sz="2000" i="1" dirty="0" smtClean="0"/>
              <a:t>Čl. 28. GKU socijalne skrbi:</a:t>
            </a:r>
          </a:p>
          <a:p>
            <a:pPr marL="0" indent="0" algn="just">
              <a:buNone/>
            </a:pPr>
            <a:r>
              <a:rPr lang="hr-HR" dirty="0"/>
              <a:t>Kao staž kod istog poslodavca računa </a:t>
            </a:r>
            <a:r>
              <a:rPr lang="hr-HR" dirty="0" smtClean="0"/>
              <a:t>se </a:t>
            </a:r>
            <a:r>
              <a:rPr lang="hr-HR" u="sng" dirty="0" smtClean="0"/>
              <a:t>ukupni radni </a:t>
            </a:r>
            <a:r>
              <a:rPr lang="hr-HR" u="sng" dirty="0"/>
              <a:t>staž </a:t>
            </a:r>
            <a:r>
              <a:rPr lang="hr-HR" dirty="0" smtClean="0"/>
              <a:t>proveden na poslovima u </a:t>
            </a:r>
            <a:r>
              <a:rPr lang="hr-HR" dirty="0"/>
              <a:t>javnim </a:t>
            </a:r>
            <a:r>
              <a:rPr lang="hr-HR" dirty="0" smtClean="0"/>
              <a:t>službama </a:t>
            </a:r>
            <a:r>
              <a:rPr lang="hr-HR" dirty="0"/>
              <a:t>bez obzira na promjenu poslodavca</a:t>
            </a:r>
            <a:r>
              <a:rPr lang="hr-HR" dirty="0" smtClean="0"/>
              <a:t>.</a:t>
            </a:r>
          </a:p>
          <a:p>
            <a:pPr marL="0" indent="0" algn="just">
              <a:buNone/>
            </a:pPr>
            <a:endParaRPr lang="hr-HR" dirty="0"/>
          </a:p>
          <a:p>
            <a:pPr marL="0" indent="0" algn="just">
              <a:buNone/>
            </a:pPr>
            <a:r>
              <a:rPr lang="hr-HR" sz="2000" b="1" i="1" dirty="0" smtClean="0"/>
              <a:t>Napomena: </a:t>
            </a:r>
          </a:p>
          <a:p>
            <a:pPr marL="0" indent="0" algn="just">
              <a:buNone/>
            </a:pPr>
            <a:r>
              <a:rPr lang="hr-HR" sz="2000" dirty="0" smtClean="0"/>
              <a:t>Dostupni su zapisnici s dvije održane sjednice povjerenstva ovlaštenog za tumačenje GKU socijalne skrbi iz 2014. godine. Na ovo pitanje nije odgovoreno. </a:t>
            </a:r>
            <a:r>
              <a:rPr lang="hr-HR" sz="2000" dirty="0"/>
              <a:t>Dostupno na: http://www.szdssh.hr</a:t>
            </a:r>
          </a:p>
          <a:p>
            <a:pPr marL="0" indent="0" algn="just">
              <a:buNone/>
            </a:pPr>
            <a:endParaRPr lang="hr-HR" dirty="0" smtClean="0"/>
          </a:p>
          <a:p>
            <a:pPr marL="0" indent="0" algn="ctr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26509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JUBILARNE NAGRADE </a:t>
            </a:r>
            <a:r>
              <a:rPr lang="hr-HR" sz="3200" dirty="0" smtClean="0"/>
              <a:t>- pitanja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92500" lnSpcReduction="20000"/>
          </a:bodyPr>
          <a:lstStyle/>
          <a:p>
            <a:r>
              <a:rPr lang="hr-HR" sz="2000" dirty="0" smtClean="0"/>
              <a:t>Može li se rad u državnoj službi izjednačiti s radom  u javnim službama?</a:t>
            </a:r>
          </a:p>
          <a:p>
            <a:pPr marL="449263" indent="-2667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hr-HR" sz="2000" dirty="0" smtClean="0"/>
              <a:t>Ne, osim ako je riječ o radu u prijašnjim državnim institucijama koje se danas smatraju javnom službom.</a:t>
            </a:r>
          </a:p>
          <a:p>
            <a:pPr marL="182563" indent="0">
              <a:buClr>
                <a:srgbClr val="FF0000"/>
              </a:buClr>
              <a:buNone/>
            </a:pPr>
            <a:r>
              <a:rPr lang="hr-HR" sz="2000" dirty="0" smtClean="0"/>
              <a:t> </a:t>
            </a:r>
          </a:p>
          <a:p>
            <a:r>
              <a:rPr lang="hr-HR" sz="2000" dirty="0" smtClean="0"/>
              <a:t>Kako mirovanje radnog odnosa utječe na pravo na jubilarnu nagradu?</a:t>
            </a:r>
          </a:p>
          <a:p>
            <a:pPr marL="449263" indent="-2667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hr-HR" sz="2000" dirty="0" smtClean="0"/>
              <a:t>Mirovanje se ne smatra prekidom radnog odnosa, tako da se pri određivanju ukupnog staža zbrajaju razdoblja rada u javnoj službi prije i nakon razdoblja mirovanja. </a:t>
            </a:r>
          </a:p>
          <a:p>
            <a:pPr marL="182563" indent="0">
              <a:buClr>
                <a:srgbClr val="FF0000"/>
              </a:buClr>
              <a:buNone/>
            </a:pPr>
            <a:endParaRPr lang="hr-HR" sz="2000" dirty="0" smtClean="0"/>
          </a:p>
          <a:p>
            <a:r>
              <a:rPr lang="hr-HR" sz="2000" dirty="0" smtClean="0"/>
              <a:t>Kako staž s povećanim trajanjem </a:t>
            </a:r>
            <a:r>
              <a:rPr lang="hr-HR" sz="2000" dirty="0"/>
              <a:t>utječe na pravo na jubilarnu nagradu</a:t>
            </a:r>
            <a:r>
              <a:rPr lang="hr-HR" sz="2000" dirty="0" smtClean="0"/>
              <a:t>?</a:t>
            </a:r>
          </a:p>
          <a:p>
            <a:pPr marL="449263" indent="-2667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hr-HR" sz="2000" dirty="0" smtClean="0"/>
              <a:t>Ne utječe, jer radni staž i mirovinski staž nisu sinonimi. Pri određivanju prava na jubilarnu nagradu uzima se u obzir samo efektivni staž.</a:t>
            </a:r>
          </a:p>
          <a:p>
            <a:pPr marL="182563" indent="0">
              <a:buClr>
                <a:srgbClr val="FF0000"/>
              </a:buClr>
              <a:buNone/>
            </a:pPr>
            <a:endParaRPr lang="hr-HR" sz="2000" dirty="0" smtClean="0"/>
          </a:p>
          <a:p>
            <a:r>
              <a:rPr lang="hr-HR" sz="2000" dirty="0" smtClean="0"/>
              <a:t>Kako se određuje pravo na jubilarnu nagradu za radnika koji je u dijelu radnog staža radio s nepunim radnim vremenom?</a:t>
            </a:r>
          </a:p>
          <a:p>
            <a:pPr marL="449263" indent="-2667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hr-HR" sz="2000" dirty="0" smtClean="0"/>
              <a:t>Razdoblja rada s nepunim radnim vremenom uzimaju se u obzir kao da su provedena na radu s punim radnim vremenom.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hr-HR" sz="2000" dirty="0" smtClean="0"/>
          </a:p>
          <a:p>
            <a:pPr>
              <a:buFont typeface="Wingdings" panose="05000000000000000000" pitchFamily="2" charset="2"/>
              <a:buChar char="ü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17525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BOŽIĆNICA (čl. 71. TKU-a)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hr-HR" altLang="sr-Latn-RS" dirty="0" smtClean="0"/>
              <a:t>PRAVO RADNIKA:</a:t>
            </a:r>
          </a:p>
          <a:p>
            <a:pPr>
              <a:lnSpc>
                <a:spcPct val="90000"/>
              </a:lnSpc>
            </a:pPr>
            <a:r>
              <a:rPr lang="hr-HR" altLang="sr-Latn-RS" dirty="0" smtClean="0"/>
              <a:t>Visina</a:t>
            </a:r>
            <a:r>
              <a:rPr lang="hr-HR" altLang="sr-Latn-RS" dirty="0" smtClean="0"/>
              <a:t>: 1.250 </a:t>
            </a:r>
            <a:r>
              <a:rPr lang="hr-HR" altLang="sr-Latn-RS" dirty="0"/>
              <a:t>kn po </a:t>
            </a:r>
            <a:r>
              <a:rPr lang="hr-HR" altLang="sr-Latn-RS" dirty="0" smtClean="0"/>
              <a:t>radniku – u jednakom iznosu</a:t>
            </a:r>
            <a:endParaRPr lang="hr-HR" altLang="sr-Latn-RS" dirty="0"/>
          </a:p>
          <a:p>
            <a:pPr>
              <a:lnSpc>
                <a:spcPct val="90000"/>
              </a:lnSpc>
            </a:pPr>
            <a:r>
              <a:rPr lang="hr-HR" altLang="sr-Latn-RS" dirty="0"/>
              <a:t>P</a:t>
            </a:r>
            <a:r>
              <a:rPr lang="hr-HR" altLang="sr-Latn-RS" dirty="0" smtClean="0"/>
              <a:t>ravo </a:t>
            </a:r>
            <a:r>
              <a:rPr lang="hr-HR" altLang="sr-Latn-RS" dirty="0"/>
              <a:t>svakog radnika u radnom </a:t>
            </a:r>
            <a:r>
              <a:rPr lang="hr-HR" altLang="sr-Latn-RS" dirty="0" smtClean="0"/>
              <a:t>odnosu, što uključuje i radnike koji u tom razdoblju koriste pravo na bolovanje, pravo na </a:t>
            </a:r>
            <a:r>
              <a:rPr lang="hr-HR" altLang="sr-Latn-RS" dirty="0" err="1" smtClean="0"/>
              <a:t>rodiljni</a:t>
            </a:r>
            <a:r>
              <a:rPr lang="hr-HR" altLang="sr-Latn-RS" dirty="0" smtClean="0"/>
              <a:t>/roditeljski </a:t>
            </a:r>
            <a:r>
              <a:rPr lang="hr-HR" altLang="sr-Latn-RS" dirty="0" smtClean="0"/>
              <a:t>dopust</a:t>
            </a:r>
          </a:p>
          <a:p>
            <a:pPr>
              <a:lnSpc>
                <a:spcPct val="90000"/>
              </a:lnSpc>
            </a:pPr>
            <a:r>
              <a:rPr lang="hr-HR" altLang="sr-Latn-RS" dirty="0" smtClean="0"/>
              <a:t>Na ostvarivanje prava ne utječe trajanje radnog odnosa u godini za koju se ostvaruje pravo, mjerodavno je samo je li radnik u trenutku isplate zatečen u radnom odnosu.</a:t>
            </a:r>
            <a:endParaRPr lang="hr-HR" altLang="sr-Latn-R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hr-HR" altLang="sr-Latn-RS" dirty="0" smtClean="0"/>
              <a:t>PRIVREMENA OBUSTAVA OSTVARIVANJA PRAVA:</a:t>
            </a:r>
          </a:p>
          <a:p>
            <a:pPr>
              <a:lnSpc>
                <a:spcPct val="90000"/>
              </a:lnSpc>
            </a:pPr>
            <a:r>
              <a:rPr lang="hr-HR" dirty="0">
                <a:solidFill>
                  <a:srgbClr val="0070C0"/>
                </a:solidFill>
              </a:rPr>
              <a:t>Zakon o uskrati isplate pojedinih materijalnih prava zaposlenima u javnim službama (NN 36/15</a:t>
            </a:r>
            <a:r>
              <a:rPr lang="hr-HR" dirty="0" smtClean="0">
                <a:solidFill>
                  <a:srgbClr val="0070C0"/>
                </a:solidFill>
              </a:rPr>
              <a:t>.)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hr-HR" altLang="sr-Latn-RS" dirty="0"/>
              <a:t>POREZNI PROPISI: </a:t>
            </a:r>
          </a:p>
          <a:p>
            <a:pPr>
              <a:lnSpc>
                <a:spcPct val="90000"/>
              </a:lnSpc>
            </a:pPr>
            <a:r>
              <a:rPr lang="hr-HR" altLang="sr-Latn-RS" dirty="0"/>
              <a:t>Neoporeziva godišnja nagrada do 2.500 kn godišnje po radniku (zajedno s </a:t>
            </a:r>
            <a:r>
              <a:rPr lang="hr-HR" altLang="sr-Latn-RS" dirty="0" smtClean="0"/>
              <a:t>regresom).</a:t>
            </a:r>
            <a:endParaRPr lang="hr-HR" dirty="0">
              <a:solidFill>
                <a:srgbClr val="0070C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altLang="sr-Latn-RS" dirty="0" smtClean="0"/>
              <a:t> </a:t>
            </a:r>
            <a:endParaRPr lang="hr-HR" altLang="sr-Latn-RS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5024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r-HR" altLang="sr-Latn-RS" sz="3600" dirty="0" smtClean="0"/>
              <a:t>ODNOS IZMEĐU RAZLIČITIH IZVORA RADNOG PRAVA</a:t>
            </a:r>
            <a:endParaRPr lang="en-US" altLang="sr-Latn-RS" sz="36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hr-HR" altLang="sr-Latn-RS" dirty="0" smtClean="0"/>
              <a:t>Čl. 9. st. 3. Zakona o radu:</a:t>
            </a:r>
          </a:p>
          <a:p>
            <a:pPr>
              <a:buNone/>
            </a:pPr>
            <a:r>
              <a:rPr lang="hr-HR" altLang="sr-Latn-RS" dirty="0" smtClean="0"/>
              <a:t>„</a:t>
            </a:r>
            <a:r>
              <a:rPr lang="hr-HR" dirty="0"/>
              <a:t> Ako je neko pravo iz radnog odnosa različito uređeno ugovorom o radu, pravilnikom o radu, sporazumom sklopljenim između radničkog vijeća i poslodavca, kolektivnim ugovorom ili zakonom, primjenjuje se za radnika najpovoljnije pravo, ako ovim ili drugim zakonom nije drukčije određeno</a:t>
            </a:r>
            <a:r>
              <a:rPr lang="hr-HR" dirty="0" smtClean="0"/>
              <a:t>.”</a:t>
            </a:r>
            <a:endParaRPr lang="hr-HR" altLang="sr-Latn-RS" b="1" dirty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endParaRPr lang="hr-HR" altLang="sr-Latn-RS" b="1" dirty="0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hr-HR" altLang="sr-Latn-RS" dirty="0" smtClean="0">
                <a:solidFill>
                  <a:srgbClr val="FF0000"/>
                </a:solidFill>
              </a:rPr>
              <a:t>PRIMJENA ZA RADNIKA NAJPOVOLJNIJEG PRAVA:</a:t>
            </a:r>
          </a:p>
          <a:p>
            <a:pPr eaLnBrk="1" hangingPunct="1"/>
            <a:r>
              <a:rPr lang="hr-HR" altLang="sr-Latn-RS" dirty="0" smtClean="0"/>
              <a:t>TKU, GKU i Zakon o radu, odnosno posebni zakoni – u svakom pojedinačnom slučaju, primijeniti za radnika povoljnije pravo, osim ako je to isključeno Zakonom o radu ili posebnim zakonom</a:t>
            </a:r>
          </a:p>
        </p:txBody>
      </p:sp>
    </p:spTree>
    <p:extLst>
      <p:ext uri="{BB962C8B-B14F-4D97-AF65-F5344CB8AC3E}">
        <p14:creationId xmlns:p14="http://schemas.microsoft.com/office/powerpoint/2010/main" val="2597927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DAROVI DJECI </a:t>
            </a:r>
            <a:r>
              <a:rPr lang="hr-HR" sz="3200" dirty="0" smtClean="0"/>
              <a:t>RADNIKA (čl. 70. TKU-a)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 smtClean="0"/>
              <a:t>PRAVO RADNIKA </a:t>
            </a:r>
            <a:r>
              <a:rPr lang="hr-HR" dirty="0" smtClean="0"/>
              <a:t>– o prigodi Dana sv. Nikole: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- </a:t>
            </a:r>
            <a:r>
              <a:rPr lang="hr-HR" dirty="0" smtClean="0"/>
              <a:t>svako dijete mlađe od 15 godina u trenutku darivanja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- dijete koje je navršilo 15 godina u godini darivanja</a:t>
            </a:r>
          </a:p>
          <a:p>
            <a:r>
              <a:rPr lang="hr-HR" dirty="0" smtClean="0"/>
              <a:t>Visina: ugovara se između Vlade i sindikata, a ako se dogovor se postigne – najmanje onoliko koliko je bila zadnja isplata – 500 kn po djetetu</a:t>
            </a:r>
          </a:p>
          <a:p>
            <a:r>
              <a:rPr lang="hr-HR" dirty="0" smtClean="0"/>
              <a:t>Pravo svakog radnika za svako dijete (otac + majka)</a:t>
            </a:r>
          </a:p>
          <a:p>
            <a:pPr marL="0" indent="0">
              <a:buNone/>
            </a:pPr>
            <a:r>
              <a:rPr lang="hr-HR" b="1" dirty="0" smtClean="0"/>
              <a:t>POREZNI PROPISI:</a:t>
            </a:r>
          </a:p>
          <a:p>
            <a:r>
              <a:rPr lang="hr-HR" dirty="0" smtClean="0"/>
              <a:t>Neoporezivo: 600 kn po djetetu do 15 godina starosti</a:t>
            </a:r>
          </a:p>
          <a:p>
            <a:r>
              <a:rPr lang="hr-HR" dirty="0" smtClean="0"/>
              <a:t>Nije uvjet da je dijete upisano na PK kartici kao uzdržavani član</a:t>
            </a:r>
          </a:p>
          <a:p>
            <a:r>
              <a:rPr lang="hr-HR" dirty="0" smtClean="0"/>
              <a:t>Primitak roditelja, a ne djeteta (u JOPPD – podaci za roditelja)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1558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r-Latn-RS" sz="3200" dirty="0" smtClean="0"/>
              <a:t>REGRES ZA GODIŠNJI </a:t>
            </a:r>
            <a:r>
              <a:rPr lang="hr-HR" altLang="sr-Latn-RS" sz="3200" dirty="0" smtClean="0"/>
              <a:t>ODMOR (čl. 60. TKU-a)</a:t>
            </a:r>
            <a:endParaRPr lang="en-US" altLang="sr-Latn-RS" sz="3200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hr-HR" altLang="sr-Latn-RS" dirty="0" smtClean="0"/>
              <a:t>PRAVO RADNIKA: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 smtClean="0"/>
              <a:t>Radnik ima pravo na regres, ali iznos </a:t>
            </a:r>
            <a:r>
              <a:rPr lang="hr-HR" altLang="sr-Latn-RS" dirty="0" smtClean="0"/>
              <a:t>nije ugovoren u TKU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 smtClean="0"/>
              <a:t>Zadnji sporazum Vlade RH i </a:t>
            </a:r>
            <a:r>
              <a:rPr lang="hr-HR" altLang="sr-Latn-RS" dirty="0" smtClean="0"/>
              <a:t>sindikata: 1.250 </a:t>
            </a:r>
            <a:r>
              <a:rPr lang="hr-HR" altLang="sr-Latn-RS" dirty="0" smtClean="0"/>
              <a:t>kn po radniku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 smtClean="0"/>
              <a:t>Isplata: </a:t>
            </a:r>
            <a:r>
              <a:rPr lang="hr-HR" altLang="sr-Latn-RS" b="1" dirty="0" smtClean="0"/>
              <a:t>najkasnije do kraja lipnja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 smtClean="0"/>
              <a:t>Radnicima koji nisu na poslu: 7 dana prije korištenja godišnjeg odmora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 smtClean="0"/>
              <a:t>Pravo i za radnike koji koriste razmjerni dio godišnjeg </a:t>
            </a:r>
            <a:r>
              <a:rPr lang="hr-HR" altLang="sr-Latn-RS" dirty="0" smtClean="0"/>
              <a:t>odmora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hr-HR" altLang="sr-Latn-RS" dirty="0" smtClean="0"/>
              <a:t>POREZNI PROPISI: </a:t>
            </a:r>
          </a:p>
          <a:p>
            <a:pPr>
              <a:lnSpc>
                <a:spcPct val="90000"/>
              </a:lnSpc>
            </a:pPr>
            <a:r>
              <a:rPr lang="hr-HR" altLang="sr-Latn-RS" dirty="0" smtClean="0"/>
              <a:t>Neoporeziva godišnja nagrada do 2.500 kn godišnje po radniku (zajedno s božićnicom).</a:t>
            </a:r>
            <a:endParaRPr lang="en-US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426526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r-Latn-RS" sz="3200" dirty="0" smtClean="0"/>
              <a:t>PRAVO RADNIKA NA SISTEMATSKI PREGLED</a:t>
            </a:r>
            <a:endParaRPr lang="en-US" altLang="sr-Latn-RS" sz="3200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600200"/>
            <a:ext cx="8784976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800" dirty="0" smtClean="0"/>
              <a:t>Pravo radnika: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2800" dirty="0" smtClean="0"/>
              <a:t>    - </a:t>
            </a:r>
            <a:r>
              <a:rPr lang="hr-HR" altLang="sr-Latn-RS" sz="2800" b="1" dirty="0" smtClean="0"/>
              <a:t>zaposleni do 50 godina starosti </a:t>
            </a:r>
            <a:r>
              <a:rPr lang="hr-HR" altLang="sr-Latn-RS" sz="2800" dirty="0" smtClean="0"/>
              <a:t>– svake 3 godine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2800" dirty="0" smtClean="0"/>
              <a:t>    - </a:t>
            </a:r>
            <a:r>
              <a:rPr lang="hr-HR" altLang="sr-Latn-RS" sz="2800" b="1" dirty="0" smtClean="0"/>
              <a:t>zaposleni stariji od 50 godina </a:t>
            </a:r>
            <a:r>
              <a:rPr lang="hr-HR" altLang="sr-Latn-RS" sz="2800" dirty="0" smtClean="0"/>
              <a:t>– svake 2 godine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 dirty="0" smtClean="0"/>
              <a:t>Vrijednost sistematskog pregleda</a:t>
            </a:r>
            <a:r>
              <a:rPr lang="hr-HR" altLang="sr-Latn-RS" sz="2800" b="1" dirty="0" smtClean="0"/>
              <a:t>: </a:t>
            </a:r>
            <a:r>
              <a:rPr lang="hr-HR" altLang="sr-Latn-RS" sz="2800" dirty="0" smtClean="0"/>
              <a:t>500,00 kn po cijenama zdravstvenih usluga iz obveznog zdravstvenog osiguranja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2800" dirty="0" smtClean="0"/>
              <a:t>_____________________________________________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hr-HR" altLang="sr-Latn-RS" sz="2800" b="1" dirty="0" smtClean="0">
                <a:solidFill>
                  <a:srgbClr val="0000FF"/>
                </a:solidFill>
              </a:rPr>
              <a:t>PRAVILNIK O POREZU NA DOHODAK</a:t>
            </a:r>
            <a:r>
              <a:rPr lang="hr-HR" altLang="sr-Latn-RS" sz="2800" dirty="0" smtClean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 dirty="0" smtClean="0"/>
              <a:t>Primitak po osnovi plaćenog sistematskog pregleda – </a:t>
            </a:r>
            <a:r>
              <a:rPr lang="hr-HR" altLang="sr-Latn-RS" sz="2800" b="1" dirty="0" smtClean="0"/>
              <a:t>ne smatra se plaćom</a:t>
            </a:r>
            <a:r>
              <a:rPr lang="hr-HR" altLang="sr-Latn-RS" sz="2800" dirty="0" smtClean="0"/>
              <a:t>!</a:t>
            </a:r>
            <a:endParaRPr lang="en-US" altLang="sr-Latn-RS" sz="2800" dirty="0" smtClean="0"/>
          </a:p>
        </p:txBody>
      </p:sp>
    </p:spTree>
    <p:extLst>
      <p:ext uri="{BB962C8B-B14F-4D97-AF65-F5344CB8AC3E}">
        <p14:creationId xmlns:p14="http://schemas.microsoft.com/office/powerpoint/2010/main" val="2998214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600" dirty="0" smtClean="0"/>
              <a:t>NAKNADA ZA NEISKORIŠTENI GODIŠNJI ODMOR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None/>
            </a:pPr>
            <a:r>
              <a:rPr lang="hr-HR" altLang="sr-Latn-RS" dirty="0"/>
              <a:t>čl. 82. Zakona o radu:</a:t>
            </a:r>
          </a:p>
          <a:p>
            <a:pPr algn="ctr"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hr-HR" altLang="sr-Latn-RS" dirty="0"/>
              <a:t>PRAVO: u slučaju prestanka ugovora o radu, ako radnik nije iskoristio godišnji odmor ili ga nije iskoristio u cijelosti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hr-HR" altLang="sr-Latn-RS" dirty="0"/>
              <a:t>IZNOS: u visini naknade plaće na koju bi imao pravo da je koristio godišnji odmor (najmanje prosječna plaća u posljednja tri mjeseca – prema borju dana godišnjeg odmora na koji je stekao pravo, a nije ga koristio)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hr-HR" altLang="sr-Latn-RS" dirty="0"/>
              <a:t>ODJAVA RADNIKA: na dan prestanka radnog odnosa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hr-HR" altLang="sr-Latn-RS" dirty="0"/>
              <a:t>POREZNO ODREĐENJE: plaća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6645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33400"/>
            <a:ext cx="8424936" cy="807368"/>
          </a:xfrm>
        </p:spPr>
        <p:txBody>
          <a:bodyPr>
            <a:normAutofit fontScale="90000"/>
          </a:bodyPr>
          <a:lstStyle/>
          <a:p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 smtClean="0"/>
              <a:t>OTPREMNINA </a:t>
            </a:r>
            <a:r>
              <a:rPr lang="hr-HR" sz="3600" dirty="0" smtClean="0"/>
              <a:t>ZA ODLAZAK U </a:t>
            </a:r>
            <a:r>
              <a:rPr lang="hr-HR" sz="3600" dirty="0" smtClean="0"/>
              <a:t>MIROVINU</a:t>
            </a:r>
            <a:r>
              <a:rPr lang="hr-HR" sz="3100" dirty="0" smtClean="0"/>
              <a:t> (čl. 61. TKU-a)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36232"/>
          </a:xfrm>
        </p:spPr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hr-HR" dirty="0">
                <a:cs typeface="Arial" pitchFamily="34" charset="0"/>
              </a:rPr>
              <a:t>Pravo radnika u sljedećim slučajevima</a:t>
            </a:r>
            <a:r>
              <a:rPr lang="hr-HR" dirty="0" smtClean="0">
                <a:cs typeface="Arial" pitchFamily="34" charset="0"/>
              </a:rPr>
              <a:t>:</a:t>
            </a:r>
            <a:endParaRPr lang="hr-HR" dirty="0">
              <a:cs typeface="Arial" pitchFamily="34" charset="0"/>
            </a:endParaRPr>
          </a:p>
          <a:p>
            <a:pPr marL="514350" indent="-514350">
              <a:buFontTx/>
              <a:buAutoNum type="arabicPeriod"/>
              <a:defRPr/>
            </a:pPr>
            <a:r>
              <a:rPr lang="hr-HR" sz="2000" dirty="0">
                <a:cs typeface="Arial" pitchFamily="34" charset="0"/>
              </a:rPr>
              <a:t>Sporazumni raskid radnog odnosa zbog odlaska u mirovinu</a:t>
            </a:r>
          </a:p>
          <a:p>
            <a:pPr marL="514350" indent="-514350">
              <a:buFontTx/>
              <a:buAutoNum type="arabicPeriod"/>
              <a:defRPr/>
            </a:pPr>
            <a:r>
              <a:rPr lang="hr-HR" sz="2000" dirty="0">
                <a:cs typeface="Arial" pitchFamily="34" charset="0"/>
              </a:rPr>
              <a:t>Prestanak radog odnosa</a:t>
            </a:r>
            <a:r>
              <a:rPr lang="hr-HR" sz="2000" i="1" dirty="0">
                <a:cs typeface="Arial" pitchFamily="34" charset="0"/>
              </a:rPr>
              <a:t> </a:t>
            </a:r>
            <a:r>
              <a:rPr lang="hr-HR" sz="2000" dirty="0">
                <a:cs typeface="Arial" pitchFamily="34" charset="0"/>
              </a:rPr>
              <a:t>zato što je radnik navršio 65 godina i  najmanje15 godina mirovinskog </a:t>
            </a:r>
            <a:r>
              <a:rPr lang="hr-HR" sz="2000" dirty="0" smtClean="0">
                <a:cs typeface="Arial" pitchFamily="34" charset="0"/>
              </a:rPr>
              <a:t>staža</a:t>
            </a:r>
            <a:endParaRPr lang="hr-HR" sz="2000" dirty="0">
              <a:cs typeface="Arial" pitchFamily="34" charset="0"/>
            </a:endParaRPr>
          </a:p>
          <a:p>
            <a:pPr marL="514350" indent="-514350">
              <a:buFontTx/>
              <a:buAutoNum type="arabicPeriod"/>
              <a:defRPr/>
            </a:pPr>
            <a:r>
              <a:rPr lang="hr-HR" sz="2000" dirty="0" smtClean="0">
                <a:cs typeface="Arial" pitchFamily="34" charset="0"/>
              </a:rPr>
              <a:t>Potpuni gubitak radne sposobnost (prema ranijem </a:t>
            </a:r>
            <a:r>
              <a:rPr lang="hr-HR" sz="2000" dirty="0" smtClean="0">
                <a:cs typeface="Arial" pitchFamily="34" charset="0"/>
              </a:rPr>
              <a:t>Zakonu o mirovinskom osiguranju: </a:t>
            </a:r>
            <a:r>
              <a:rPr lang="hr-HR" sz="2000" dirty="0" smtClean="0">
                <a:cs typeface="Arial" pitchFamily="34" charset="0"/>
              </a:rPr>
              <a:t>opća nesposobnost za rad</a:t>
            </a:r>
            <a:r>
              <a:rPr lang="hr-HR" sz="2000" dirty="0" smtClean="0">
                <a:cs typeface="Arial" pitchFamily="34" charset="0"/>
              </a:rPr>
              <a:t>)</a:t>
            </a:r>
            <a:endParaRPr lang="hr-HR" sz="2000" dirty="0" smtClean="0">
              <a:cs typeface="Arial" pitchFamily="34" charset="0"/>
            </a:endParaRPr>
          </a:p>
          <a:p>
            <a:pPr>
              <a:buNone/>
            </a:pPr>
            <a:r>
              <a:rPr lang="hr-HR" altLang="sr-Latn-RS" sz="2000" b="1" dirty="0" smtClean="0">
                <a:cs typeface="Arial" panose="020B0604020202020204" pitchFamily="34" charset="0"/>
              </a:rPr>
              <a:t>Visina </a:t>
            </a:r>
            <a:r>
              <a:rPr lang="hr-HR" altLang="sr-Latn-RS" sz="2000" b="1" dirty="0" smtClean="0">
                <a:cs typeface="Arial" panose="020B0604020202020204" pitchFamily="34" charset="0"/>
              </a:rPr>
              <a:t>otpremnine</a:t>
            </a:r>
            <a:r>
              <a:rPr lang="hr-HR" altLang="sr-Latn-RS" sz="2000" dirty="0" smtClean="0">
                <a:cs typeface="Arial" panose="020B0604020202020204" pitchFamily="34" charset="0"/>
              </a:rPr>
              <a:t>:</a:t>
            </a:r>
            <a:endParaRPr lang="hr-HR" altLang="sr-Latn-RS" sz="2000" dirty="0">
              <a:cs typeface="Arial" panose="020B0604020202020204" pitchFamily="34" charset="0"/>
            </a:endParaRPr>
          </a:p>
          <a:p>
            <a:r>
              <a:rPr lang="hr-HR" altLang="sr-Latn-RS" sz="2000" dirty="0">
                <a:cs typeface="Arial" panose="020B0604020202020204" pitchFamily="34" charset="0"/>
              </a:rPr>
              <a:t>3 proračunske osnovice</a:t>
            </a:r>
          </a:p>
          <a:p>
            <a:pPr>
              <a:buNone/>
            </a:pPr>
            <a:r>
              <a:rPr lang="hr-HR" altLang="sr-Latn-RS" sz="2000" dirty="0">
                <a:cs typeface="Arial" panose="020B0604020202020204" pitchFamily="34" charset="0"/>
              </a:rPr>
              <a:t>    3 x 3.326,00 = </a:t>
            </a:r>
            <a:r>
              <a:rPr lang="hr-HR" altLang="sr-Latn-RS" sz="2000" dirty="0">
                <a:solidFill>
                  <a:schemeClr val="tx1"/>
                </a:solidFill>
                <a:cs typeface="Arial" panose="020B0604020202020204" pitchFamily="34" charset="0"/>
              </a:rPr>
              <a:t>9.978,00 kn</a:t>
            </a:r>
          </a:p>
          <a:p>
            <a:pPr>
              <a:defRPr/>
            </a:pPr>
            <a:r>
              <a:rPr lang="hr-HR" sz="2000" dirty="0" smtClean="0"/>
              <a:t>Pitanje: Ima li radnik pravo na otpremninu u slučaju kad mu radni odnos prestaje zbog ostvarivanja prava na obiteljsku mirovinu?</a:t>
            </a:r>
          </a:p>
          <a:p>
            <a:pPr marL="182563" indent="176213">
              <a:buFont typeface="Wingdings" panose="05000000000000000000" pitchFamily="2" charset="2"/>
              <a:buChar char="ü"/>
              <a:defRPr/>
            </a:pPr>
            <a:r>
              <a:rPr lang="hr-HR" sz="2000" dirty="0" smtClean="0"/>
              <a:t> Da, jer čl. 61. određuje pravo za odlazak u mirovinu.</a:t>
            </a:r>
          </a:p>
          <a:p>
            <a:pPr>
              <a:defRPr/>
            </a:pPr>
            <a:r>
              <a:rPr lang="hr-HR" sz="2000" dirty="0" smtClean="0"/>
              <a:t>Pitanje: Ima pravo na otpremninu radnik koji ostvari pravo na starosnu mirovinu i uz to, nastavi raditi s polovinom punog radnog vremena? Je li to odlazak u mirovinu ili je samo promjena </a:t>
            </a:r>
            <a:r>
              <a:rPr lang="hr-HR" sz="2000" dirty="0" err="1" smtClean="0"/>
              <a:t>tejdnog</a:t>
            </a:r>
            <a:r>
              <a:rPr lang="hr-HR" sz="2000" dirty="0" smtClean="0"/>
              <a:t> radnog vremena?</a:t>
            </a:r>
            <a:endParaRPr lang="hr-HR" sz="20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738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484313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OTPREMNINA ZA MIROVINU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23850" y="1268413"/>
            <a:ext cx="8569325" cy="4899025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hr-HR" altLang="sr-Latn-RS" b="1" dirty="0" smtClean="0">
                <a:cs typeface="Arial" panose="020B0604020202020204" pitchFamily="34" charset="0"/>
              </a:rPr>
              <a:t>Porezno određenje:</a:t>
            </a:r>
          </a:p>
          <a:p>
            <a:pPr eaLnBrk="1" hangingPunct="1"/>
            <a:r>
              <a:rPr lang="hr-HR" altLang="sr-Latn-RS" dirty="0" smtClean="0">
                <a:cs typeface="Arial" panose="020B0604020202020204" pitchFamily="34" charset="0"/>
              </a:rPr>
              <a:t>8.000,00 kn neoporezivo + 1.978,00 kn kao neto plaća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hr-HR" altLang="sr-Latn-RS" dirty="0" smtClean="0">
                <a:cs typeface="Arial" panose="020B0604020202020204" pitchFamily="34" charset="0"/>
              </a:rPr>
              <a:t>  troškovi javnih davanja terete poslodavca</a:t>
            </a:r>
          </a:p>
          <a:p>
            <a:pPr marL="361950" indent="-361950" eaLnBrk="1" hangingPunct="1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hr-HR" altLang="sr-Latn-RS" dirty="0" smtClean="0">
                <a:cs typeface="Arial" panose="020B0604020202020204" pitchFamily="34" charset="0"/>
              </a:rPr>
              <a:t>obveza poslodavca da neto iznos preračuna u bruto svotu dijela otpremnine koji se isplaćuje kao plaća</a:t>
            </a:r>
          </a:p>
          <a:p>
            <a:pPr marL="0" indent="0" eaLnBrk="1" hangingPunct="1">
              <a:lnSpc>
                <a:spcPct val="90000"/>
              </a:lnSpc>
              <a:buClr>
                <a:srgbClr val="FF0000"/>
              </a:buClr>
              <a:buNone/>
            </a:pPr>
            <a:endParaRPr lang="hr-HR" altLang="sr-Latn-RS" dirty="0" smtClean="0"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Clr>
                <a:srgbClr val="FF0000"/>
              </a:buClr>
              <a:buNone/>
            </a:pPr>
            <a:r>
              <a:rPr lang="hr-HR" altLang="sr-Latn-RS" b="1" dirty="0" smtClean="0">
                <a:cs typeface="Arial" panose="020B0604020202020204" pitchFamily="34" charset="0"/>
              </a:rPr>
              <a:t>Obračun doprinosa: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Tx/>
              <a:buChar char="-"/>
            </a:pPr>
            <a:r>
              <a:rPr lang="hr-HR" altLang="sr-Latn-RS" dirty="0" smtClean="0">
                <a:cs typeface="Arial" panose="020B0604020202020204" pitchFamily="34" charset="0"/>
              </a:rPr>
              <a:t>svi doprinosi iz plaće i na plaću prema stopama važećima u trenutku isplate</a:t>
            </a:r>
          </a:p>
          <a:p>
            <a:pPr marL="0" indent="0" eaLnBrk="1" hangingPunct="1">
              <a:lnSpc>
                <a:spcPct val="90000"/>
              </a:lnSpc>
              <a:buClr>
                <a:srgbClr val="FF0000"/>
              </a:buClr>
              <a:buNone/>
            </a:pPr>
            <a:r>
              <a:rPr lang="hr-HR" altLang="sr-Latn-RS" b="1" dirty="0" smtClean="0">
                <a:cs typeface="Arial" panose="020B0604020202020204" pitchFamily="34" charset="0"/>
              </a:rPr>
              <a:t>Obračun poreza:</a:t>
            </a:r>
          </a:p>
          <a:p>
            <a:pPr marL="180975" indent="-180975" eaLnBrk="1" hangingPunct="1">
              <a:lnSpc>
                <a:spcPct val="90000"/>
              </a:lnSpc>
              <a:buClr>
                <a:srgbClr val="FF0000"/>
              </a:buClr>
              <a:buNone/>
            </a:pPr>
            <a:r>
              <a:rPr lang="hr-HR" altLang="sr-Latn-RS" dirty="0" smtClean="0">
                <a:cs typeface="Arial" panose="020B0604020202020204" pitchFamily="34" charset="0"/>
              </a:rPr>
              <a:t>- porez na dohodak od nesamostalnog rada prema propisima važećima u trenutku isplate, bez korištenja osobnog odbitka</a:t>
            </a:r>
          </a:p>
        </p:txBody>
      </p:sp>
    </p:spTree>
    <p:extLst>
      <p:ext uri="{BB962C8B-B14F-4D97-AF65-F5344CB8AC3E}">
        <p14:creationId xmlns:p14="http://schemas.microsoft.com/office/powerpoint/2010/main" val="3704455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sz="3600" dirty="0" smtClean="0"/>
              <a:t>OTPREMNINA ZA POSLOVNO/OSOBNO UVJETOVANI OTKAZ UGOVORA O RADU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hr-HR" dirty="0"/>
              <a:t>U</a:t>
            </a:r>
            <a:r>
              <a:rPr lang="hr-HR" dirty="0">
                <a:cs typeface="Times New Roman" pitchFamily="18" charset="0"/>
              </a:rPr>
              <a:t>vjeti za </a:t>
            </a:r>
            <a:r>
              <a:rPr lang="hr-HR" dirty="0"/>
              <a:t>ostvarivanje </a:t>
            </a:r>
            <a:r>
              <a:rPr lang="hr-HR" b="1" dirty="0">
                <a:cs typeface="Times New Roman" pitchFamily="18" charset="0"/>
              </a:rPr>
              <a:t>prava na </a:t>
            </a:r>
            <a:r>
              <a:rPr lang="hr-HR" b="1" dirty="0" smtClean="0">
                <a:cs typeface="Times New Roman" pitchFamily="18" charset="0"/>
              </a:rPr>
              <a:t>otpremninu za otkaz:</a:t>
            </a:r>
            <a:endParaRPr lang="hr-HR" b="1" dirty="0"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  <a:defRPr/>
            </a:pPr>
            <a:r>
              <a:rPr lang="hr-HR" dirty="0" smtClean="0">
                <a:cs typeface="Times New Roman" pitchFamily="18" charset="0"/>
              </a:rPr>
              <a:t>ugovor </a:t>
            </a:r>
            <a:r>
              <a:rPr lang="hr-HR" dirty="0">
                <a:cs typeface="Times New Roman" pitchFamily="18" charset="0"/>
              </a:rPr>
              <a:t>o radu otkazuje </a:t>
            </a:r>
            <a:r>
              <a:rPr lang="hr-HR" dirty="0" smtClean="0">
                <a:cs typeface="Times New Roman" pitchFamily="18" charset="0"/>
              </a:rPr>
              <a:t>poslodavac</a:t>
            </a:r>
            <a:endParaRPr lang="hr-HR" dirty="0"/>
          </a:p>
          <a:p>
            <a:pPr marL="609600" indent="-609600">
              <a:lnSpc>
                <a:spcPct val="90000"/>
              </a:lnSpc>
              <a:buFontTx/>
              <a:buAutoNum type="arabicPeriod"/>
              <a:defRPr/>
            </a:pPr>
            <a:r>
              <a:rPr lang="hr-HR" dirty="0" smtClean="0">
                <a:cs typeface="Times New Roman" pitchFamily="18" charset="0"/>
              </a:rPr>
              <a:t>razlog </a:t>
            </a:r>
            <a:r>
              <a:rPr lang="hr-HR" dirty="0">
                <a:cs typeface="Times New Roman" pitchFamily="18" charset="0"/>
              </a:rPr>
              <a:t>prestanka radnog odnosa nije krivnja ili ponašanje </a:t>
            </a:r>
            <a:r>
              <a:rPr lang="hr-HR" dirty="0" smtClean="0">
                <a:cs typeface="Times New Roman" pitchFamily="18" charset="0"/>
              </a:rPr>
              <a:t>radnika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  <a:defRPr/>
            </a:pPr>
            <a:r>
              <a:rPr lang="hr-HR" dirty="0" smtClean="0">
                <a:cs typeface="Times New Roman" pitchFamily="18" charset="0"/>
              </a:rPr>
              <a:t>radnik je kod poslodavca (u javnoj službi, kod bilo kojega poslodavca) </a:t>
            </a:r>
            <a:r>
              <a:rPr lang="hr-HR" dirty="0">
                <a:cs typeface="Times New Roman" pitchFamily="18" charset="0"/>
              </a:rPr>
              <a:t>bio u </a:t>
            </a:r>
            <a:r>
              <a:rPr lang="hr-HR" dirty="0" smtClean="0">
                <a:cs typeface="Times New Roman" pitchFamily="18" charset="0"/>
              </a:rPr>
              <a:t>neprekidnom radnom </a:t>
            </a:r>
            <a:r>
              <a:rPr lang="hr-HR" dirty="0">
                <a:cs typeface="Times New Roman" pitchFamily="18" charset="0"/>
              </a:rPr>
              <a:t>odnosu na neodređeno ili na određeno vrijeme u trajanju od najmanje dvije </a:t>
            </a:r>
            <a:r>
              <a:rPr lang="hr-HR" dirty="0" smtClean="0">
                <a:cs typeface="Times New Roman" pitchFamily="18" charset="0"/>
              </a:rPr>
              <a:t>godine</a:t>
            </a:r>
            <a:endParaRPr lang="hr-HR" sz="2000" i="1" dirty="0" smtClean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hr-HR" sz="2000" b="1" i="1" dirty="0" smtClean="0">
                <a:cs typeface="Times New Roman" pitchFamily="18" charset="0"/>
              </a:rPr>
              <a:t>Napomena</a:t>
            </a:r>
            <a:r>
              <a:rPr lang="hr-HR" sz="2000" b="1" dirty="0" smtClean="0">
                <a:cs typeface="Times New Roman" pitchFamily="18" charset="0"/>
              </a:rPr>
              <a:t>: 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hr-HR" sz="2000" dirty="0" smtClean="0">
                <a:cs typeface="Times New Roman" pitchFamily="18" charset="0"/>
              </a:rPr>
              <a:t>ugovor o radu na određeno vrijeme se u pravilu ne otkazuje već prestaje protekom ugovorenog razdoblja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hr-HR" sz="2000" dirty="0">
                <a:cs typeface="Times New Roman" pitchFamily="18" charset="0"/>
              </a:rPr>
              <a:t>p</a:t>
            </a:r>
            <a:r>
              <a:rPr lang="hr-HR" sz="2000" dirty="0" smtClean="0">
                <a:cs typeface="Times New Roman" pitchFamily="18" charset="0"/>
              </a:rPr>
              <a:t>restanaka ugovora na određeno vrijeme u pravilu ne rezultira pravo na otpremninu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59569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r-HR" altLang="sr-Latn-RS" sz="3600" dirty="0" smtClean="0">
                <a:latin typeface="+mn-lt"/>
                <a:cs typeface="Times New Roman" panose="02020603050405020304" pitchFamily="18" charset="0"/>
              </a:rPr>
              <a:t>VISINA OTPREMNINE PREMA </a:t>
            </a:r>
            <a:br>
              <a:rPr lang="hr-HR" altLang="sr-Latn-RS" sz="3600" dirty="0" smtClean="0">
                <a:latin typeface="+mn-lt"/>
                <a:cs typeface="Times New Roman" panose="02020603050405020304" pitchFamily="18" charset="0"/>
              </a:rPr>
            </a:br>
            <a:r>
              <a:rPr lang="hr-HR" altLang="sr-Latn-RS" sz="3600" dirty="0" smtClean="0">
                <a:latin typeface="+mn-lt"/>
                <a:cs typeface="Times New Roman" panose="02020603050405020304" pitchFamily="18" charset="0"/>
              </a:rPr>
              <a:t>ZAKONU O RADU</a:t>
            </a:r>
            <a:r>
              <a:rPr lang="hr-HR" altLang="sr-Latn-RS" sz="3600" dirty="0" smtClean="0">
                <a:latin typeface="+mn-lt"/>
              </a:rPr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hr-HR" altLang="sr-Latn-RS" u="sng" dirty="0" smtClean="0">
                <a:cs typeface="Times New Roman" panose="02020603050405020304" pitchFamily="18" charset="0"/>
              </a:rPr>
              <a:t>čl. 126. Zakona o radu</a:t>
            </a:r>
            <a:r>
              <a:rPr lang="hr-HR" altLang="sr-Latn-RS" u="sng" dirty="0" smtClean="0"/>
              <a:t>:</a:t>
            </a:r>
            <a:r>
              <a:rPr lang="hr-HR" altLang="sr-Latn-RS" b="1" dirty="0" smtClean="0">
                <a:cs typeface="Times New Roman" panose="02020603050405020304" pitchFamily="18" charset="0"/>
              </a:rPr>
              <a:t> </a:t>
            </a:r>
            <a:endParaRPr lang="hr-HR" altLang="sr-Latn-RS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hr-HR" altLang="sr-Latn-RS" dirty="0" smtClean="0"/>
              <a:t>(1/3 </a:t>
            </a:r>
            <a:r>
              <a:rPr lang="hr-HR" altLang="sr-Latn-RS" dirty="0" smtClean="0">
                <a:cs typeface="Times New Roman" panose="02020603050405020304" pitchFamily="18" charset="0"/>
              </a:rPr>
              <a:t>prosječne bruto plaće radnika ostvarene u tri mjeseca prije prestanka radnog odnosa</a:t>
            </a:r>
            <a:r>
              <a:rPr lang="hr-HR" altLang="sr-Latn-RS" dirty="0" smtClean="0"/>
              <a:t>)</a:t>
            </a:r>
            <a:r>
              <a:rPr lang="hr-HR" altLang="sr-Latn-RS" dirty="0" smtClean="0">
                <a:cs typeface="Times New Roman" panose="02020603050405020304" pitchFamily="18" charset="0"/>
              </a:rPr>
              <a:t> </a:t>
            </a:r>
            <a:endParaRPr lang="hr-HR" altLang="sr-Latn-RS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hr-HR" altLang="sr-Latn-RS" dirty="0" smtClean="0"/>
              <a:t>x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hr-HR" altLang="sr-Latn-RS" dirty="0" smtClean="0"/>
              <a:t> (</a:t>
            </a:r>
            <a:r>
              <a:rPr lang="hr-HR" altLang="sr-Latn-RS" dirty="0" smtClean="0">
                <a:cs typeface="Times New Roman" panose="02020603050405020304" pitchFamily="18" charset="0"/>
              </a:rPr>
              <a:t>navršen</a:t>
            </a:r>
            <a:r>
              <a:rPr lang="hr-HR" altLang="sr-Latn-RS" dirty="0" smtClean="0"/>
              <a:t>e</a:t>
            </a:r>
            <a:r>
              <a:rPr lang="hr-HR" altLang="sr-Latn-RS" dirty="0" smtClean="0">
                <a:cs typeface="Times New Roman" panose="02020603050405020304" pitchFamily="18" charset="0"/>
              </a:rPr>
              <a:t> godin</a:t>
            </a:r>
            <a:r>
              <a:rPr lang="hr-HR" altLang="sr-Latn-RS" dirty="0" smtClean="0"/>
              <a:t>e</a:t>
            </a:r>
            <a:r>
              <a:rPr lang="hr-HR" altLang="sr-Latn-RS" dirty="0" smtClean="0">
                <a:cs typeface="Times New Roman" panose="02020603050405020304" pitchFamily="18" charset="0"/>
              </a:rPr>
              <a:t> </a:t>
            </a:r>
            <a:r>
              <a:rPr lang="hr-HR" altLang="sr-Latn-RS" dirty="0" smtClean="0"/>
              <a:t>neprekinutog </a:t>
            </a:r>
            <a:r>
              <a:rPr lang="hr-HR" altLang="sr-Latn-RS" dirty="0" smtClean="0">
                <a:cs typeface="Times New Roman" panose="02020603050405020304" pitchFamily="18" charset="0"/>
              </a:rPr>
              <a:t>rada u javnim službama, kod bilo kojega poslodavca</a:t>
            </a:r>
            <a:r>
              <a:rPr lang="hr-HR" altLang="sr-Latn-RS" dirty="0" smtClean="0"/>
              <a:t>)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hr-HR" altLang="sr-Latn-R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dirty="0" smtClean="0">
                <a:cs typeface="Times New Roman" panose="02020603050405020304" pitchFamily="18" charset="0"/>
              </a:rPr>
              <a:t> </a:t>
            </a:r>
            <a:r>
              <a:rPr lang="hr-HR" altLang="sr-Latn-RS" dirty="0" smtClean="0"/>
              <a:t>N</a:t>
            </a:r>
            <a:r>
              <a:rPr lang="hr-HR" altLang="sr-Latn-RS" dirty="0" smtClean="0">
                <a:cs typeface="Times New Roman" panose="02020603050405020304" pitchFamily="18" charset="0"/>
              </a:rPr>
              <a:t>AJVIŠE</a:t>
            </a:r>
            <a:r>
              <a:rPr lang="hr-HR" altLang="sr-Latn-RS" dirty="0" smtClean="0"/>
              <a:t>:</a:t>
            </a:r>
            <a:r>
              <a:rPr lang="hr-HR" altLang="sr-Latn-RS" dirty="0" smtClean="0">
                <a:cs typeface="Times New Roman" panose="02020603050405020304" pitchFamily="18" charset="0"/>
              </a:rPr>
              <a:t> šest prosječnih bruto pl</a:t>
            </a:r>
            <a:r>
              <a:rPr lang="hr-HR" altLang="sr-Latn-RS" dirty="0" smtClean="0"/>
              <a:t>aća</a:t>
            </a:r>
            <a:endParaRPr lang="hr-HR" altLang="sr-Latn-RS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r-HR" altLang="sr-Latn-RS" sz="2800" b="1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2200" b="1" i="1" dirty="0" smtClean="0"/>
              <a:t>Napomena:</a:t>
            </a:r>
          </a:p>
          <a:p>
            <a:pPr marL="182563" indent="-1588">
              <a:lnSpc>
                <a:spcPct val="90000"/>
              </a:lnSpc>
              <a:buNone/>
            </a:pPr>
            <a:r>
              <a:rPr lang="hr-HR" altLang="sr-Latn-RS" sz="2200" dirty="0">
                <a:cs typeface="Times New Roman" panose="02020603050405020304" pitchFamily="18" charset="0"/>
              </a:rPr>
              <a:t>N</a:t>
            </a:r>
            <a:r>
              <a:rPr lang="hr-HR" altLang="sr-Latn-RS" sz="2200" dirty="0" smtClean="0">
                <a:cs typeface="Times New Roman" panose="02020603050405020304" pitchFamily="18" charset="0"/>
              </a:rPr>
              <a:t>eprekidni </a:t>
            </a:r>
            <a:r>
              <a:rPr lang="hr-HR" altLang="sr-Latn-RS" sz="2200" dirty="0">
                <a:cs typeface="Times New Roman" panose="02020603050405020304" pitchFamily="18" charset="0"/>
              </a:rPr>
              <a:t>rad u prijašnjim organizacijama, ustanovama i drugim pravnim osobama koje se prema sada važećoj definiciji smatraju javnom službom, smatra </a:t>
            </a:r>
            <a:r>
              <a:rPr lang="hr-HR" altLang="sr-Latn-RS" sz="2200" dirty="0"/>
              <a:t>se </a:t>
            </a:r>
            <a:r>
              <a:rPr lang="hr-HR" altLang="sr-Latn-RS" sz="2200" dirty="0">
                <a:cs typeface="Times New Roman" panose="02020603050405020304" pitchFamily="18" charset="0"/>
              </a:rPr>
              <a:t>neprekidnim radom u javnim </a:t>
            </a:r>
            <a:r>
              <a:rPr lang="hr-HR" altLang="sr-Latn-RS" sz="2200" dirty="0" smtClean="0">
                <a:cs typeface="Times New Roman" panose="02020603050405020304" pitchFamily="18" charset="0"/>
              </a:rPr>
              <a:t>službama.</a:t>
            </a:r>
            <a:r>
              <a:rPr lang="hr-HR" altLang="sr-Latn-RS" sz="2200" dirty="0" smtClean="0"/>
              <a:t> </a:t>
            </a:r>
            <a:endParaRPr lang="hr-HR" altLang="sr-Latn-RS" sz="22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r-HR" altLang="sr-Latn-RS" sz="2800" b="1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725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r-HR" altLang="sr-Latn-RS" sz="3600" dirty="0" smtClean="0">
                <a:latin typeface="+mn-lt"/>
              </a:rPr>
              <a:t>VISINA O</a:t>
            </a:r>
            <a:r>
              <a:rPr lang="hr-HR" altLang="sr-Latn-RS" sz="3600" dirty="0" smtClean="0">
                <a:latin typeface="+mn-lt"/>
                <a:cs typeface="Times New Roman" panose="02020603050405020304" pitchFamily="18" charset="0"/>
              </a:rPr>
              <a:t>TPREMNINE ZA OTKAZ </a:t>
            </a:r>
            <a:br>
              <a:rPr lang="hr-HR" altLang="sr-Latn-RS" sz="3600" dirty="0" smtClean="0">
                <a:latin typeface="+mn-lt"/>
                <a:cs typeface="Times New Roman" panose="02020603050405020304" pitchFamily="18" charset="0"/>
              </a:rPr>
            </a:br>
            <a:r>
              <a:rPr lang="hr-HR" altLang="sr-Latn-RS" sz="3600" dirty="0" smtClean="0">
                <a:latin typeface="+mn-lt"/>
                <a:cs typeface="Times New Roman" panose="02020603050405020304" pitchFamily="18" charset="0"/>
              </a:rPr>
              <a:t>PREMA TKU ZA JAVNE SLUŽBE</a:t>
            </a:r>
            <a:endParaRPr lang="hr-HR" altLang="sr-Latn-RS" sz="3600" dirty="0" smtClean="0">
              <a:latin typeface="+mn-lt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1200"/>
            <a:ext cx="8569325" cy="411480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hr-HR" altLang="sr-Latn-RS" sz="2800" dirty="0" smtClean="0">
                <a:cs typeface="Times New Roman" panose="02020603050405020304" pitchFamily="18" charset="0"/>
              </a:rPr>
              <a:t>RADNICI S </a:t>
            </a:r>
            <a:r>
              <a:rPr lang="hr-HR" altLang="sr-Latn-RS" sz="2800" dirty="0">
                <a:cs typeface="Times New Roman" panose="02020603050405020304" pitchFamily="18" charset="0"/>
              </a:rPr>
              <a:t>30 I VIŠE GODINA </a:t>
            </a:r>
            <a:r>
              <a:rPr lang="hr-HR" altLang="sr-Latn-RS" sz="2800" dirty="0" smtClean="0">
                <a:cs typeface="Times New Roman" panose="02020603050405020304" pitchFamily="18" charset="0"/>
              </a:rPr>
              <a:t>STAŽA</a:t>
            </a:r>
            <a:r>
              <a:rPr lang="hr-HR" altLang="sr-Latn-RS" sz="2800" dirty="0" smtClean="0"/>
              <a:t>:</a:t>
            </a:r>
            <a:endParaRPr lang="hr-HR" altLang="sr-Latn-RS" sz="2800" b="1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hr-HR" altLang="sr-Latn-RS" dirty="0" smtClean="0">
                <a:cs typeface="Times New Roman" panose="02020603050405020304" pitchFamily="18" charset="0"/>
              </a:rPr>
              <a:t>65% prosječne mjesečne bruto plaće koja je </a:t>
            </a:r>
            <a:r>
              <a:rPr lang="hr-HR" altLang="sr-Latn-RS" dirty="0" smtClean="0"/>
              <a:t>radniku </a:t>
            </a:r>
            <a:r>
              <a:rPr lang="hr-HR" altLang="sr-Latn-RS" dirty="0" smtClean="0">
                <a:cs typeface="Times New Roman" panose="02020603050405020304" pitchFamily="18" charset="0"/>
              </a:rPr>
              <a:t>isplaćena u zadnja tri mjeseca prije prestanka radnog odnosa</a:t>
            </a:r>
            <a:r>
              <a:rPr lang="hr-HR" altLang="sr-Latn-RS" dirty="0" smtClean="0"/>
              <a:t> za svaku navršenu godinu rada u javnim službama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hr-HR" altLang="sr-Latn-RS" dirty="0" smtClean="0">
                <a:cs typeface="Times New Roman" panose="02020603050405020304" pitchFamily="18" charset="0"/>
              </a:rPr>
              <a:t>tako određena otpremnina smatra </a:t>
            </a:r>
            <a:r>
              <a:rPr lang="hr-HR" altLang="sr-Latn-RS" dirty="0" smtClean="0"/>
              <a:t>se </a:t>
            </a:r>
            <a:r>
              <a:rPr lang="hr-HR" altLang="sr-Latn-RS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NETO</a:t>
            </a:r>
            <a:r>
              <a:rPr lang="hr-HR" altLang="sr-Latn-RS" dirty="0" smtClean="0">
                <a:cs typeface="Times New Roman" panose="02020603050405020304" pitchFamily="18" charset="0"/>
              </a:rPr>
              <a:t> primitkom radnika</a:t>
            </a:r>
            <a:endParaRPr lang="hr-HR" altLang="sr-Latn-RS" dirty="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hr-HR" altLang="sr-Latn-RS" dirty="0" smtClean="0">
                <a:cs typeface="Times New Roman" panose="02020603050405020304" pitchFamily="18" charset="0"/>
              </a:rPr>
              <a:t>nema nikakvog ograničenja u visini tako određene otpremnine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hr-HR" altLang="sr-Latn-RS" dirty="0" smtClean="0">
                <a:cs typeface="Times New Roman" panose="02020603050405020304" pitchFamily="18" charset="0"/>
              </a:rPr>
              <a:t>ne primjenjuje </a:t>
            </a:r>
            <a:r>
              <a:rPr lang="hr-HR" altLang="sr-Latn-RS" dirty="0" smtClean="0"/>
              <a:t>se </a:t>
            </a:r>
            <a:r>
              <a:rPr lang="hr-HR" altLang="sr-Latn-RS" dirty="0" smtClean="0">
                <a:cs typeface="Times New Roman" panose="02020603050405020304" pitchFamily="18" charset="0"/>
              </a:rPr>
              <a:t>ograničenje najviše svote otpremnine od šest bruto plaća</a:t>
            </a:r>
            <a:r>
              <a:rPr lang="hr-HR" altLang="sr-Latn-RS" dirty="0" smtClean="0"/>
              <a:t>  (pravilo primjene za radnika povoljnijeg prava; čl. 9. st. 3. Zakona o radu)</a:t>
            </a:r>
          </a:p>
        </p:txBody>
      </p:sp>
    </p:spTree>
    <p:extLst>
      <p:ext uri="{BB962C8B-B14F-4D97-AF65-F5344CB8AC3E}">
        <p14:creationId xmlns:p14="http://schemas.microsoft.com/office/powerpoint/2010/main" val="236543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0080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altLang="sr-Latn-RS" sz="3100" dirty="0" smtClean="0">
                <a:latin typeface="Arial" panose="020B0604020202020204" pitchFamily="34" charset="0"/>
              </a:rPr>
              <a:t>OTPREMNINA ZA POSLOVNO I OSOBNO UVJETOVANI OTKAZ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r-Latn-CS" altLang="sr-Latn-RS" dirty="0" smtClean="0"/>
          </a:p>
        </p:txBody>
      </p:sp>
      <p:graphicFrame>
        <p:nvGraphicFramePr>
          <p:cNvPr id="19488" name="Group 32"/>
          <p:cNvGraphicFramePr>
            <a:graphicFrameLocks noGrp="1"/>
          </p:cNvGraphicFramePr>
          <p:nvPr>
            <p:extLst/>
          </p:nvPr>
        </p:nvGraphicFramePr>
        <p:xfrm>
          <a:off x="457200" y="1700808"/>
          <a:ext cx="8363272" cy="3960440"/>
        </p:xfrm>
        <a:graphic>
          <a:graphicData uri="http://schemas.openxmlformats.org/drawingml/2006/table">
            <a:tbl>
              <a:tblPr/>
              <a:tblGrid>
                <a:gridCol w="4181636"/>
                <a:gridCol w="4181636"/>
              </a:tblGrid>
              <a:tr h="10986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od </a:t>
                      </a: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 do 29</a:t>
                      </a: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navršenih godina staža</a:t>
                      </a: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u javnim službama</a:t>
                      </a:r>
                    </a:p>
                  </a:txBody>
                  <a:tcPr marL="91441" marR="91441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30 i više</a:t>
                      </a: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navršenih godina radnog staža</a:t>
                      </a: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u javnim službama</a:t>
                      </a:r>
                    </a:p>
                  </a:txBody>
                  <a:tcPr marL="91441" marR="91441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716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ukupni staž u javnim službama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1441" marR="91441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ukupni staž u javnim službama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1441" marR="91441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7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1/3 prosječne </a:t>
                      </a: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bruto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plaće u tri mjeseca prije prestanka radnog odnosa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; svota oporezivog dijela otpremnine je bruto plaća</a:t>
                      </a:r>
                      <a:endParaRPr kumimoji="0" lang="hr-H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65% prosječne </a:t>
                      </a: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bruto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plaće u tri mjeseca prije prestanka radnog odnosa, s tim da se tako određeni iznos smatra </a:t>
                      </a: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neto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svotom otpremnine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1441" marR="91441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najviše 6 plaća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1441" marR="91441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najviši iznos nije ograničen</a:t>
                      </a: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1441" marR="91441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34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TUMAČENJA TKU I GKU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dirty="0"/>
              <a:t>Zajedničko Povjerenstvo zaduženo za tumačenje i praćenje primjene TKU – imenuju ga stranke koje su potpisale TKU</a:t>
            </a:r>
          </a:p>
          <a:p>
            <a:r>
              <a:rPr lang="hr-HR" altLang="sr-Latn-RS" dirty="0"/>
              <a:t>Zajedničko Povjerenstvo zaduženo za tumačenje i praćenje primjene GKU – imenuju ga stranke koje su potpisale </a:t>
            </a:r>
            <a:r>
              <a:rPr lang="hr-HR" altLang="sr-Latn-RS" dirty="0" smtClean="0"/>
              <a:t>GKU</a:t>
            </a:r>
          </a:p>
          <a:p>
            <a:endParaRPr lang="hr-HR" altLang="sr-Latn-RS" dirty="0"/>
          </a:p>
          <a:p>
            <a:r>
              <a:rPr lang="hr-HR" altLang="sr-Latn-RS" b="1" dirty="0" smtClean="0"/>
              <a:t>Zaključci i tumačenja povjerenstava: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altLang="sr-Latn-RS" dirty="0"/>
              <a:t> </a:t>
            </a:r>
            <a:r>
              <a:rPr lang="hr-HR" altLang="sr-Latn-RS" dirty="0" smtClean="0"/>
              <a:t>  obvezuju ugovorne strane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altLang="sr-Latn-RS" dirty="0" smtClean="0"/>
              <a:t>   praktično imaju snagu kolektivnog ugovora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altLang="sr-Latn-RS" dirty="0" smtClean="0"/>
              <a:t>   objavljuju se na internetskim stranicama</a:t>
            </a:r>
          </a:p>
          <a:p>
            <a:pPr marL="361950" indent="-361950">
              <a:buFont typeface="Wingdings" panose="05000000000000000000" pitchFamily="2" charset="2"/>
              <a:buChar char="ü"/>
              <a:tabLst>
                <a:tab pos="361950" algn="l"/>
              </a:tabLst>
            </a:pPr>
            <a:r>
              <a:rPr lang="hr-HR" altLang="sr-Latn-RS" dirty="0" smtClean="0"/>
              <a:t>problem: neusklađeni odgovori,  izmijenjeni odgovori, nejasni odgovori, odgovori izričito suprotni tekstu KU</a:t>
            </a:r>
            <a:endParaRPr lang="hr-HR" altLang="sr-Latn-RS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0146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r-Latn-RS" sz="2800" dirty="0" smtClea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POREZNO ODREĐENJE OTPREMNINE ZA OTKAZ UGOVORA O RADU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hr-HR" altLang="sr-Latn-RS" b="1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Neoporezivi dio:</a:t>
            </a:r>
          </a:p>
          <a:p>
            <a:pPr eaLnBrk="1" hangingPunct="1"/>
            <a:r>
              <a:rPr lang="hr-HR" altLang="sr-Latn-RS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6.400,00 kn za </a:t>
            </a:r>
            <a:r>
              <a:rPr lang="hr-HR" altLang="sr-Latn-RS" dirty="0" smtClean="0">
                <a:cs typeface="Times New Roman" panose="02020603050405020304" pitchFamily="18" charset="0"/>
              </a:rPr>
              <a:t>svaku navršenu godinu rada kod poslodavca koji otkazuje ugovor o radu (ne u javnim službama!)</a:t>
            </a:r>
          </a:p>
          <a:p>
            <a:r>
              <a:rPr lang="hr-HR" altLang="sr-Latn-RS" dirty="0" smtClean="0">
                <a:solidFill>
                  <a:schemeClr val="tx2"/>
                </a:solidFill>
              </a:rPr>
              <a:t>8.000,00 kn </a:t>
            </a:r>
            <a:r>
              <a:rPr lang="hr-HR" altLang="sr-Latn-RS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za </a:t>
            </a:r>
            <a:r>
              <a:rPr lang="hr-HR" altLang="sr-Latn-RS" dirty="0" smtClean="0">
                <a:cs typeface="Times New Roman" panose="02020603050405020304" pitchFamily="18" charset="0"/>
              </a:rPr>
              <a:t>svaku navršenu godinu rada kod poslodavca </a:t>
            </a:r>
            <a:r>
              <a:rPr lang="hr-HR" altLang="sr-Latn-RS" dirty="0">
                <a:cs typeface="Times New Roman" panose="02020603050405020304" pitchFamily="18" charset="0"/>
              </a:rPr>
              <a:t>koji otkazuje ugovor o </a:t>
            </a:r>
            <a:r>
              <a:rPr lang="hr-HR" altLang="sr-Latn-RS" dirty="0" smtClean="0">
                <a:cs typeface="Times New Roman" panose="02020603050405020304" pitchFamily="18" charset="0"/>
              </a:rPr>
              <a:t>radu </a:t>
            </a:r>
            <a:r>
              <a:rPr lang="hr-HR" altLang="sr-Latn-RS" dirty="0" smtClean="0"/>
              <a:t>– otkaz invalidu </a:t>
            </a:r>
            <a:r>
              <a:rPr lang="hr-HR" altLang="sr-Latn-RS" dirty="0" smtClean="0">
                <a:cs typeface="Times New Roman" panose="02020603050405020304" pitchFamily="18" charset="0"/>
              </a:rPr>
              <a:t>nakon povratka s liječenja od posljedica ozljede na radu kojemu poslodavac nije ponudio odgovarajući posao</a:t>
            </a:r>
            <a:r>
              <a:rPr lang="hr-HR" altLang="sr-Latn-RS" dirty="0" smtClean="0"/>
              <a:t> </a:t>
            </a:r>
            <a:r>
              <a:rPr lang="hr-HR" altLang="sr-Latn-RS" dirty="0" smtClean="0"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hr-HR" altLang="sr-Latn-RS" b="1" dirty="0" smtClean="0">
                <a:cs typeface="Times New Roman" panose="02020603050405020304" pitchFamily="18" charset="0"/>
              </a:rPr>
              <a:t>Oporezivi dio: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Tx/>
              <a:buChar char="-"/>
            </a:pPr>
            <a:r>
              <a:rPr lang="hr-HR" altLang="sr-Latn-RS" dirty="0">
                <a:cs typeface="Times New Roman" panose="02020603050405020304" pitchFamily="18" charset="0"/>
              </a:rPr>
              <a:t>k</a:t>
            </a:r>
            <a:r>
              <a:rPr lang="hr-HR" altLang="sr-Latn-RS" dirty="0" smtClean="0">
                <a:cs typeface="Times New Roman" panose="02020603050405020304" pitchFamily="18" charset="0"/>
              </a:rPr>
              <a:t>ao plaća</a:t>
            </a:r>
            <a:endParaRPr lang="hr-HR" altLang="sr-Latn-RS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FontTx/>
              <a:buChar char="-"/>
            </a:pPr>
            <a:r>
              <a:rPr lang="hr-HR" altLang="sr-Latn-RS" dirty="0" smtClean="0">
                <a:cs typeface="Arial" panose="020B0604020202020204" pitchFamily="34" charset="0"/>
              </a:rPr>
              <a:t>svi </a:t>
            </a:r>
            <a:r>
              <a:rPr lang="hr-HR" altLang="sr-Latn-RS" dirty="0">
                <a:cs typeface="Arial" panose="020B0604020202020204" pitchFamily="34" charset="0"/>
              </a:rPr>
              <a:t>doprinosi iz plaće i na plaću prema stopama važećima u trenutku isplate</a:t>
            </a:r>
          </a:p>
          <a:p>
            <a:pPr marL="180975" indent="-180975">
              <a:lnSpc>
                <a:spcPct val="90000"/>
              </a:lnSpc>
              <a:buClr>
                <a:srgbClr val="FF0000"/>
              </a:buClr>
              <a:buNone/>
            </a:pPr>
            <a:r>
              <a:rPr lang="hr-HR" altLang="sr-Latn-RS" dirty="0" smtClean="0">
                <a:cs typeface="Arial" panose="020B0604020202020204" pitchFamily="34" charset="0"/>
              </a:rPr>
              <a:t>- </a:t>
            </a:r>
            <a:r>
              <a:rPr lang="hr-HR" altLang="sr-Latn-RS" dirty="0">
                <a:cs typeface="Arial" panose="020B0604020202020204" pitchFamily="34" charset="0"/>
              </a:rPr>
              <a:t>porez na dohodak od nesamostalnog rada prema propisima važećima u trenutku isplate, bez korištenja osobnog odbitka</a:t>
            </a:r>
          </a:p>
          <a:p>
            <a:endParaRPr lang="hr-HR" altLang="sr-Latn-RS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31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r-HR" altLang="sr-Latn-RS" sz="3600" dirty="0" smtClean="0"/>
              <a:t>UGOVORENA NOVČANA PRAVA vs POREZNI PROPISI</a:t>
            </a:r>
            <a:endParaRPr lang="en-US" altLang="sr-Latn-RS" sz="36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0768"/>
            <a:ext cx="8229600" cy="551723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hr-HR" altLang="sr-Latn-RS" dirty="0"/>
              <a:t>VISINA UGOVORENIH PRAVA </a:t>
            </a:r>
            <a:r>
              <a:rPr lang="hr-HR" altLang="sr-Latn-RS" dirty="0" smtClean="0"/>
              <a:t>U ZAKONU O RADU: </a:t>
            </a:r>
          </a:p>
          <a:p>
            <a:pPr>
              <a:lnSpc>
                <a:spcPct val="90000"/>
              </a:lnSpc>
            </a:pPr>
            <a:r>
              <a:rPr lang="hr-HR" altLang="sr-Latn-RS" dirty="0" smtClean="0"/>
              <a:t>Naknada za neiskorišteni godišnji odmor i otpremnina određuju se u bruto iznosu.</a:t>
            </a:r>
            <a:endParaRPr lang="hr-HR" altLang="sr-Latn-RS" dirty="0"/>
          </a:p>
          <a:p>
            <a:pPr marL="0" indent="0" algn="ctr">
              <a:lnSpc>
                <a:spcPct val="90000"/>
              </a:lnSpc>
              <a:buNone/>
            </a:pPr>
            <a:r>
              <a:rPr lang="hr-HR" altLang="sr-Latn-RS" dirty="0" smtClean="0"/>
              <a:t>VISINA </a:t>
            </a:r>
            <a:r>
              <a:rPr lang="hr-HR" altLang="sr-Latn-RS" dirty="0"/>
              <a:t>UGOVORENIH </a:t>
            </a:r>
            <a:r>
              <a:rPr lang="hr-HR" altLang="sr-Latn-RS" dirty="0" smtClean="0"/>
              <a:t>PRAVA u TKU i GKU: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 smtClean="0"/>
              <a:t>Naknade, potpore i otpremnine su određene </a:t>
            </a:r>
            <a:r>
              <a:rPr lang="hr-HR" altLang="sr-Latn-RS" dirty="0" smtClean="0">
                <a:solidFill>
                  <a:srgbClr val="FF0000"/>
                </a:solidFill>
              </a:rPr>
              <a:t>U NETO IZNOSU.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 smtClean="0"/>
              <a:t>Naknada za pripravnost – u bruto iznosu.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hr-HR" altLang="sr-Latn-RS" dirty="0" smtClean="0"/>
              <a:t>____________________________________________________</a:t>
            </a:r>
            <a:endParaRPr lang="hr-HR" altLang="sr-Latn-RS" dirty="0"/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hr-HR" altLang="sr-Latn-RS" b="1" dirty="0" smtClean="0"/>
              <a:t>POREZNI PROPISI: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hr-HR" dirty="0"/>
              <a:t>Zakon o porezu na dohodak, NN 177/04.-143/14</a:t>
            </a:r>
            <a:r>
              <a:rPr lang="hr-HR" dirty="0" smtClean="0"/>
              <a:t>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hr-HR" dirty="0" smtClean="0"/>
              <a:t>Pravilnik </a:t>
            </a:r>
            <a:r>
              <a:rPr lang="hr-HR" dirty="0"/>
              <a:t>o porezu na dohodak, NN, 95/05.-157/14</a:t>
            </a:r>
            <a:r>
              <a:rPr lang="hr-HR" dirty="0" smtClean="0"/>
              <a:t>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hr-HR" dirty="0" smtClean="0"/>
              <a:t>Općinske/gradske odluke o stopama prireza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hr-HR" dirty="0"/>
              <a:t>Zakon o doprinosima, NN, 84/08.-</a:t>
            </a:r>
            <a:r>
              <a:rPr lang="hr-HR" dirty="0" smtClean="0"/>
              <a:t>143/14.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hr-HR" dirty="0" smtClean="0"/>
              <a:t>Pravilnik </a:t>
            </a:r>
            <a:r>
              <a:rPr lang="hr-HR" dirty="0"/>
              <a:t>o doprinosima, NN 2/09.- 157/14.</a:t>
            </a:r>
          </a:p>
          <a:p>
            <a:pPr marL="631825" indent="-457200" algn="just">
              <a:lnSpc>
                <a:spcPct val="120000"/>
              </a:lnSpc>
              <a:buFont typeface="Wingdings" panose="05000000000000000000" pitchFamily="2" charset="2"/>
              <a:buChar char="ü"/>
              <a:tabLst>
                <a:tab pos="444500" algn="l"/>
                <a:tab pos="1076325" algn="l"/>
              </a:tabLst>
            </a:pPr>
            <a:endParaRPr lang="hr-HR" dirty="0"/>
          </a:p>
          <a:p>
            <a:pPr algn="just">
              <a:lnSpc>
                <a:spcPct val="80000"/>
              </a:lnSpc>
            </a:pPr>
            <a:endParaRPr lang="hr-HR" dirty="0"/>
          </a:p>
          <a:p>
            <a:pPr algn="just">
              <a:lnSpc>
                <a:spcPct val="80000"/>
              </a:lnSpc>
            </a:pPr>
            <a:endParaRPr lang="hr-HR" dirty="0"/>
          </a:p>
          <a:p>
            <a:pPr>
              <a:lnSpc>
                <a:spcPct val="90000"/>
              </a:lnSpc>
            </a:pPr>
            <a:endParaRPr lang="hr-HR" altLang="sr-Latn-RS" dirty="0" smtClean="0"/>
          </a:p>
          <a:p>
            <a:pPr eaLnBrk="1" hangingPunct="1">
              <a:lnSpc>
                <a:spcPct val="90000"/>
              </a:lnSpc>
            </a:pPr>
            <a:endParaRPr lang="hr-HR" altLang="sr-Latn-R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r-HR" altLang="sr-Latn-RS" b="1" dirty="0" smtClean="0"/>
          </a:p>
        </p:txBody>
      </p:sp>
    </p:spTree>
    <p:extLst>
      <p:ext uri="{BB962C8B-B14F-4D97-AF65-F5344CB8AC3E}">
        <p14:creationId xmlns:p14="http://schemas.microsoft.com/office/powerpoint/2010/main" val="239394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>
                <a:latin typeface="+mn-lt"/>
              </a:rPr>
              <a:t>UČINCI ODREĐIVANJA POJEDINAČNIH PRAVA U NETO IZNOSU</a:t>
            </a:r>
            <a:endParaRPr lang="hr-HR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altLang="sr-Latn-RS" dirty="0"/>
              <a:t>2 slučaja kad se </a:t>
            </a:r>
            <a:r>
              <a:rPr lang="hr-HR" altLang="sr-Latn-RS" dirty="0" smtClean="0"/>
              <a:t>naknade, nagrade, potpore i otpremnine isplaćuju </a:t>
            </a:r>
            <a:r>
              <a:rPr lang="hr-HR" altLang="sr-Latn-RS" dirty="0"/>
              <a:t>kao </a:t>
            </a:r>
            <a:r>
              <a:rPr lang="hr-HR" altLang="sr-Latn-RS" b="1" dirty="0"/>
              <a:t>plaća: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hr-HR" altLang="sr-Latn-RS" dirty="0"/>
              <a:t>ako se isplaćuju iznad neoporezivog iznosa – u dijelu koji prelazi neoporezivi iznos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hr-HR" altLang="sr-Latn-RS" dirty="0"/>
              <a:t>ako nisu ispunjeni uvjeti za neoporezivu isplatu – u ukupno isplaćenom iznosu</a:t>
            </a:r>
          </a:p>
          <a:p>
            <a:pPr marL="609600" indent="-609600" algn="ctr">
              <a:buNone/>
            </a:pPr>
            <a:r>
              <a:rPr lang="hr-HR" altLang="sr-Latn-RS" dirty="0">
                <a:solidFill>
                  <a:srgbClr val="FF0000"/>
                </a:solidFill>
              </a:rPr>
              <a:t>OBVEZA POSLODAVCA:</a:t>
            </a:r>
          </a:p>
          <a:p>
            <a:pPr marL="361950" indent="-361950">
              <a:buNone/>
            </a:pPr>
            <a:r>
              <a:rPr lang="hr-HR" altLang="sr-Latn-RS" dirty="0"/>
              <a:t>-    prije isplate preračunati u bruto plaću i obračunati propisana javna davanja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42341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600" dirty="0" smtClean="0"/>
              <a:t>NOVČANA PRAVA RADNIKA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Uvjetna podjela: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Naknade troškova koji radniku nastaju u vezi s obavljanjem poslova za poslodavca – prijevoz, dnevnice, terenski ...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Potpore – pomoć radniku u posebnoj situaciji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Nagrade – jubilarna, regres, božićnica, darovi djeci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Primici povezani s prestankom radnog odnosa – naknada za neiskorišteni godišnji odmor, otpremnina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5844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>
                <a:latin typeface="+mn-lt"/>
              </a:rPr>
              <a:t>NAKNADA TROŠKOVA PRIJEVOZA – samo u TKU za javne službe (čl. 67.)</a:t>
            </a:r>
            <a:br>
              <a:rPr lang="hr-HR" sz="3200" dirty="0" smtClean="0">
                <a:latin typeface="+mn-lt"/>
              </a:rPr>
            </a:br>
            <a:endParaRPr lang="hr-HR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buNone/>
            </a:pPr>
            <a:r>
              <a:rPr lang="hr-HR" dirty="0"/>
              <a:t>NAKNADA ZA MJESNI </a:t>
            </a:r>
            <a:r>
              <a:rPr lang="hr-HR" dirty="0" smtClean="0"/>
              <a:t>PRIJEVOZ - </a:t>
            </a:r>
            <a:r>
              <a:rPr lang="hr-HR" b="1" dirty="0" smtClean="0">
                <a:solidFill>
                  <a:srgbClr val="FF0000"/>
                </a:solidFill>
              </a:rPr>
              <a:t>UVJET</a:t>
            </a:r>
            <a:r>
              <a:rPr lang="hr-HR" b="1" dirty="0">
                <a:solidFill>
                  <a:srgbClr val="FF0000"/>
                </a:solidFill>
              </a:rPr>
              <a:t>: udaljenost 2 km</a:t>
            </a:r>
            <a:endParaRPr lang="hr-HR" dirty="0">
              <a:solidFill>
                <a:srgbClr val="FF0000"/>
              </a:solidFill>
            </a:endParaRPr>
          </a:p>
          <a:p>
            <a:pPr marL="0" lvl="0" indent="0">
              <a:spcBef>
                <a:spcPts val="300"/>
              </a:spcBef>
              <a:buNone/>
            </a:pPr>
            <a:r>
              <a:rPr lang="hr-HR" u="sng" dirty="0"/>
              <a:t>Ako je organiziran </a:t>
            </a:r>
            <a:r>
              <a:rPr lang="hr-HR" dirty="0"/>
              <a:t>i ako omogućava redoviti dolazak na posao – 2 mogućnosti:</a:t>
            </a:r>
          </a:p>
          <a:p>
            <a:pPr>
              <a:spcBef>
                <a:spcPts val="300"/>
              </a:spcBef>
            </a:pPr>
            <a:r>
              <a:rPr lang="hr-HR" b="1" dirty="0"/>
              <a:t>u visini cijene mjesečne /godišnje karte javnog prijevoza</a:t>
            </a:r>
            <a:r>
              <a:rPr lang="hr-HR" dirty="0"/>
              <a:t> – ukoliko ga zaposlenik stvarno koristi, što dokazuje kartom ili računom </a:t>
            </a:r>
          </a:p>
          <a:p>
            <a:pPr lvl="0">
              <a:spcBef>
                <a:spcPts val="300"/>
              </a:spcBef>
            </a:pPr>
            <a:r>
              <a:rPr lang="hr-HR" b="1" dirty="0"/>
              <a:t>75% od cijene mjesečne karte</a:t>
            </a:r>
            <a:r>
              <a:rPr lang="hr-HR" dirty="0"/>
              <a:t> - ukoliko ne koristi javni prijevoz već dolazi na posao na neki drugi način</a:t>
            </a:r>
          </a:p>
          <a:p>
            <a:pPr lvl="0">
              <a:spcBef>
                <a:spcPts val="300"/>
              </a:spcBef>
              <a:buNone/>
            </a:pPr>
            <a:r>
              <a:rPr lang="hr-HR" u="sng" dirty="0"/>
              <a:t>Ako nije organiziran</a:t>
            </a:r>
            <a:r>
              <a:rPr lang="hr-HR" dirty="0"/>
              <a:t>: </a:t>
            </a:r>
          </a:p>
          <a:p>
            <a:pPr lvl="0">
              <a:spcBef>
                <a:spcPts val="300"/>
              </a:spcBef>
            </a:pPr>
            <a:r>
              <a:rPr lang="hr-HR" dirty="0"/>
              <a:t>u visini cijene mjesečne karte javnog prijevoza najbližeg mjesta u kojem je postoji organiziran javni prijevoz ili</a:t>
            </a:r>
          </a:p>
          <a:p>
            <a:pPr lvl="0">
              <a:spcBef>
                <a:spcPts val="300"/>
              </a:spcBef>
            </a:pPr>
            <a:r>
              <a:rPr lang="hr-HR" dirty="0"/>
              <a:t>0,75 kn po prijeđenom km, ako je to za poslodavca povoljnije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0493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f-mod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Rif-model</Template>
  <TotalTime>1102</TotalTime>
  <Words>4314</Words>
  <Application>Microsoft Office PowerPoint</Application>
  <PresentationFormat>On-screen Show (4:3)</PresentationFormat>
  <Paragraphs>492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Rif-model</vt:lpstr>
      <vt:lpstr>   NAKNADE TROŠKOVA, NAGRADE I POTPORE ZAPOSLENICIMA USTANOVA SOCIJALNE SKRBI   </vt:lpstr>
      <vt:lpstr>IZVORI PRAVA RADNIKA</vt:lpstr>
      <vt:lpstr>IZVORI PRAVA RADNIKA</vt:lpstr>
      <vt:lpstr>ODNOS IZMEĐU RAZLIČITIH IZVORA RADNOG PRAVA</vt:lpstr>
      <vt:lpstr>TUMAČENJA TKU I GKU </vt:lpstr>
      <vt:lpstr>UGOVORENA NOVČANA PRAVA vs POREZNI PROPISI</vt:lpstr>
      <vt:lpstr>UČINCI ODREĐIVANJA POJEDINAČNIH PRAVA U NETO IZNOSU</vt:lpstr>
      <vt:lpstr>NOVČANA PRAVA RADNIKA </vt:lpstr>
      <vt:lpstr>NAKNADA TROŠKOVA PRIJEVOZA – samo u TKU za javne službe (čl. 67.) </vt:lpstr>
      <vt:lpstr>MJESNI PRIJEVOZ JE ORGANIZIRAN, ALI RADNIKU NE OMOGUĆAVA REDOVITI DOLAZAK NA POSAO </vt:lpstr>
      <vt:lpstr>MEĐUMJESNI PRIJEVOZ</vt:lpstr>
      <vt:lpstr> NAKNADA ZA PRIJEVOZ Zajedničko Povjerenstvo za tumačenje TKU-a je na sjednici od 3. prosinca 2014. godine utvrdilo načela za primjenu članka 67. TKU-a: </vt:lpstr>
      <vt:lpstr>  KUMULIRANJE MJESNOG I MEĐUMJESNOG PRIJEVOZA </vt:lpstr>
      <vt:lpstr>NAKNADA ZA PRIJEVOZ- IZNIMKA OD PRAVA NA KUMULIRANJE MJESNOG I MEĐUMJESNOG PRIJEVOZA</vt:lpstr>
      <vt:lpstr>NAKNADA ZA PRIJEVOZ</vt:lpstr>
      <vt:lpstr> NAKNADA ZA PRIJEVOZ ODREĐIVANJE UDALJENOSTI </vt:lpstr>
      <vt:lpstr>NAKNADA ZA PRIJEVOZ</vt:lpstr>
      <vt:lpstr> NAKNADA ZA PRIJEVOZ</vt:lpstr>
      <vt:lpstr>NAKNADA ZA PRIJEVOZ PRAVO POD POVOLJNIJIM UVJETIMA </vt:lpstr>
      <vt:lpstr>     RAZDOBLJA ZA KOJA ZAPOSLENIK NEMA PRAVO NA NAKNADU TROŠKOVA PRIJEVOZA    </vt:lpstr>
      <vt:lpstr>TROŠKOVI SLUŽBENOG PUTOVANJA – što obuhvaćaju</vt:lpstr>
      <vt:lpstr>  PRAVO NA DNEVNICU ZA SLUŽBENI PUT U ZEMLJI - uređena u TKU za javne službe i u GKU  </vt:lpstr>
      <vt:lpstr>ŠTO SE U POREZNOM SMISLU SMATRA SLUŽBENIM PUTOVANJEM</vt:lpstr>
      <vt:lpstr>DNEVNICA ZA SLUŽBENI PUT U ZEMLJI PREMA POREZNIM PROPISIMA</vt:lpstr>
      <vt:lpstr>DNEVNICA ZA SLUŽBENI PUT U INOZEMSTVO -  TKU za javne službe  (čl. 64. st. 6.)</vt:lpstr>
      <vt:lpstr>TERENSKI DODATAK (čl. 65. TKU-a)</vt:lpstr>
      <vt:lpstr>NAKNADA ZA ODVOJENI ŽIVOT (čl. 49. GKU) </vt:lpstr>
      <vt:lpstr>SISTEMATSKI PREGLEDI RADNIKA (čl. 74. TKU i čl. 40. GKU)</vt:lpstr>
      <vt:lpstr>RADNA OBUĆA I SLUŽBENA TORBA (čl. 33. GKU-a)</vt:lpstr>
      <vt:lpstr>PRAVO RADNIKA NA POMOĆI (čl. 63. TKU-a)  (visina: proračunska osnovica) </vt:lpstr>
      <vt:lpstr>POMOĆ U SLUČAJU BOLOVANJA DUŽEG OD 90 DANA</vt:lpstr>
      <vt:lpstr>POMOĆ ZA INVALIDNOST (čl. 63. TKU-a)</vt:lpstr>
      <vt:lpstr>POMOĆ ZA LIJEČENJE (čl. 63. TKU-a) </vt:lpstr>
      <vt:lpstr>POMOĆ U SLUČAJU SMRTI (čl. 62. TKU-a)</vt:lpstr>
      <vt:lpstr> POMOĆ DJETETU U SLUČAJU SMRTI RADNIKA (čl. 38. GKU-a) </vt:lpstr>
      <vt:lpstr> JUBILARNE NAGRADE ZA RAD U JAVNIM SLUŽBAMA (čl. 69. povezano s čl. 49. TKU-a) – osnovica: 1.800 kn</vt:lpstr>
      <vt:lpstr>JUBILARNE NAGRADE U USTANOVAMA SOCIJALNE SKRBI </vt:lpstr>
      <vt:lpstr>JUBILARNE NAGRADE - pitanja</vt:lpstr>
      <vt:lpstr>BOŽIĆNICA (čl. 71. TKU-a)</vt:lpstr>
      <vt:lpstr>DAROVI DJECI RADNIKA (čl. 70. TKU-a)</vt:lpstr>
      <vt:lpstr>REGRES ZA GODIŠNJI ODMOR (čl. 60. TKU-a)</vt:lpstr>
      <vt:lpstr>PRAVO RADNIKA NA SISTEMATSKI PREGLED</vt:lpstr>
      <vt:lpstr>NAKNADA ZA NEISKORIŠTENI GODIŠNJI ODMOR </vt:lpstr>
      <vt:lpstr> OTPREMNINA ZA ODLAZAK U MIROVINU (čl. 61. TKU-a) </vt:lpstr>
      <vt:lpstr>OTPREMNINA ZA MIROVINU</vt:lpstr>
      <vt:lpstr> OTPREMNINA ZA POSLOVNO/OSOBNO UVJETOVANI OTKAZ UGOVORA O RADU </vt:lpstr>
      <vt:lpstr>VISINA OTPREMNINE PREMA  ZAKONU O RADU </vt:lpstr>
      <vt:lpstr>VISINA OTPREMNINE ZA OTKAZ  PREMA TKU ZA JAVNE SLUŽBE</vt:lpstr>
      <vt:lpstr>OTPREMNINA ZA POSLOVNO I OSOBNO UVJETOVANI OTKAZ </vt:lpstr>
      <vt:lpstr>POREZNO ODREĐENJE OTPREMNINE ZA OTKAZ UGOVORA O RADU</vt:lpstr>
    </vt:vector>
  </TitlesOfParts>
  <Company>RIF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xxx</dc:creator>
  <cp:lastModifiedBy>rifuser</cp:lastModifiedBy>
  <cp:revision>70</cp:revision>
  <dcterms:created xsi:type="dcterms:W3CDTF">2012-09-19T13:04:13Z</dcterms:created>
  <dcterms:modified xsi:type="dcterms:W3CDTF">2015-11-10T13:54:50Z</dcterms:modified>
</cp:coreProperties>
</file>