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PP\ProFi_PowPt_backgrounds2012_3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2779713" y="6508750"/>
            <a:ext cx="4078287" cy="365125"/>
          </a:xfrm>
          <a:prstGeom prst="rect">
            <a:avLst/>
          </a:prstGeom>
        </p:spPr>
        <p:txBody>
          <a:bodyPr anchor="ctr"/>
          <a:lstStyle>
            <a:defPPr>
              <a:defRPr lang="x-non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mtClean="0"/>
              <a:t>Savjetovanje za računovodstvene djelatnike Zadar 2015.</a:t>
            </a: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CCDFB-40A0-43DB-A610-05298303940D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0F5DC-5384-499D-BB6E-69C868A4A5F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999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C4BE8-765C-4260-8C51-A2C92F89E077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64C45-C07A-4FC1-AD29-C54F03557CA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921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D949A-E8F4-41CA-8B46-D1387A7DA82F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EDA6D-ACCF-4F9E-8F18-51EE7E9F856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6343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6D5C1-512A-44A8-8F53-A87EE9291FD9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11BD9-8A9A-4435-8A9D-2F0A3360E29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37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PP\ProFi_PowPt_backgrounds2012_3-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006C8-3F5C-4DA5-9233-FF9730537F7E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4E20-F699-47A9-89A0-C063C7B58BE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06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PP\ProFi_PowPt_backgrounds2012_3-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8EF57-AF18-40A4-96E2-8163354961B8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87526-9C61-499D-98F1-D4FCAE4B355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424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:\PP\ProFi_PowPt_backgrounds2012_3-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5524C-DA22-4696-A29B-ADB454D67153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DCCEC-1AF9-4F64-9FC7-E314FFA0CC4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311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PP\ProFi_PowPt_backgrounds2012_3-1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07364-78E8-4ECB-B704-1AF469DF91E8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16C39-3E71-4CA4-889B-C9001DA12E4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966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7BC42-CB72-406F-A020-95CAF7A04639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169BD-CED4-4CC5-8D9C-25803B453BE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28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E9764-BABA-4BFE-BB69-D8081EBFCD37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445DC-DCCC-42C2-80E2-8520F6EC38D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287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FD9E0-0B49-4FA3-BA03-41DC06D0AB9E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ECF60-8580-4C33-9A0B-BA5BD2350B6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196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8647-5E84-4BA5-BA6A-C73344DAEDC9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9375F-0A5B-4FCD-96A9-54290197F2B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089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2A0D53-6D95-4DFA-970B-B0E7A3329228}" type="datetimeFigureOut">
              <a:rPr lang="hr-HR"/>
              <a:pPr>
                <a:defRPr/>
              </a:pPr>
              <a:t>15.12.2015.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7313" y="6356350"/>
            <a:ext cx="3889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hr-HR"/>
              <a:t>Savjetovanje za računovodstvene djelatnike Opatija 2012.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8E7C86-CD0A-4546-B239-58506CA4424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Povezivanje sa KOP-om</a:t>
            </a:r>
            <a:endParaRPr lang="hr-HR" sz="3600" b="1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717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mtClean="0">
                <a:solidFill>
                  <a:schemeClr val="tx1"/>
                </a:solidFill>
              </a:rPr>
              <a:t>Saša Kelava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mtClean="0">
                <a:solidFill>
                  <a:schemeClr val="tx1"/>
                </a:solidFill>
              </a:rPr>
              <a:t>sasa.kelava@enel.hr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Povezivanje sa KOP-om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b="1" smtClean="0">
              <a:solidFill>
                <a:srgbClr val="FF0000"/>
              </a:solidFill>
            </a:endParaRPr>
          </a:p>
          <a:p>
            <a:pPr eaLnBrk="1" hangingPunct="1"/>
            <a:endParaRPr lang="hr-HR" b="1" smtClean="0">
              <a:solidFill>
                <a:srgbClr val="FF0000"/>
              </a:solidFill>
            </a:endParaRPr>
          </a:p>
          <a:p>
            <a:pPr algn="just" eaLnBrk="1" hangingPunct="1">
              <a:buFont typeface="Arial" charset="0"/>
              <a:buNone/>
            </a:pPr>
            <a:r>
              <a:rPr lang="hr-HR" b="1" smtClean="0">
                <a:solidFill>
                  <a:srgbClr val="FF0000"/>
                </a:solidFill>
              </a:rPr>
              <a:t>                          </a:t>
            </a:r>
          </a:p>
          <a:p>
            <a:pPr algn="just" eaLnBrk="1" hangingPunct="1">
              <a:buFont typeface="Arial" charset="0"/>
              <a:buNone/>
            </a:pPr>
            <a:r>
              <a:rPr lang="hr-HR" sz="4000" b="1" smtClean="0">
                <a:solidFill>
                  <a:srgbClr val="FF0000"/>
                </a:solidFill>
              </a:rPr>
              <a:t>                      Hvala na pažnji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Povezivanje sa KOP-om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r-HR" b="1" smtClean="0"/>
              <a:t>U V O D  </a:t>
            </a:r>
          </a:p>
          <a:p>
            <a:pPr eaLnBrk="1" hangingPunct="1">
              <a:buFont typeface="Arial" charset="0"/>
              <a:buNone/>
            </a:pPr>
            <a:endParaRPr lang="hr-HR" sz="2800" smtClean="0"/>
          </a:p>
          <a:p>
            <a:pPr eaLnBrk="1" hangingPunct="1">
              <a:buFont typeface="Arial" charset="0"/>
              <a:buNone/>
            </a:pPr>
            <a:r>
              <a:rPr lang="hr-HR" sz="2800" smtClean="0"/>
              <a:t> </a:t>
            </a:r>
            <a:r>
              <a:rPr lang="hr-HR" sz="2800" b="1" smtClean="0"/>
              <a:t>e-DOM</a:t>
            </a:r>
            <a:r>
              <a:rPr lang="hr-HR" sz="2800" smtClean="0"/>
              <a:t> je aplikacija napravljena za potrebe rastućeg tržišta skrbi za starije i nemoćne osobe.</a:t>
            </a:r>
          </a:p>
          <a:p>
            <a:pPr eaLnBrk="1" hangingPunct="1">
              <a:buFont typeface="Arial" charset="0"/>
              <a:buNone/>
            </a:pPr>
            <a:r>
              <a:rPr lang="hr-HR" sz="2800" smtClean="0"/>
              <a:t>  Izrađena je na takvom tehnološkom temelju da se ravnopravno može nuditi i privatnim i institucional- nim domovima za starije i nemoćne osobe.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Povezivanje sa KOP-om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3600" b="1" smtClean="0"/>
              <a:t>Z A H T J E V </a:t>
            </a:r>
          </a:p>
          <a:p>
            <a:pPr eaLnBrk="1" hangingPunct="1">
              <a:buFont typeface="Arial" charset="0"/>
              <a:buNone/>
            </a:pPr>
            <a:endParaRPr lang="hr-HR" sz="2800" smtClean="0"/>
          </a:p>
          <a:p>
            <a:pPr eaLnBrk="1" hangingPunct="1">
              <a:buFont typeface="Arial" charset="0"/>
              <a:buNone/>
            </a:pPr>
            <a:r>
              <a:rPr lang="hr-HR" sz="2800" smtClean="0"/>
              <a:t>Nakon dvogodišnjeg korištenja aplikacije </a:t>
            </a:r>
            <a:r>
              <a:rPr lang="hr-HR" sz="2800" b="1" smtClean="0"/>
              <a:t>e-DOM</a:t>
            </a:r>
            <a:r>
              <a:rPr lang="hr-HR" sz="2800" smtClean="0"/>
              <a:t>, korisnici su zatražili dorade u smislu povezivanja  sa aplikacijom Knjiga potraživanja</a:t>
            </a:r>
          </a:p>
          <a:p>
            <a:pPr eaLnBrk="1" hangingPunct="1"/>
            <a:endParaRPr lang="hr-HR" sz="2800" smtClean="0"/>
          </a:p>
          <a:p>
            <a:pPr eaLnBrk="1" hangingPunct="1">
              <a:buFont typeface="Arial" charset="0"/>
              <a:buNone/>
            </a:pPr>
            <a:endParaRPr lang="hr-HR" sz="2800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9" t="76711" r="46942" b="13161"/>
          <a:stretch>
            <a:fillRect/>
          </a:stretch>
        </p:blipFill>
        <p:spPr bwMode="auto">
          <a:xfrm>
            <a:off x="2000250" y="4357688"/>
            <a:ext cx="48577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triped Right Arrow 7"/>
          <p:cNvSpPr/>
          <p:nvPr/>
        </p:nvSpPr>
        <p:spPr>
          <a:xfrm>
            <a:off x="3286125" y="4643438"/>
            <a:ext cx="2214563" cy="912812"/>
          </a:xfrm>
          <a:prstGeom prst="strip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Povezivanje sa KOP-om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b="1" smtClean="0"/>
              <a:t>Razlozi </a:t>
            </a:r>
          </a:p>
          <a:p>
            <a:pPr eaLnBrk="1" hangingPunct="1">
              <a:buFont typeface="Arial" charset="0"/>
              <a:buNone/>
            </a:pPr>
            <a:endParaRPr lang="hr-HR" sz="2800" b="1" smtClean="0"/>
          </a:p>
          <a:p>
            <a:pPr eaLnBrk="1" hangingPunct="1">
              <a:buFont typeface="Arial" charset="0"/>
              <a:buNone/>
            </a:pPr>
            <a:r>
              <a:rPr lang="hr-HR" sz="2800" b="1" smtClean="0"/>
              <a:t>  e-DOM </a:t>
            </a:r>
            <a:r>
              <a:rPr lang="hr-HR" sz="2800" smtClean="0"/>
              <a:t>ima dobro razrađene medicinske evidencije, socijalni rad, radne terapije i liste čekanja ( patch ) !!!</a:t>
            </a:r>
          </a:p>
          <a:p>
            <a:pPr eaLnBrk="1" hangingPunct="1">
              <a:buFont typeface="Arial" charset="0"/>
              <a:buNone/>
            </a:pPr>
            <a:endParaRPr lang="hr-HR" sz="2800" b="1" smtClean="0"/>
          </a:p>
          <a:p>
            <a:pPr eaLnBrk="1" hangingPunct="1">
              <a:buFont typeface="Arial" charset="0"/>
              <a:buNone/>
            </a:pPr>
            <a:r>
              <a:rPr lang="hr-HR" sz="2800" smtClean="0"/>
              <a:t>  </a:t>
            </a:r>
            <a:r>
              <a:rPr lang="hr-HR" sz="2800" b="1" smtClean="0"/>
              <a:t>Knjiga potraživanja </a:t>
            </a:r>
            <a:r>
              <a:rPr lang="hr-HR" sz="2800" smtClean="0"/>
              <a:t>ima obračun za veliki broj korisnika, izvještajne alate i financijske dokumente!!!</a:t>
            </a:r>
            <a:endParaRPr lang="hr-HR" sz="2800" b="1" smtClean="0"/>
          </a:p>
          <a:p>
            <a:pPr eaLnBrk="1" hangingPunct="1">
              <a:buFont typeface="Arial" charset="0"/>
              <a:buNone/>
            </a:pPr>
            <a:endParaRPr lang="hr-H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Povezivanje sa KOP-om</a:t>
            </a:r>
          </a:p>
        </p:txBody>
      </p:sp>
      <p:pic>
        <p:nvPicPr>
          <p:cNvPr id="18435" name="Picture 3" descr="image0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33" b="8772"/>
          <a:stretch>
            <a:fillRect/>
          </a:stretch>
        </p:blipFill>
        <p:spPr>
          <a:xfrm>
            <a:off x="428625" y="1785938"/>
            <a:ext cx="8085138" cy="3929062"/>
          </a:xfrm>
          <a:noFill/>
        </p:spPr>
      </p:pic>
      <p:cxnSp>
        <p:nvCxnSpPr>
          <p:cNvPr id="6" name="Straight Arrow Connector 5"/>
          <p:cNvCxnSpPr/>
          <p:nvPr/>
        </p:nvCxnSpPr>
        <p:spPr>
          <a:xfrm rot="5400000">
            <a:off x="6536532" y="3964781"/>
            <a:ext cx="1357312" cy="10001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Povezivanje sa KOP-om</a:t>
            </a:r>
          </a:p>
        </p:txBody>
      </p:sp>
      <p:pic>
        <p:nvPicPr>
          <p:cNvPr id="19459" name="Picture 1" descr="image0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5813" y="1714500"/>
            <a:ext cx="4143375" cy="2114550"/>
          </a:xfrm>
          <a:noFill/>
        </p:spPr>
      </p:pic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6000750" y="2071688"/>
            <a:ext cx="2070100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/>
              <a:t>Ime  korisnika,</a:t>
            </a:r>
          </a:p>
          <a:p>
            <a:pPr eaLnBrk="1" hangingPunct="1"/>
            <a:r>
              <a:rPr lang="hr-HR"/>
              <a:t>Prezime korisnika,</a:t>
            </a:r>
          </a:p>
          <a:p>
            <a:pPr eaLnBrk="1" hangingPunct="1"/>
            <a:r>
              <a:rPr lang="hr-HR"/>
              <a:t>JMBG/OIB</a:t>
            </a:r>
          </a:p>
          <a:p>
            <a:pPr eaLnBrk="1" hangingPunct="1"/>
            <a:r>
              <a:rPr lang="hr-HR"/>
              <a:t>Datum smještaja</a:t>
            </a:r>
          </a:p>
          <a:p>
            <a:pPr eaLnBrk="1" hangingPunct="1"/>
            <a:r>
              <a:rPr lang="hr-HR"/>
              <a:t>Datum prekida</a:t>
            </a:r>
          </a:p>
          <a:p>
            <a:pPr eaLnBrk="1" hangingPunct="1"/>
            <a:r>
              <a:rPr lang="hr-HR"/>
              <a:t>Broj ugovora</a:t>
            </a:r>
          </a:p>
          <a:p>
            <a:pPr eaLnBrk="1" hangingPunct="1"/>
            <a:r>
              <a:rPr lang="hr-HR"/>
              <a:t>Broj rjesenje</a:t>
            </a:r>
          </a:p>
          <a:p>
            <a:pPr eaLnBrk="1" hangingPunct="1"/>
            <a:r>
              <a:rPr lang="hr-HR"/>
              <a:t>Iznos mirovine</a:t>
            </a:r>
          </a:p>
          <a:p>
            <a:pPr eaLnBrk="1" hangingPunct="1"/>
            <a:r>
              <a:rPr lang="hr-HR"/>
              <a:t>Iznos dzeparca</a:t>
            </a:r>
          </a:p>
          <a:p>
            <a:pPr eaLnBrk="1" hangingPunct="1"/>
            <a:r>
              <a:rPr lang="hr-HR"/>
              <a:t> </a:t>
            </a:r>
          </a:p>
          <a:p>
            <a:pPr eaLnBrk="1" hangingPunct="1"/>
            <a:r>
              <a:rPr lang="hr-HR"/>
              <a:t>Ime Skrbnika</a:t>
            </a:r>
          </a:p>
          <a:p>
            <a:pPr eaLnBrk="1" hangingPunct="1"/>
            <a:r>
              <a:rPr lang="hr-HR"/>
              <a:t>Prezime Skrbnika</a:t>
            </a:r>
          </a:p>
          <a:p>
            <a:pPr eaLnBrk="1" hangingPunct="1"/>
            <a:endParaRPr lang="hr-HR"/>
          </a:p>
        </p:txBody>
      </p:sp>
      <p:sp>
        <p:nvSpPr>
          <p:cNvPr id="19461" name="TextBox 7"/>
          <p:cNvSpPr txBox="1">
            <a:spLocks noChangeArrowheads="1"/>
          </p:cNvSpPr>
          <p:nvPr/>
        </p:nvSpPr>
        <p:spPr bwMode="auto">
          <a:xfrm>
            <a:off x="1214438" y="4572000"/>
            <a:ext cx="3852862" cy="923925"/>
          </a:xfrm>
          <a:prstGeom prst="rect">
            <a:avLst/>
          </a:prstGeom>
          <a:solidFill>
            <a:srgbClr val="FFFF00"/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b="1"/>
              <a:t>Prenose se podaci onih korisnika</a:t>
            </a:r>
          </a:p>
          <a:p>
            <a:pPr eaLnBrk="1" hangingPunct="1"/>
            <a:r>
              <a:rPr lang="hr-HR" b="1"/>
              <a:t>čiji JMBG/OIB nije pronađen u </a:t>
            </a:r>
          </a:p>
          <a:p>
            <a:pPr eaLnBrk="1" hangingPunct="1"/>
            <a:r>
              <a:rPr lang="hr-HR" b="1"/>
              <a:t>knjizi potraživanja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1893094" y="2393157"/>
            <a:ext cx="571500" cy="50006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Povezivanje sa KOP-om</a:t>
            </a:r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" t="8839" r="36978" b="40652"/>
          <a:stretch>
            <a:fillRect/>
          </a:stretch>
        </p:blipFill>
        <p:spPr>
          <a:xfrm>
            <a:off x="571500" y="1714500"/>
            <a:ext cx="7453313" cy="4429125"/>
          </a:xfrm>
          <a:noFill/>
        </p:spPr>
      </p:pic>
      <p:sp>
        <p:nvSpPr>
          <p:cNvPr id="7" name="Rectangle 6"/>
          <p:cNvSpPr/>
          <p:nvPr/>
        </p:nvSpPr>
        <p:spPr>
          <a:xfrm>
            <a:off x="2714625" y="4500563"/>
            <a:ext cx="914400" cy="214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714625" y="4857750"/>
            <a:ext cx="9144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20486" name="TextBox 8"/>
          <p:cNvSpPr txBox="1">
            <a:spLocks noChangeArrowheads="1"/>
          </p:cNvSpPr>
          <p:nvPr/>
        </p:nvSpPr>
        <p:spPr bwMode="auto">
          <a:xfrm>
            <a:off x="5572125" y="3714750"/>
            <a:ext cx="2800350" cy="369888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b="1"/>
              <a:t>Nakon prijenosa u KP</a:t>
            </a:r>
            <a:r>
              <a:rPr lang="hr-HR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Povezivanje sa KOP-om</a:t>
            </a:r>
          </a:p>
        </p:txBody>
      </p:sp>
      <p:pic>
        <p:nvPicPr>
          <p:cNvPr id="2150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" t="8839" r="38162" b="40652"/>
          <a:stretch>
            <a:fillRect/>
          </a:stretch>
        </p:blipFill>
        <p:spPr>
          <a:xfrm>
            <a:off x="714375" y="1571625"/>
            <a:ext cx="7777163" cy="4786313"/>
          </a:xfrm>
          <a:noFill/>
        </p:spPr>
      </p:pic>
      <p:cxnSp>
        <p:nvCxnSpPr>
          <p:cNvPr id="6" name="Straight Arrow Connector 5"/>
          <p:cNvCxnSpPr/>
          <p:nvPr/>
        </p:nvCxnSpPr>
        <p:spPr>
          <a:xfrm rot="10800000">
            <a:off x="3571875" y="2286000"/>
            <a:ext cx="1000125" cy="64293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9" name="TextBox 6"/>
          <p:cNvSpPr txBox="1">
            <a:spLocks noChangeArrowheads="1"/>
          </p:cNvSpPr>
          <p:nvPr/>
        </p:nvSpPr>
        <p:spPr bwMode="auto">
          <a:xfrm>
            <a:off x="5286375" y="2428875"/>
            <a:ext cx="2800350" cy="1200150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b="1"/>
              <a:t>…potrebno je dodati usluge za korisnika. Podaci o staratelju se prenose automatski.</a:t>
            </a:r>
            <a:endParaRPr lang="hr-HR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143375" y="2214563"/>
            <a:ext cx="1000125" cy="642937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Povezivanje sa KOP-om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r-HR" b="1" smtClean="0"/>
              <a:t>ZAKLJUČAK:</a:t>
            </a:r>
          </a:p>
          <a:p>
            <a:pPr eaLnBrk="1" hangingPunct="1">
              <a:buFont typeface="Arial" charset="0"/>
              <a:buNone/>
            </a:pPr>
            <a:endParaRPr lang="hr-HR" b="1" smtClean="0"/>
          </a:p>
          <a:p>
            <a:pPr eaLnBrk="1" hangingPunct="1">
              <a:buFont typeface="Arial" charset="0"/>
              <a:buNone/>
            </a:pPr>
            <a:r>
              <a:rPr lang="hr-HR" b="1" smtClean="0"/>
              <a:t>  </a:t>
            </a:r>
            <a:r>
              <a:rPr lang="hr-HR" sz="2800" smtClean="0"/>
              <a:t>Izvršeno je povezivanje između aplikacija </a:t>
            </a:r>
            <a:r>
              <a:rPr lang="hr-HR" sz="2800" b="1" smtClean="0"/>
              <a:t>e-DOM</a:t>
            </a:r>
            <a:r>
              <a:rPr lang="hr-HR" sz="2800" smtClean="0"/>
              <a:t> i </a:t>
            </a:r>
            <a:r>
              <a:rPr lang="hr-HR" sz="2800" b="1" smtClean="0"/>
              <a:t>Knjiga potraživanja </a:t>
            </a:r>
            <a:r>
              <a:rPr lang="hr-HR" sz="2800" smtClean="0"/>
              <a:t>a kako bi se izbjeglo dvostruko upisivanje korisnika doma.</a:t>
            </a:r>
          </a:p>
          <a:p>
            <a:pPr eaLnBrk="1" hangingPunct="1">
              <a:buFont typeface="Arial" charset="0"/>
              <a:buNone/>
            </a:pPr>
            <a:r>
              <a:rPr lang="hr-HR" sz="28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10402</TotalTime>
  <Words>218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Povezivanje sa KOP-om</vt:lpstr>
      <vt:lpstr>Povezivanje sa KOP-om</vt:lpstr>
      <vt:lpstr>Povezivanje sa KOP-om</vt:lpstr>
      <vt:lpstr>Povezivanje sa KOP-om</vt:lpstr>
      <vt:lpstr>Povezivanje sa KOP-om</vt:lpstr>
      <vt:lpstr>Povezivanje sa KOP-om</vt:lpstr>
      <vt:lpstr>Povezivanje sa KOP-om</vt:lpstr>
      <vt:lpstr>Povezivanje sa KOP-om</vt:lpstr>
      <vt:lpstr>Povezivanje sa KOP-om</vt:lpstr>
      <vt:lpstr>Povezivanje sa KOP-om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Gorana Sivić Rušinović</dc:creator>
  <cp:lastModifiedBy>Jana Bajurin</cp:lastModifiedBy>
  <cp:revision>460</cp:revision>
  <dcterms:created xsi:type="dcterms:W3CDTF">2012-10-10T08:50:49Z</dcterms:created>
  <dcterms:modified xsi:type="dcterms:W3CDTF">2015-12-15T12:23:49Z</dcterms:modified>
</cp:coreProperties>
</file>