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343" r:id="rId4"/>
    <p:sldId id="260" r:id="rId5"/>
    <p:sldId id="261" r:id="rId6"/>
    <p:sldId id="263" r:id="rId7"/>
    <p:sldId id="315" r:id="rId8"/>
    <p:sldId id="316" r:id="rId9"/>
    <p:sldId id="332" r:id="rId10"/>
    <p:sldId id="342" r:id="rId11"/>
    <p:sldId id="333" r:id="rId12"/>
    <p:sldId id="329" r:id="rId13"/>
    <p:sldId id="344" r:id="rId14"/>
    <p:sldId id="339" r:id="rId15"/>
    <p:sldId id="317" r:id="rId16"/>
    <p:sldId id="267" r:id="rId17"/>
    <p:sldId id="349" r:id="rId18"/>
    <p:sldId id="340" r:id="rId19"/>
    <p:sldId id="348" r:id="rId20"/>
    <p:sldId id="347" r:id="rId21"/>
    <p:sldId id="346" r:id="rId22"/>
    <p:sldId id="341" r:id="rId23"/>
    <p:sldId id="271" r:id="rId24"/>
    <p:sldId id="308" r:id="rId25"/>
  </p:sldIdLst>
  <p:sldSz cx="9144000" cy="6858000" type="screen4x3"/>
  <p:notesSz cx="6858000" cy="9144000"/>
  <p:defaultTextStyle>
    <a:defPPr>
      <a:defRPr lang="sr-Latn-R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B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65" autoAdjust="0"/>
    <p:restoredTop sz="90909" autoAdjust="0"/>
  </p:normalViewPr>
  <p:slideViewPr>
    <p:cSldViewPr>
      <p:cViewPr varScale="1">
        <p:scale>
          <a:sx n="67" d="100"/>
          <a:sy n="67" d="100"/>
        </p:scale>
        <p:origin x="-12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A29F2FD-BC64-4DF6-9C5F-5AC5870BD9EB}" type="datetimeFigureOut">
              <a:rPr lang="hr-HR"/>
              <a:pPr>
                <a:defRPr/>
              </a:pPr>
              <a:t>15.12.2015.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E6A8D6F-65D5-49D2-AC29-EF49B8692DB3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05261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C2D1CF7-47CF-43C3-B459-E4D1731B57D3}" type="slidenum">
              <a:rPr lang="hr-HR" altLang="sr-Latn-RS"/>
              <a:pPr/>
              <a:t>5</a:t>
            </a:fld>
            <a:endParaRPr lang="hr-HR" altLang="sr-Latn-R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altLang="sr-Latn-RS" sz="1600" smtClean="0"/>
              <a:t>Ovo će biti napravljeno automatski kroz aplikaciju,</a:t>
            </a:r>
          </a:p>
          <a:p>
            <a:pPr eaLnBrk="1" hangingPunct="1">
              <a:spcBef>
                <a:spcPct val="0"/>
              </a:spcBef>
            </a:pPr>
            <a:r>
              <a:rPr lang="hr-HR" altLang="sr-Latn-RS" sz="1600" smtClean="0"/>
              <a:t>Ali je važno da ako imate djelatnike čije je prebivalište u nekoj od ovih općina</a:t>
            </a:r>
          </a:p>
          <a:p>
            <a:pPr eaLnBrk="1" hangingPunct="1">
              <a:spcBef>
                <a:spcPct val="0"/>
              </a:spcBef>
            </a:pPr>
            <a:r>
              <a:rPr lang="hr-HR" altLang="sr-Latn-RS" sz="1600" smtClean="0"/>
              <a:t>Napravite kotrolu izračunatog prireza.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67CC8ED-6E07-401C-82F3-ABA085F6D577}" type="slidenum">
              <a:rPr lang="hr-HR" altLang="sr-Latn-RS"/>
              <a:pPr/>
              <a:t>6</a:t>
            </a:fld>
            <a:endParaRPr lang="hr-HR" altLang="sr-Latn-R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9BA5622-C321-4997-9405-53051E1378B5}" type="slidenum">
              <a:rPr lang="hr-HR" altLang="sr-Latn-RS"/>
              <a:pPr/>
              <a:t>8</a:t>
            </a:fld>
            <a:endParaRPr lang="hr-HR" altLang="sr-Latn-R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altLang="sr-Latn-RS" smtClean="0"/>
              <a:t>Ako je djelatnica čitavu godinu bila na bolovanju koje tereti sredstva HZZO-a, npr porodiljnom dopustu onda nema uplate poreza u tekućoj godini, pa se porez ne može ni vratiti.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D74338F-5483-42A7-8BC6-8469414309F9}" type="slidenum">
              <a:rPr lang="hr-HR" altLang="sr-Latn-RS"/>
              <a:pPr/>
              <a:t>9</a:t>
            </a:fld>
            <a:endParaRPr lang="hr-HR" altLang="sr-Latn-R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altLang="sr-Latn-RS" smtClean="0"/>
              <a:t>Nije nužno da ukupna porezna osnovica bude negativna. 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DB9A7B2-667E-478E-AF21-790B489E6A71}" type="slidenum">
              <a:rPr lang="hr-HR" altLang="sr-Latn-RS"/>
              <a:pPr/>
              <a:t>12</a:t>
            </a:fld>
            <a:endParaRPr lang="hr-HR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PP\ProFi_PowPt_backgrounds2012_3-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2779713" y="6508750"/>
            <a:ext cx="3889375" cy="365125"/>
          </a:xfrm>
          <a:prstGeom prst="rect">
            <a:avLst/>
          </a:prstGeom>
        </p:spPr>
        <p:txBody>
          <a:bodyPr anchor="ctr"/>
          <a:lstStyle>
            <a:defPPr>
              <a:defRPr lang="x-non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dirty="0" smtClean="0"/>
              <a:t>Savjetovanje za računovodstvene djelatnike Zadar 2015.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EABF7-282B-4D81-A5F7-518DF613807C}" type="datetimeFigureOut">
              <a:rPr lang="hr-HR"/>
              <a:pPr>
                <a:defRPr/>
              </a:pPr>
              <a:t>15.12.2015.</a:t>
            </a:fld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CAF039-8EE2-4CBA-9015-0D848CAC87AF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314046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E04CB-E6F6-4852-82EC-00511A9E0C76}" type="datetimeFigureOut">
              <a:rPr lang="hr-HR"/>
              <a:pPr>
                <a:defRPr/>
              </a:pPr>
              <a:t>15.12.2015.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049A0-1691-4DF6-94DC-7471DD8FC06B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2021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528ED-74E5-4BA2-8C65-5666331B92D5}" type="datetimeFigureOut">
              <a:rPr lang="hr-HR"/>
              <a:pPr>
                <a:defRPr/>
              </a:pPr>
              <a:t>15.12.2015.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F6629-7A3F-4509-BCC4-1397FEC0278B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072681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471A3-5674-4843-A9B9-7FC6A9D6943B}" type="datetimeFigureOut">
              <a:rPr lang="hr-HR"/>
              <a:pPr>
                <a:defRPr/>
              </a:pPr>
              <a:t>15.12.2015.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C7636-AB91-4FD6-A6D8-18A1F4E25089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800073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PP\ProFi_PowPt_backgrounds2012_3-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F7796-CFE0-44A0-B60C-1EFF29D61C50}" type="datetimeFigureOut">
              <a:rPr lang="hr-HR"/>
              <a:pPr>
                <a:defRPr/>
              </a:pPr>
              <a:t>15.12.2015.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313" y="6453188"/>
            <a:ext cx="3889375" cy="4048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Savjetovanje za računovodstvene djelatnike Zadar 2015.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A1092-F217-449B-BD64-C0774DEA234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439184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PP\ProFi_PowPt_backgrounds2012_3-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85954-318E-4A5F-B3D3-DCE1049AE2CE}" type="datetimeFigureOut">
              <a:rPr lang="hr-HR"/>
              <a:pPr>
                <a:defRPr/>
              </a:pPr>
              <a:t>15.12.2015.</a:t>
            </a:fld>
            <a:endParaRPr lang="hr-H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35250" y="6553200"/>
            <a:ext cx="38893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Savjetovanje za računovodstvene djelatnike Zadar 2013.</a:t>
            </a:r>
          </a:p>
          <a:p>
            <a:pPr>
              <a:defRPr/>
            </a:pPr>
            <a:endParaRPr lang="hr-H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2C7E8-BBCD-4DBA-A78B-C07639BF38F8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481444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:\PP\ProFi_PowPt_backgrounds2012_3-8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33363"/>
            <a:ext cx="9753600" cy="732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0B112-5A0C-4822-8767-31B69CE36026}" type="datetimeFigureOut">
              <a:rPr lang="hr-HR"/>
              <a:pPr>
                <a:defRPr/>
              </a:pPr>
              <a:t>15.12.2015.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28A33-4909-49D0-BF91-292C16C84644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292936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PP\ProFi_PowPt_backgrounds2012_3-1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33363"/>
            <a:ext cx="9753600" cy="732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AAAA7-0452-4C74-B2F8-225F0FD85EC3}" type="datetimeFigureOut">
              <a:rPr lang="hr-HR"/>
              <a:pPr>
                <a:defRPr/>
              </a:pPr>
              <a:t>15.12.2015.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B0AB6-2621-49FF-9312-C1267018E5E0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243285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5353A-401C-4814-A5D6-002B49D6B8E9}" type="datetimeFigureOut">
              <a:rPr lang="hr-HR"/>
              <a:pPr>
                <a:defRPr/>
              </a:pPr>
              <a:t>15.12.2015.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09D54-55B9-4DF8-8F94-FBA3255BFB22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398286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AF2C7-458A-41A0-89D8-FFB92B1187EF}" type="datetimeFigureOut">
              <a:rPr lang="hr-HR"/>
              <a:pPr>
                <a:defRPr/>
              </a:pPr>
              <a:t>15.12.2015.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Savjetovanje za računovodstvene djelatnike Zadar 2013.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9B317-21A0-44D3-9DB4-4AA338D4DB09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039627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50BFE-B433-4AE6-A960-0895B46A6F88}" type="datetimeFigureOut">
              <a:rPr lang="hr-HR"/>
              <a:pPr>
                <a:defRPr/>
              </a:pPr>
              <a:t>15.12.2015.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F8A8F-35DE-4D88-8871-37253E43BE6D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636569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7C12D-0668-48B5-BACF-FF19E92F20C5}" type="datetimeFigureOut">
              <a:rPr lang="hr-HR"/>
              <a:pPr>
                <a:defRPr/>
              </a:pPr>
              <a:t>15.12.2015.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C1352-857B-4FBC-8B8E-888C980AFD3E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287534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  <a:endParaRPr lang="hr-HR" altLang="sr-Latn-R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  <a:endParaRPr lang="hr-HR" altLang="sr-Latn-R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2E933E-A360-4AD9-8FBB-CB529DDADA3B}" type="datetimeFigureOut">
              <a:rPr lang="hr-HR"/>
              <a:pPr>
                <a:defRPr/>
              </a:pPr>
              <a:t>15.12.2015.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7313" y="6356350"/>
            <a:ext cx="3889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hr-HR"/>
              <a:t>Savjetovanje za računovodstvene djelatnike Zadar 2013.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432B8C8-5197-4EFC-843F-01FFCE380AB7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28" r:id="rId7"/>
    <p:sldLayoutId id="2147483935" r:id="rId8"/>
    <p:sldLayoutId id="2147483936" r:id="rId9"/>
    <p:sldLayoutId id="2147483937" r:id="rId10"/>
    <p:sldLayoutId id="2147483938" r:id="rId11"/>
    <p:sldLayoutId id="214748393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altLang="sr-Latn-R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Porezno izravnanje za 2015. godinu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b="1" i="1" dirty="0" smtClean="0"/>
              <a:t>Vanda Golem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b="1" i="1" dirty="0" err="1" smtClean="0"/>
              <a:t>Enel</a:t>
            </a:r>
            <a:r>
              <a:rPr lang="hr-HR" b="1" i="1" dirty="0" smtClean="0"/>
              <a:t> – Split d.o.o</a:t>
            </a:r>
            <a:endParaRPr lang="en-US" b="1" i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JOPPD kod poreznog izravnanja</a:t>
            </a:r>
            <a:endParaRPr lang="hr-HR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628775"/>
            <a:ext cx="8229600" cy="4524375"/>
          </a:xfr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hr-HR" sz="2400" b="1" i="1" dirty="0" smtClean="0"/>
              <a:t>Na stranici A </a:t>
            </a:r>
            <a:r>
              <a:rPr lang="hr-HR" sz="2400" dirty="0" smtClean="0"/>
              <a:t>rezultat poreznog izravnanja bit će vidljiv u grupi podataka pod oznakom V.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hr-HR" sz="2400" dirty="0" smtClean="0"/>
              <a:t>Ukupan iznos predujma poreza na dohodak i prireza porezu na dohodak po osnovi nesamostalnog rada (1.1 + 1.2)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hr-HR" sz="2400" dirty="0" smtClean="0"/>
              <a:t>1.1 Ukupan zbroj stupaca 14.1 i 14.2 sa stranice B 	 pod oznakom stjecatelja primitka/osiguranik 	 (plaća)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hr-HR" sz="240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r-HR" sz="2400" b="1" i="1" dirty="0" smtClean="0"/>
              <a:t>Na stranici B </a:t>
            </a:r>
            <a:r>
              <a:rPr lang="hr-HR" sz="2400" dirty="0" smtClean="0"/>
              <a:t>pojavljuju se dva reda za svakog djelatnika za kojeg je napravljen godišnji obračun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r-HR" sz="2400" b="1" dirty="0" smtClean="0"/>
              <a:t>0406</a:t>
            </a:r>
            <a:r>
              <a:rPr lang="hr-HR" sz="2400" dirty="0" smtClean="0"/>
              <a:t> –Oznaka </a:t>
            </a:r>
            <a:r>
              <a:rPr lang="hr-HR" sz="2400" dirty="0"/>
              <a:t>primitka / obveze doprinosa (pod 6.2</a:t>
            </a:r>
            <a:r>
              <a:rPr lang="hr-HR" sz="2400" dirty="0" smtClean="0"/>
              <a:t>)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4200"/>
          </a:xfrm>
        </p:spPr>
        <p:txBody>
          <a:bodyPr/>
          <a:lstStyle/>
          <a:p>
            <a:pPr>
              <a:defRPr/>
            </a:pPr>
            <a:r>
              <a:rPr lang="hr-H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JOPPD kod poreznog izravnanja</a:t>
            </a:r>
            <a:endParaRPr lang="hr-HR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80" b="65211"/>
          <a:stretch>
            <a:fillRect/>
          </a:stretch>
        </p:blipFill>
        <p:spPr bwMode="auto">
          <a:xfrm>
            <a:off x="-263525" y="1412875"/>
            <a:ext cx="967105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81" r="21059" b="65833"/>
          <a:stretch>
            <a:fillRect/>
          </a:stretch>
        </p:blipFill>
        <p:spPr bwMode="auto">
          <a:xfrm>
            <a:off x="-263525" y="4608513"/>
            <a:ext cx="96710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95738" y="3813175"/>
            <a:ext cx="738187" cy="2413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6" name="Rectangle 5"/>
          <p:cNvSpPr/>
          <p:nvPr/>
        </p:nvSpPr>
        <p:spPr>
          <a:xfrm>
            <a:off x="8158163" y="3813175"/>
            <a:ext cx="1230312" cy="2428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2484438" y="5489575"/>
            <a:ext cx="3024187" cy="2428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 txBox="1">
            <a:spLocks/>
          </p:cNvSpPr>
          <p:nvPr/>
        </p:nvSpPr>
        <p:spPr bwMode="auto">
          <a:xfrm>
            <a:off x="466725" y="1484313"/>
            <a:ext cx="822960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hr-HR" altLang="sr-Latn-RS" sz="2000"/>
              <a:t>Djelatnica Marić Mira je u studenom primila osim plaće i nagradu u iznosu od 5.000,00 kn.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hr-HR" altLang="sr-Latn-RS" sz="2000"/>
              <a:t>Kao rezultat toga, oporezivi dohodak je veći od uobičajenog 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hr-HR" altLang="sr-Latn-RS" sz="2000"/>
              <a:t>Poslodavac je obavezan pri zadnjoj isplati plaće napraviti porezno izravnanje, koje će u ovom slučaju rezultirati</a:t>
            </a:r>
          </a:p>
          <a:p>
            <a:pPr marL="742950" lvl="1" indent="-285750" eaLnBrk="1" hangingPunct="1">
              <a:spcBef>
                <a:spcPct val="20000"/>
              </a:spcBef>
              <a:buFont typeface="Arial" charset="0"/>
              <a:buChar char="–"/>
            </a:pPr>
            <a:r>
              <a:rPr lang="hr-HR" altLang="sr-Latn-RS" sz="2000"/>
              <a:t>Negativnom poreznom osnovicom</a:t>
            </a:r>
          </a:p>
          <a:p>
            <a:pPr marL="742950" lvl="1" indent="-285750" eaLnBrk="1" hangingPunct="1">
              <a:spcBef>
                <a:spcPct val="20000"/>
              </a:spcBef>
              <a:buFont typeface="Arial" charset="0"/>
              <a:buChar char="–"/>
            </a:pPr>
            <a:r>
              <a:rPr lang="hr-HR" altLang="sr-Latn-RS" sz="2000"/>
              <a:t>Negativnim iznosom poreza i prireza</a:t>
            </a:r>
          </a:p>
          <a:p>
            <a:pPr marL="742950" lvl="1" indent="-285750" eaLnBrk="1" hangingPunct="1">
              <a:spcBef>
                <a:spcPct val="20000"/>
              </a:spcBef>
              <a:buFont typeface="Arial" charset="0"/>
              <a:buChar char="–"/>
            </a:pPr>
            <a:r>
              <a:rPr lang="hr-HR" altLang="sr-Latn-RS" sz="2000"/>
              <a:t>Uvećanim neto iznosom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Neravnomjerno porezno opterećenje</a:t>
            </a:r>
          </a:p>
        </p:txBody>
      </p:sp>
      <p:pic>
        <p:nvPicPr>
          <p:cNvPr id="2970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3" r="20625" b="60188"/>
          <a:stretch>
            <a:fillRect/>
          </a:stretch>
        </p:blipFill>
        <p:spPr bwMode="auto">
          <a:xfrm>
            <a:off x="-252413" y="4513263"/>
            <a:ext cx="9396413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011863" y="6253163"/>
            <a:ext cx="738187" cy="2413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6804025" y="6253163"/>
            <a:ext cx="1230313" cy="2428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12" name="Rectangle 11"/>
          <p:cNvSpPr/>
          <p:nvPr/>
        </p:nvSpPr>
        <p:spPr>
          <a:xfrm>
            <a:off x="8577263" y="6253163"/>
            <a:ext cx="566737" cy="2428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4200"/>
          </a:xfrm>
        </p:spPr>
        <p:txBody>
          <a:bodyPr/>
          <a:lstStyle/>
          <a:p>
            <a:pPr>
              <a:defRPr/>
            </a:pPr>
            <a:r>
              <a:rPr lang="hr-H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JOPPD kod poreznog izravnanja</a:t>
            </a:r>
            <a:endParaRPr lang="hr-HR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3275" b="65054"/>
          <a:stretch>
            <a:fillRect/>
          </a:stretch>
        </p:blipFill>
        <p:spPr bwMode="auto">
          <a:xfrm>
            <a:off x="457200" y="1557338"/>
            <a:ext cx="901065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0" r="59325" b="65642"/>
          <a:stretch>
            <a:fillRect/>
          </a:stretch>
        </p:blipFill>
        <p:spPr bwMode="auto">
          <a:xfrm>
            <a:off x="457200" y="4365625"/>
            <a:ext cx="59864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01" r="21130" b="65349"/>
          <a:stretch>
            <a:fillRect/>
          </a:stretch>
        </p:blipFill>
        <p:spPr bwMode="auto">
          <a:xfrm>
            <a:off x="457200" y="5407025"/>
            <a:ext cx="901065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Konačni obračun kod više isplata u 12. mjesecu</a:t>
            </a:r>
            <a:endParaRPr lang="hr-HR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r>
              <a:rPr lang="hr-HR" altLang="sr-Latn-RS" smtClean="0"/>
              <a:t>Poslodavac ima više isplata u 12. mjesecu</a:t>
            </a:r>
          </a:p>
          <a:p>
            <a:r>
              <a:rPr lang="hr-HR" altLang="sr-Latn-RS" smtClean="0"/>
              <a:t>Za neke djelatnike postoji obveza poreza i prireza i kod drugih isplata</a:t>
            </a:r>
          </a:p>
          <a:p>
            <a:pPr lvl="1"/>
            <a:r>
              <a:rPr lang="hr-HR" altLang="sr-Latn-RS" smtClean="0"/>
              <a:t>Nakon prve isplate radi se porezno izravnanje za djelatnike koji, osim plaće u mjesecu prosincu nemaju drugih oporezivih isplata</a:t>
            </a:r>
          </a:p>
          <a:p>
            <a:pPr lvl="1"/>
            <a:r>
              <a:rPr lang="hr-HR" altLang="sr-Latn-RS" smtClean="0"/>
              <a:t>Nakon druge isplate za one djelatnike koji su na tom obračunu imali oporezive isplate i to je zadnja oporeziva isplata za njih u mjesecu prosincu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Radnici za konačni obračun plaće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503363"/>
            <a:ext cx="6038850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950" y="1879600"/>
            <a:ext cx="2735263" cy="2308225"/>
          </a:xfrm>
          <a:prstGeom prst="rect">
            <a:avLst/>
          </a:prstGeom>
          <a:solidFill>
            <a:schemeClr val="accent1"/>
          </a:solidFill>
          <a:ln w="15875" cap="sq">
            <a:solidFill>
              <a:schemeClr val="tx2">
                <a:lumMod val="75000"/>
              </a:schemeClr>
            </a:solidFill>
          </a:ln>
          <a:effectLst>
            <a:outerShdw blurRad="50800" dist="38100" algn="l" rotWithShape="0">
              <a:schemeClr val="tx2">
                <a:lumMod val="75000"/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r-HR" dirty="0"/>
              <a:t>Isključujemo one radnike koje ne želimo na konačnom obračunu. </a:t>
            </a:r>
          </a:p>
          <a:p>
            <a:pPr eaLnBrk="1" hangingPunct="1">
              <a:defRPr/>
            </a:pPr>
            <a:r>
              <a:rPr lang="hr-HR" dirty="0"/>
              <a:t>To su djelatnici koji će se pojavljivati na slijedećim obračunima u toku mjeseca, </a:t>
            </a:r>
          </a:p>
          <a:p>
            <a:pPr eaLnBrk="1" hangingPunct="1">
              <a:defRPr/>
            </a:pPr>
            <a:r>
              <a:rPr lang="hr-HR" dirty="0"/>
              <a:t>sa bruto iznosima.</a:t>
            </a:r>
          </a:p>
        </p:txBody>
      </p:sp>
      <p:sp>
        <p:nvSpPr>
          <p:cNvPr id="6" name="Right Arrow 5"/>
          <p:cNvSpPr/>
          <p:nvPr/>
        </p:nvSpPr>
        <p:spPr>
          <a:xfrm rot="1659180">
            <a:off x="1311275" y="4565650"/>
            <a:ext cx="1590675" cy="360363"/>
          </a:xfrm>
          <a:prstGeom prst="rightArrow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r-Latn-RS" altLang="sr-Latn-R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svaki sljedeći obračun u </a:t>
            </a:r>
            <a:r>
              <a:rPr lang="sr-Latn-RS" altLang="sr-Latn-R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mjesecu</a:t>
            </a:r>
            <a:endParaRPr lang="hr-HR" altLang="sr-Latn-RS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71550" y="3032125"/>
            <a:ext cx="5256213" cy="1189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2800" dirty="0">
                <a:solidFill>
                  <a:srgbClr val="F8DB08"/>
                </a:solidFill>
              </a:rPr>
              <a:t>Generiramo obračun </a:t>
            </a:r>
          </a:p>
          <a:p>
            <a:pPr algn="ctr" eaLnBrk="1" hangingPunct="1">
              <a:defRPr/>
            </a:pPr>
            <a:r>
              <a:rPr lang="hr-HR" sz="2800" dirty="0">
                <a:solidFill>
                  <a:srgbClr val="F8DB08"/>
                </a:solidFill>
              </a:rPr>
              <a:t>nakon unosa potrebne evidencije</a:t>
            </a:r>
          </a:p>
          <a:p>
            <a:pPr algn="ctr" eaLnBrk="1" hangingPunct="1">
              <a:defRPr/>
            </a:pPr>
            <a:r>
              <a:rPr lang="hr-HR" dirty="0"/>
              <a:t>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71550" y="4868863"/>
            <a:ext cx="6846888" cy="1296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2800" dirty="0">
                <a:solidFill>
                  <a:srgbClr val="F8DB08"/>
                </a:solidFill>
              </a:rPr>
              <a:t>Pokrećemo konačni obračun, </a:t>
            </a:r>
          </a:p>
          <a:p>
            <a:pPr algn="ctr" eaLnBrk="1" hangingPunct="1">
              <a:defRPr/>
            </a:pPr>
            <a:r>
              <a:rPr lang="hr-HR" sz="2800" dirty="0">
                <a:solidFill>
                  <a:srgbClr val="F8DB08"/>
                </a:solidFill>
              </a:rPr>
              <a:t>vodeći računa koje ćemo djelatnike isključiti</a:t>
            </a:r>
          </a:p>
          <a:p>
            <a:pPr eaLnBrk="1" hangingPunct="1">
              <a:defRPr/>
            </a:pPr>
            <a:r>
              <a:rPr lang="hr-HR" dirty="0"/>
              <a:t> </a:t>
            </a:r>
          </a:p>
        </p:txBody>
      </p:sp>
      <p:sp>
        <p:nvSpPr>
          <p:cNvPr id="6" name="Right Arrow 5"/>
          <p:cNvSpPr/>
          <p:nvPr/>
        </p:nvSpPr>
        <p:spPr>
          <a:xfrm rot="16200000" flipH="1">
            <a:off x="3309938" y="2574925"/>
            <a:ext cx="579437" cy="271463"/>
          </a:xfrm>
          <a:prstGeom prst="rightArrow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7" name="Rounded Rectangle 6"/>
          <p:cNvSpPr/>
          <p:nvPr/>
        </p:nvSpPr>
        <p:spPr>
          <a:xfrm>
            <a:off x="971550" y="1484313"/>
            <a:ext cx="5256213" cy="86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2800" dirty="0">
                <a:solidFill>
                  <a:srgbClr val="F8DB08"/>
                </a:solidFill>
              </a:rPr>
              <a:t>Formiramo nulti obračun</a:t>
            </a:r>
          </a:p>
          <a:p>
            <a:pPr algn="ctr" eaLnBrk="1" hangingPunct="1">
              <a:defRPr/>
            </a:pPr>
            <a:r>
              <a:rPr lang="hr-HR" dirty="0"/>
              <a:t> </a:t>
            </a:r>
          </a:p>
        </p:txBody>
      </p:sp>
      <p:sp>
        <p:nvSpPr>
          <p:cNvPr id="9" name="Right Arrow 8"/>
          <p:cNvSpPr/>
          <p:nvPr/>
        </p:nvSpPr>
        <p:spPr>
          <a:xfrm rot="16200000" flipH="1">
            <a:off x="3327400" y="4433888"/>
            <a:ext cx="579438" cy="271462"/>
          </a:xfrm>
          <a:prstGeom prst="rightArrow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7818438" y="5300663"/>
            <a:ext cx="804862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8388350" y="1844675"/>
            <a:ext cx="234950" cy="3455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13" name="Right Arrow 12"/>
          <p:cNvSpPr/>
          <p:nvPr/>
        </p:nvSpPr>
        <p:spPr>
          <a:xfrm flipH="1">
            <a:off x="6248400" y="1628775"/>
            <a:ext cx="2374900" cy="414338"/>
          </a:xfrm>
          <a:prstGeom prst="rightArrow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Primjer</a:t>
            </a:r>
            <a:endParaRPr lang="hr-H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smtClean="0"/>
              <a:t>U ustanovi imamo 50 djelatnika za koje trebamo napraviti godišnji obračun poreza</a:t>
            </a:r>
          </a:p>
          <a:p>
            <a:r>
              <a:rPr lang="hr-HR" sz="2400" smtClean="0"/>
              <a:t>Imamo tri obračuna sa isplatom u 12. mjesecu</a:t>
            </a:r>
          </a:p>
          <a:p>
            <a:r>
              <a:rPr lang="hr-HR" sz="2400" smtClean="0"/>
              <a:t>Na drugom obračunu 5 djelatnika ima oporezivu isplatu</a:t>
            </a:r>
          </a:p>
          <a:p>
            <a:r>
              <a:rPr lang="hr-HR" sz="2400" smtClean="0"/>
              <a:t>Na trećem obračunu 2 djelatnika imaju oporezivu isplatu</a:t>
            </a:r>
          </a:p>
          <a:p>
            <a:endParaRPr lang="hr-HR" sz="2400" smtClean="0"/>
          </a:p>
          <a:p>
            <a:r>
              <a:rPr lang="hr-HR" sz="2400" smtClean="0"/>
              <a:t>Na prvom obračunu isključujemo 7 djelatnika</a:t>
            </a:r>
          </a:p>
          <a:p>
            <a:r>
              <a:rPr lang="hr-HR" sz="2400" smtClean="0"/>
              <a:t>Na drugom obračunu isključujemo 2 djelatnika</a:t>
            </a:r>
          </a:p>
          <a:p>
            <a:r>
              <a:rPr lang="hr-HR" sz="2400" smtClean="0"/>
              <a:t>Na trećem obračunu ne isključujemo ni jednog djelatnika</a:t>
            </a:r>
          </a:p>
          <a:p>
            <a:endParaRPr lang="hr-HR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Konačni obračun plaće - izvješća</a:t>
            </a:r>
          </a:p>
        </p:txBody>
      </p:sp>
      <p:pic>
        <p:nvPicPr>
          <p:cNvPr id="36867" name="Content Placeholder 8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19" r="37996" b="35060"/>
          <a:stretch>
            <a:fillRect/>
          </a:stretch>
        </p:blipFill>
        <p:spPr>
          <a:xfrm>
            <a:off x="544513" y="1982788"/>
            <a:ext cx="8054975" cy="34623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Konačni obračun plaće - izvješća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435600" y="4613275"/>
            <a:ext cx="1081088" cy="1119188"/>
          </a:xfrm>
          <a:prstGeom prst="roundRect">
            <a:avLst>
              <a:gd name="adj" fmla="val 9452"/>
            </a:avLst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3789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altLang="sr-Latn-RS" smtClean="0"/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1788"/>
            <a:ext cx="69945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altLang="sr-Latn-R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Uvod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altLang="sr-Latn-RS" sz="2000" smtClean="0"/>
              <a:t>Pri isplati  zadnje plaće u 2015. godini, poslodavac je dužan, u skladu s odredbom članka 38. Zakona o porezu na dohodak i članka 68. Pravilnika o porezu na dohodak, sastaviti godišnji obračun poreza na dohodak od nesamostalnog rada.</a:t>
            </a:r>
          </a:p>
          <a:p>
            <a:pPr eaLnBrk="1" hangingPunct="1"/>
            <a:r>
              <a:rPr lang="hr-HR" altLang="sr-Latn-RS" sz="2000" smtClean="0"/>
              <a:t>Godišnji obračun poreza rezultira iznosom godišnje porezne obveze za svakog djelatnika</a:t>
            </a:r>
          </a:p>
          <a:p>
            <a:pPr eaLnBrk="1" hangingPunct="1"/>
            <a:r>
              <a:rPr lang="hr-HR" altLang="sr-Latn-RS" sz="2000" smtClean="0"/>
              <a:t>U toku godine poslodavac je pri isplati plaće uplatio određeni iznos poreza i prireza po djelatniku</a:t>
            </a:r>
          </a:p>
          <a:p>
            <a:pPr eaLnBrk="1" hangingPunct="1"/>
            <a:r>
              <a:rPr lang="hr-HR" altLang="sr-Latn-RS" sz="2000" smtClean="0"/>
              <a:t>Usporedbom ovih dvaju iznosa utvrđuje se razlika koju poslodavac može</a:t>
            </a:r>
          </a:p>
          <a:p>
            <a:pPr lvl="1" eaLnBrk="1" hangingPunct="1"/>
            <a:r>
              <a:rPr lang="hr-HR" altLang="sr-Latn-RS" sz="1600" smtClean="0"/>
              <a:t>izravnati umanjenjem porezne obveze za djelatnika koji je pretplatio porez</a:t>
            </a:r>
          </a:p>
          <a:p>
            <a:pPr lvl="1" eaLnBrk="1" hangingPunct="1"/>
            <a:r>
              <a:rPr lang="hr-HR" altLang="sr-Latn-RS" sz="1600" smtClean="0"/>
              <a:t>izravnati umanjenjem porezne obveze ostalih radnika iz iste općine</a:t>
            </a:r>
          </a:p>
          <a:p>
            <a:pPr lvl="1" eaLnBrk="1" hangingPunct="1"/>
            <a:r>
              <a:rPr lang="hr-HR" altLang="sr-Latn-RS" sz="1600" smtClean="0"/>
              <a:t>tražiti povrat pisanim putem od Porezne uprave</a:t>
            </a:r>
          </a:p>
          <a:p>
            <a:pPr eaLnBrk="1" hangingPunct="1"/>
            <a:endParaRPr lang="hr-HR" altLang="sr-Latn-R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Konačni obračun plaće - izvješća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435600" y="4613275"/>
            <a:ext cx="1081088" cy="1119188"/>
          </a:xfrm>
          <a:prstGeom prst="roundRect">
            <a:avLst>
              <a:gd name="adj" fmla="val 9452"/>
            </a:avLst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pic>
        <p:nvPicPr>
          <p:cNvPr id="38916" name="Content Placeholder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6475" y="1600200"/>
            <a:ext cx="7131050" cy="4525963"/>
          </a:xfrm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1" t="20584" r="28902" b="20271"/>
          <a:stretch>
            <a:fillRect/>
          </a:stretch>
        </p:blipFill>
        <p:spPr bwMode="auto">
          <a:xfrm>
            <a:off x="2555875" y="3530600"/>
            <a:ext cx="4392613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Konačni obračun plaće - izvješća</a:t>
            </a:r>
          </a:p>
        </p:txBody>
      </p:sp>
      <p:pic>
        <p:nvPicPr>
          <p:cNvPr id="3993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8" r="30000" b="1514"/>
          <a:stretch>
            <a:fillRect/>
          </a:stretch>
        </p:blipFill>
        <p:spPr bwMode="auto">
          <a:xfrm>
            <a:off x="-369888" y="1557338"/>
            <a:ext cx="6264276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466725" y="3500438"/>
            <a:ext cx="1296988" cy="2008187"/>
          </a:xfrm>
          <a:prstGeom prst="roundRect">
            <a:avLst>
              <a:gd name="adj" fmla="val 9452"/>
            </a:avLst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pic>
        <p:nvPicPr>
          <p:cNvPr id="3994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8" t="22147" r="32706" b="24699"/>
          <a:stretch>
            <a:fillRect/>
          </a:stretch>
        </p:blipFill>
        <p:spPr bwMode="auto">
          <a:xfrm>
            <a:off x="4006850" y="3789363"/>
            <a:ext cx="4679950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Porezne evidencije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52988"/>
          </a:xfrm>
        </p:spPr>
        <p:txBody>
          <a:bodyPr/>
          <a:lstStyle/>
          <a:p>
            <a:pPr eaLnBrk="1" hangingPunct="1"/>
            <a:endParaRPr lang="hr-HR" altLang="sr-Latn-RS" smtClean="0"/>
          </a:p>
          <a:p>
            <a:pPr eaLnBrk="1" hangingPunct="1"/>
            <a:r>
              <a:rPr lang="hr-HR" altLang="sr-Latn-RS" smtClean="0"/>
              <a:t>Kao i u prethodnim godinama potrebno je sastaviti IP obrazac </a:t>
            </a:r>
          </a:p>
          <a:p>
            <a:pPr eaLnBrk="1" hangingPunct="1"/>
            <a:r>
              <a:rPr lang="hr-HR" altLang="sr-Latn-RS" smtClean="0"/>
              <a:t>IP obrazac nije potrebno dostaviti poreznoj upravi</a:t>
            </a:r>
          </a:p>
          <a:p>
            <a:pPr eaLnBrk="1" hangingPunct="1"/>
            <a:r>
              <a:rPr lang="hr-HR" altLang="sr-Latn-RS" smtClean="0"/>
              <a:t>Međutim i dalje postoji obaveza poslodavca da IP obrazac dostavi djelatnicima</a:t>
            </a:r>
          </a:p>
          <a:p>
            <a:pPr eaLnBrk="1" hangingPunct="1"/>
            <a:r>
              <a:rPr lang="hr-HR" altLang="sr-Latn-RS" smtClean="0"/>
              <a:t>Rok za to je 31. siječnja 2016. godine</a:t>
            </a:r>
          </a:p>
          <a:p>
            <a:pPr eaLnBrk="1" hangingPunct="1"/>
            <a:endParaRPr lang="hr-HR" altLang="sr-Latn-R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altLang="sr-Latn-R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Zaključak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52988"/>
          </a:xfrm>
        </p:spPr>
        <p:txBody>
          <a:bodyPr/>
          <a:lstStyle/>
          <a:p>
            <a:pPr eaLnBrk="1" hangingPunct="1"/>
            <a:r>
              <a:rPr lang="hr-HR" altLang="sr-Latn-RS" sz="2800" b="1" i="1" smtClean="0"/>
              <a:t>Nakon poreznog izravnanja nužno je provjeriti točnost podataka</a:t>
            </a:r>
            <a:r>
              <a:rPr lang="en-US" altLang="sr-Latn-RS" sz="2800" b="1" i="1" smtClean="0"/>
              <a:t>.</a:t>
            </a:r>
            <a:endParaRPr lang="hr-HR" altLang="sr-Latn-RS" sz="2800" smtClean="0"/>
          </a:p>
          <a:p>
            <a:pPr eaLnBrk="1" hangingPunct="1"/>
            <a:r>
              <a:rPr lang="hr-HR" altLang="sr-Latn-RS" sz="2800" smtClean="0"/>
              <a:t>Sastavljanjem godišnjeg obračuna poreza na dohodak pri zadnjoj isplati plaće u godini, radnicima se omogućava korištenje poreznih prava koja tokom godine nisu mogli iskoristiti </a:t>
            </a:r>
          </a:p>
          <a:p>
            <a:pPr eaLnBrk="1" hangingPunct="1"/>
            <a:r>
              <a:rPr lang="hr-HR" altLang="sr-Latn-RS" sz="2800" smtClean="0"/>
              <a:t>Na ovaj način porezna osnovica se uravnotežuje na nivou godine , a djelatniku se vraća tijekom godine više plaćeni iznos poreza na dohodak i prirez.</a:t>
            </a:r>
          </a:p>
          <a:p>
            <a:pPr eaLnBrk="1" hangingPunct="1"/>
            <a:endParaRPr lang="hr-HR" altLang="sr-Latn-R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" t="48843" r="52386" b="5688"/>
          <a:stretch>
            <a:fillRect/>
          </a:stretch>
        </p:blipFill>
        <p:spPr bwMode="auto">
          <a:xfrm>
            <a:off x="395288" y="333375"/>
            <a:ext cx="8424862" cy="627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Godišnje stope</a:t>
            </a:r>
            <a:endParaRPr lang="hr-H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hr-HR" sz="2800" dirty="0" smtClean="0"/>
              <a:t>Godišnja obveza poreza na dohodak za 2015.godinu utvrđuje se primjenom dole navedenih poreznih stopa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2800" b="1" i="1" dirty="0"/>
              <a:t>do </a:t>
            </a:r>
            <a:r>
              <a:rPr lang="hr-H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26.400,00 kuna </a:t>
            </a:r>
            <a:r>
              <a:rPr lang="hr-HR" sz="2800" dirty="0" smtClean="0"/>
              <a:t>primjenjuje se </a:t>
            </a:r>
            <a:r>
              <a:rPr lang="hr-H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hr-HR" sz="2800" b="1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800" b="1" i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hr-H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2800" b="1" i="1" dirty="0" smtClean="0"/>
              <a:t>od </a:t>
            </a:r>
            <a:r>
              <a:rPr lang="hr-H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26.400,00 – 158.400,00 kuna </a:t>
            </a:r>
            <a:r>
              <a:rPr lang="hr-HR" sz="2800" dirty="0"/>
              <a:t>primjenjuje se </a:t>
            </a:r>
            <a:r>
              <a:rPr lang="hr-HR" sz="2800" b="1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25%</a:t>
            </a:r>
            <a:endParaRPr lang="hr-HR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iznad 158.400,00 </a:t>
            </a:r>
            <a:r>
              <a:rPr lang="hr-H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kuna </a:t>
            </a:r>
            <a:r>
              <a:rPr lang="hr-HR" sz="2800" dirty="0"/>
              <a:t>primjenjuje se </a:t>
            </a:r>
            <a:r>
              <a:rPr lang="hr-H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r>
              <a:rPr lang="hr-HR" sz="2800" b="1" i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hr-H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hr-HR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50" y="26035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hr-HR" sz="2800" cap="small" dirty="0" smtClean="0"/>
              <a:t> </a:t>
            </a:r>
            <a:r>
              <a:rPr lang="hr-HR" sz="2800" dirty="0" smtClean="0"/>
              <a:t/>
            </a:r>
            <a:br>
              <a:rPr lang="hr-HR" sz="2800" dirty="0" smtClean="0"/>
            </a:br>
            <a:endParaRPr lang="hr-HR" sz="2800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hr-HR" sz="2800" dirty="0" smtClean="0"/>
              <a:t>Obvezu sastavljanja godišnjeg obračuna poreza na dohodak i prireza u slučaju:</a:t>
            </a:r>
            <a:endParaRPr lang="hr-HR" altLang="sr-Latn-RS" sz="2800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hr-HR" altLang="sr-Latn-RS" sz="2400" dirty="0" smtClean="0"/>
              <a:t>neredovite  isplate plaće tijekom godine,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hr-HR" altLang="sr-Latn-RS" sz="2400" dirty="0" smtClean="0"/>
              <a:t>neravnomjernog poreznog opterećenja u pojedinim mjesecima,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hr-HR" altLang="sr-Latn-RS" sz="2400" dirty="0" smtClean="0"/>
              <a:t>isplate  neoporezivih naknada plaća zbog korištenja prava na bolovanje koje tereti sredstva nadležnih zavoda, rodiljskog, zbog korištenja ostalih prava na isplatu naknada plaća na teret sredstava obveznih osiguranja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hr-HR" altLang="sr-Latn-R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Obveza sastavljanja godišnjeg obračuna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Uvjeti za sastavljanje godišnjeg obračuna</a:t>
            </a:r>
            <a:endParaRPr lang="hr-HR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dirty="0" smtClean="0"/>
              <a:t>Poslodavac sastavlja za radnike koji su:     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 smtClean="0"/>
              <a:t>kod njega </a:t>
            </a:r>
            <a:r>
              <a:rPr lang="hr-HR" b="1" dirty="0" smtClean="0"/>
              <a:t>bili u radnom odnosu cijele godine</a:t>
            </a:r>
            <a:endParaRPr lang="hr-HR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b="1" dirty="0" smtClean="0"/>
              <a:t>nisu mijenjali prebivalište </a:t>
            </a:r>
            <a:r>
              <a:rPr lang="hr-HR" dirty="0" smtClean="0"/>
              <a:t>ili uobičajeno boravište između općina i gradova koji su propisali plaćanje prireza na porez</a:t>
            </a:r>
            <a:r>
              <a:rPr lang="en-US" i="1" cap="small" dirty="0" smtClean="0"/>
              <a:t> </a:t>
            </a:r>
            <a:endParaRPr lang="hr-HR" i="1" cap="small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r-HR" i="1" cap="small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sz="2600" dirty="0"/>
              <a:t>Ukoliko </a:t>
            </a:r>
            <a:r>
              <a:rPr lang="hr-HR" sz="2600" dirty="0" smtClean="0"/>
              <a:t>djelatnik ima prebivalište u općini koja je mijenjala iznos prireza kroz 2015. godinu, uzima se prosječna vrijednost prireza. Za te je djelatnike poslodavac dužan napraviti godišnji obračun</a:t>
            </a:r>
            <a:endParaRPr lang="hr-HR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Izmijenjene stope  prireza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962275" cy="3413125"/>
          </a:xfrm>
        </p:spPr>
        <p:txBody>
          <a:bodyPr/>
          <a:lstStyle/>
          <a:p>
            <a:pPr eaLnBrk="1" hangingPunct="1"/>
            <a:r>
              <a:rPr lang="hr-HR" altLang="sr-Latn-RS" sz="2800" smtClean="0"/>
              <a:t>Gradovi / općine koje su u toku 2015. godine mijenjale stopu prireza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419475" y="1773238"/>
          <a:ext cx="5267325" cy="4387850"/>
        </p:xfrm>
        <a:graphic>
          <a:graphicData uri="http://schemas.openxmlformats.org/drawingml/2006/table">
            <a:tbl>
              <a:tblPr/>
              <a:tblGrid>
                <a:gridCol w="1766888"/>
                <a:gridCol w="2262187"/>
                <a:gridCol w="1238250"/>
              </a:tblGrid>
              <a:tr h="676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Grad/općina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stopa prireza primjena nakon 01.01.2015.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Narodne novine br.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ČEMINAC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stopa 3% povećana na 10% od 22.01.2015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4/15.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HRVATSKA DUBICA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3% od 05.03.2015.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22/15.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ILOK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stopa 10% smanjenja na 5% od 01.07.2015.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20/15.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JAKŠIĆ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10% od 14.03.2015.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25/14.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KULA NORINSKA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10% od 01.05.2015.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36/15.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LANIŠĆE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stopa 1% povećana na 5% od 20.05.2015.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51/15.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PLOČE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10% od 01.02.2015.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4/15.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RIJEKA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stopa 12% povećana na 15% od 01.02.2015. 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156/14.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STARI GRAD 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10% od 05.08.2015.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83/15.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ZADAR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12% od 01.02.2015.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157/14.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0" r="44022" b="21248"/>
          <a:stretch>
            <a:fillRect/>
          </a:stretch>
        </p:blipFill>
        <p:spPr bwMode="auto">
          <a:xfrm>
            <a:off x="971550" y="1484313"/>
            <a:ext cx="6840538" cy="501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altLang="sr-Latn-R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Generiranje obračuna za 11. mjesec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4594225" y="1647825"/>
            <a:ext cx="2400300" cy="102711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9" name="Rounded Rectangle 8"/>
          <p:cNvSpPr/>
          <p:nvPr/>
        </p:nvSpPr>
        <p:spPr bwMode="auto">
          <a:xfrm>
            <a:off x="5054600" y="3765550"/>
            <a:ext cx="2254250" cy="45085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10" name="Rounded Rectangle 9"/>
          <p:cNvSpPr/>
          <p:nvPr/>
        </p:nvSpPr>
        <p:spPr bwMode="auto">
          <a:xfrm>
            <a:off x="5040313" y="2659063"/>
            <a:ext cx="2320925" cy="25876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Konačni obračun plaće</a:t>
            </a:r>
          </a:p>
        </p:txBody>
      </p:sp>
      <p:pic>
        <p:nvPicPr>
          <p:cNvPr id="2355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700213"/>
            <a:ext cx="493395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5" y="2052638"/>
            <a:ext cx="5148263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2486025"/>
            <a:ext cx="5062538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 txBox="1">
            <a:spLocks/>
          </p:cNvSpPr>
          <p:nvPr/>
        </p:nvSpPr>
        <p:spPr bwMode="auto">
          <a:xfrm>
            <a:off x="457200" y="1417638"/>
            <a:ext cx="82296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hr-HR" altLang="sr-Latn-RS" sz="2000"/>
              <a:t>Djelatnica Ivić Ivana je od studenog na porodiljskom dopustu.      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hr-HR" altLang="sr-Latn-RS" sz="2000"/>
              <a:t>Za zadnja dva mjeseca u godini nije iskoristila osobni odbitak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hr-HR" altLang="sr-Latn-RS" sz="2000"/>
              <a:t>Porezno izravnanje će, za ovaj slučaj rezultirati</a:t>
            </a:r>
          </a:p>
          <a:p>
            <a:pPr marL="742950" lvl="1" indent="-285750" eaLnBrk="1" hangingPunct="1">
              <a:spcBef>
                <a:spcPct val="20000"/>
              </a:spcBef>
              <a:buFont typeface="Arial" charset="0"/>
              <a:buChar char="–"/>
            </a:pPr>
            <a:r>
              <a:rPr lang="hr-HR" altLang="sr-Latn-RS" sz="2000"/>
              <a:t>Uvećanim osobnim odbitkom u 12. mjesecu</a:t>
            </a:r>
          </a:p>
          <a:p>
            <a:pPr marL="742950" lvl="1" indent="-285750" eaLnBrk="1" hangingPunct="1">
              <a:spcBef>
                <a:spcPct val="20000"/>
              </a:spcBef>
              <a:buFont typeface="Arial" charset="0"/>
              <a:buChar char="–"/>
            </a:pPr>
            <a:r>
              <a:rPr lang="hr-HR" altLang="sr-Latn-RS" sz="2000"/>
              <a:t>Negativnom poreznom osnovicom</a:t>
            </a:r>
          </a:p>
          <a:p>
            <a:pPr marL="742950" lvl="1" indent="-285750" eaLnBrk="1" hangingPunct="1">
              <a:spcBef>
                <a:spcPct val="20000"/>
              </a:spcBef>
              <a:buFont typeface="Arial" charset="0"/>
              <a:buChar char="–"/>
            </a:pPr>
            <a:r>
              <a:rPr lang="hr-HR" altLang="sr-Latn-RS" sz="2000"/>
              <a:t>Negativnim iznosom poreza i prireza</a:t>
            </a:r>
          </a:p>
          <a:p>
            <a:pPr marL="742950" lvl="1" indent="-285750" eaLnBrk="1" hangingPunct="1">
              <a:spcBef>
                <a:spcPct val="20000"/>
              </a:spcBef>
              <a:buFont typeface="Arial" charset="0"/>
              <a:buChar char="–"/>
            </a:pPr>
            <a:r>
              <a:rPr lang="hr-HR" altLang="sr-Latn-RS" sz="2000"/>
              <a:t>Uvećanim neto iznosom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Djelatnici koji ostvaruju naknade na teret zavoda</a:t>
            </a:r>
          </a:p>
        </p:txBody>
      </p:sp>
      <p:sp>
        <p:nvSpPr>
          <p:cNvPr id="7" name="Rectangle 6"/>
          <p:cNvSpPr/>
          <p:nvPr/>
        </p:nvSpPr>
        <p:spPr>
          <a:xfrm>
            <a:off x="4410075" y="4967288"/>
            <a:ext cx="576263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pic>
        <p:nvPicPr>
          <p:cNvPr id="2560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9" r="20071" b="60188"/>
          <a:stretch>
            <a:fillRect/>
          </a:stretch>
        </p:blipFill>
        <p:spPr bwMode="auto">
          <a:xfrm>
            <a:off x="-325438" y="4149725"/>
            <a:ext cx="9469438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60788" y="5830888"/>
            <a:ext cx="720725" cy="2413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5984875" y="5830888"/>
            <a:ext cx="800100" cy="2413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6851650" y="5827713"/>
            <a:ext cx="1230313" cy="2444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12" name="Rectangle 11"/>
          <p:cNvSpPr/>
          <p:nvPr/>
        </p:nvSpPr>
        <p:spPr>
          <a:xfrm>
            <a:off x="8585200" y="5827713"/>
            <a:ext cx="568325" cy="2444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6547</TotalTime>
  <Words>982</Words>
  <Application>Microsoft Office PowerPoint</Application>
  <PresentationFormat>On-screen Show (4:3)</PresentationFormat>
  <Paragraphs>140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Porezno izravnanje za 2015. godinu</vt:lpstr>
      <vt:lpstr>Uvod</vt:lpstr>
      <vt:lpstr>Godišnje stope</vt:lpstr>
      <vt:lpstr>   </vt:lpstr>
      <vt:lpstr>Uvjeti za sastavljanje godišnjeg obračuna</vt:lpstr>
      <vt:lpstr>Izmijenjene stope  prireza</vt:lpstr>
      <vt:lpstr>Generiranje obračuna za 11. mjesec</vt:lpstr>
      <vt:lpstr>Konačni obračun plaće</vt:lpstr>
      <vt:lpstr>Djelatnici koji ostvaruju naknade na teret zavoda</vt:lpstr>
      <vt:lpstr>JOPPD kod poreznog izravnanja</vt:lpstr>
      <vt:lpstr>JOPPD kod poreznog izravnanja</vt:lpstr>
      <vt:lpstr>Neravnomjerno porezno opterećenje</vt:lpstr>
      <vt:lpstr>JOPPD kod poreznog izravnanja</vt:lpstr>
      <vt:lpstr>Konačni obračun kod više isplata u 12. mjesecu</vt:lpstr>
      <vt:lpstr>Radnici za konačni obračun plaće</vt:lpstr>
      <vt:lpstr>Za svaki sljedeći obračun u mjesecu</vt:lpstr>
      <vt:lpstr>Primjer</vt:lpstr>
      <vt:lpstr>Konačni obračun plaće - izvješća</vt:lpstr>
      <vt:lpstr>Konačni obračun plaće - izvješća</vt:lpstr>
      <vt:lpstr>Konačni obračun plaće - izvješća</vt:lpstr>
      <vt:lpstr>Konačni obračun plaće - izvješća</vt:lpstr>
      <vt:lpstr>Porezne evidencije</vt:lpstr>
      <vt:lpstr>Zaključak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Gorana Sivić Rušinović</dc:creator>
  <cp:lastModifiedBy>Jana Bajurin</cp:lastModifiedBy>
  <cp:revision>145</cp:revision>
  <dcterms:created xsi:type="dcterms:W3CDTF">2012-10-10T08:50:49Z</dcterms:created>
  <dcterms:modified xsi:type="dcterms:W3CDTF">2015-12-15T12:25:47Z</dcterms:modified>
</cp:coreProperties>
</file>