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4" r:id="rId16"/>
    <p:sldId id="298" r:id="rId17"/>
    <p:sldId id="300" r:id="rId18"/>
    <p:sldId id="302" r:id="rId19"/>
    <p:sldId id="306" r:id="rId20"/>
    <p:sldId id="303" r:id="rId21"/>
    <p:sldId id="301" r:id="rId22"/>
    <p:sldId id="307" r:id="rId23"/>
    <p:sldId id="305" r:id="rId24"/>
    <p:sldId id="299" r:id="rId25"/>
    <p:sldId id="309" r:id="rId26"/>
    <p:sldId id="311" r:id="rId27"/>
    <p:sldId id="310" r:id="rId28"/>
    <p:sldId id="308" r:id="rId2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Savjetovanje za računovodstvene djelatnike Zadar 2015.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EADA-C1D7-496F-BB24-2850A4555A4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A46D-014C-43E3-AED5-40D346724C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5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D9F6-806D-400F-A44D-12761730372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2E14-5D8D-42BB-B7AB-166985E51D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4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C0D1-2CB6-473C-B55E-42C55DAA8894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42C8-F51B-4E8E-90C7-875F0D5920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50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FC8A-6D29-4C84-9ED5-CAB2333B6B8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002B-4693-40E5-B405-0A3CE7065B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697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26F5-9980-4911-B5AB-A20028A19C1A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59FE-BF41-4332-98E5-F2877F2843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83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6350-EE02-4A33-A59A-C7ED085E081D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1FE1-BE73-4094-AA60-6635BA57E9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11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F765-1DCB-470B-9530-11C6CD6E865B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30F7-DE48-4095-9664-90C7A8CD1A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98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AD87-F6FC-4329-A0A9-27D6F25E10B5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B3E5-925D-4967-9118-E91ABA515D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352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B67F-63C1-465B-B56C-054549D3B9F7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CB7F-1EF2-4B58-9378-C40CB6F42F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76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3279-6E1F-4C9A-86F2-27ADA10A635F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FEA3-E8C8-47E8-9F5E-C116CD8C69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7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1861-9F0B-42EE-BF81-B1BC22D84337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DB21-E93C-4FDC-8F86-6B5A320C5C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98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299B-923B-43F9-B44E-A88A668FA6BA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DAAF4-C9A0-450E-A938-492723AA033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36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CB3F6-F851-4AA3-B3F3-6E8A3D7CCA16}" type="datetimeFigureOut">
              <a:rPr lang="hr-HR"/>
              <a:pPr>
                <a:defRPr/>
              </a:pPr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Savjetovanje za računovodstvene djelatnike Opatija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232AE-E4FA-4148-A733-2CA3D3C446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3200" smtClean="0"/>
              <a:t>O b j e d i nj e n a   n a b a v a </a:t>
            </a:r>
            <a:endParaRPr lang="hr-HR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Saša Kelava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>
                <a:solidFill>
                  <a:schemeClr val="tx1"/>
                </a:solidFill>
              </a:rPr>
              <a:t>sasa.kelava@enel.hr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355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3" b="21080"/>
          <a:stretch>
            <a:fillRect/>
          </a:stretch>
        </p:blipFill>
        <p:spPr>
          <a:xfrm>
            <a:off x="500063" y="1643063"/>
            <a:ext cx="6143625" cy="4357687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929313" y="2786063"/>
            <a:ext cx="3000375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Primjer dokumenta Plan nabave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2" b="15398"/>
          <a:stretch>
            <a:fillRect/>
          </a:stretch>
        </p:blipFill>
        <p:spPr>
          <a:xfrm>
            <a:off x="428625" y="1643063"/>
            <a:ext cx="4857750" cy="4713287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888" y="2357438"/>
            <a:ext cx="4837112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Primjer tendera/ troškovnika za </a:t>
            </a:r>
          </a:p>
          <a:p>
            <a:pPr eaLnBrk="1" hangingPunct="1"/>
            <a:r>
              <a:rPr lang="hr-HR" sz="2400"/>
              <a:t>za predmet nabave  MESO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 b="35918"/>
          <a:stretch>
            <a:fillRect/>
          </a:stretch>
        </p:blipFill>
        <p:spPr>
          <a:xfrm>
            <a:off x="357188" y="1571625"/>
            <a:ext cx="6299200" cy="4714875"/>
          </a:xfrm>
          <a:noFill/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000500" y="2357438"/>
            <a:ext cx="4837113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Primjer tendera/ troškovnika za </a:t>
            </a:r>
          </a:p>
          <a:p>
            <a:pPr eaLnBrk="1" hangingPunct="1"/>
            <a:r>
              <a:rPr lang="hr-HR" sz="2400"/>
              <a:t>za predmet nabave  PAPIR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46" b="39075"/>
          <a:stretch>
            <a:fillRect/>
          </a:stretch>
        </p:blipFill>
        <p:spPr>
          <a:xfrm>
            <a:off x="571500" y="1571625"/>
            <a:ext cx="6164263" cy="4643438"/>
          </a:xfr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3357563" y="4071938"/>
            <a:ext cx="1357312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000500" y="2357438"/>
            <a:ext cx="4837113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Kroz modul Izvješća / Planiranje vršimo izbacivanje troškovnika u formi excela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>
          <a:xfrm>
            <a:off x="357188" y="1571625"/>
            <a:ext cx="6021387" cy="4572000"/>
          </a:xfrm>
          <a:noFill/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000500" y="2357438"/>
            <a:ext cx="483711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Prikaz troškovnika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Stanje nakon izmjena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UST2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6643688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</a:t>
            </a:r>
          </a:p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UST 2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2428875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 MSPM</a:t>
            </a:r>
            <a:r>
              <a:rPr lang="hr-HR"/>
              <a:t>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2428875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 UST1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14750" y="2928938"/>
            <a:ext cx="2071688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357312" y="3357563"/>
            <a:ext cx="1643063" cy="928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ertical Scroll 15"/>
          <p:cNvSpPr/>
          <p:nvPr/>
        </p:nvSpPr>
        <p:spPr>
          <a:xfrm>
            <a:off x="5357813" y="2143125"/>
            <a:ext cx="2071687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>
                <a:solidFill>
                  <a:schemeClr val="tx1"/>
                </a:solidFill>
              </a:rPr>
              <a:t>WEB aplikacija</a:t>
            </a:r>
          </a:p>
          <a:p>
            <a:pPr algn="ctr">
              <a:defRPr/>
            </a:pPr>
            <a:r>
              <a:rPr lang="hr-HR" sz="2400" b="1">
                <a:solidFill>
                  <a:schemeClr val="tx1"/>
                </a:solidFill>
              </a:rPr>
              <a:t>Integrator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00375" y="3286125"/>
            <a:ext cx="2714625" cy="13573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2"/>
          </p:cNvCxnSpPr>
          <p:nvPr/>
        </p:nvCxnSpPr>
        <p:spPr>
          <a:xfrm rot="16200000" flipV="1">
            <a:off x="5983288" y="3697287"/>
            <a:ext cx="1428750" cy="606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flipH="1">
            <a:off x="3857625" y="2428875"/>
            <a:ext cx="1643063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8687" name="TextBox 25"/>
          <p:cNvSpPr txBox="1">
            <a:spLocks noChangeArrowheads="1"/>
          </p:cNvSpPr>
          <p:nvPr/>
        </p:nvSpPr>
        <p:spPr bwMode="auto">
          <a:xfrm>
            <a:off x="6786563" y="3500438"/>
            <a:ext cx="194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Planovi nabave i </a:t>
            </a:r>
          </a:p>
          <a:p>
            <a:pPr eaLnBrk="1" hangingPunct="1"/>
            <a:r>
              <a:rPr lang="hr-HR"/>
              <a:t>tenderi</a:t>
            </a:r>
          </a:p>
        </p:txBody>
      </p:sp>
      <p:sp>
        <p:nvSpPr>
          <p:cNvPr id="28688" name="TextBox 26"/>
          <p:cNvSpPr txBox="1">
            <a:spLocks noChangeArrowheads="1"/>
          </p:cNvSpPr>
          <p:nvPr/>
        </p:nvSpPr>
        <p:spPr bwMode="auto">
          <a:xfrm>
            <a:off x="1285875" y="335756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Zahtjevi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Što je to WEB aplikacija INTEGRATOR?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400" smtClean="0"/>
              <a:t>Integrator je aplikacija napravljena WEB ( Internet ) alatima kako bi bila dostupna svima i u svakom trenutku uz predočenje odgovarajućih pristupnih podataka.</a:t>
            </a:r>
          </a:p>
          <a:p>
            <a:pPr eaLnBrk="1" hangingPunct="1">
              <a:buFont typeface="Arial" charset="0"/>
              <a:buNone/>
            </a:pPr>
            <a:r>
              <a:rPr lang="hr-HR" sz="2400" smtClean="0"/>
              <a:t>Neki od korisnika već imaju iskustvo rada u INTEGRATORU jer kroz njega dostavljaju podatke neplaćenim obvezama, obvezama po osnovu sudskih sporova i trenutnoj izvršenosti financijskog plana po odgovarajućim parametrima.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endParaRPr lang="hr-HR" sz="2400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" b="45387"/>
          <a:stretch>
            <a:fillRect/>
          </a:stretch>
        </p:blipFill>
        <p:spPr>
          <a:xfrm>
            <a:off x="428625" y="1785938"/>
            <a:ext cx="8320088" cy="3500437"/>
          </a:xfrm>
          <a:noFill/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643563" y="4357688"/>
            <a:ext cx="2433637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ProFi - INTEGRATOR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286125" y="2714625"/>
            <a:ext cx="1285875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286000" y="5286375"/>
            <a:ext cx="1285875" cy="142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" b="43810"/>
          <a:stretch>
            <a:fillRect/>
          </a:stretch>
        </p:blipFill>
        <p:spPr>
          <a:xfrm>
            <a:off x="285750" y="1714500"/>
            <a:ext cx="8351838" cy="3571875"/>
          </a:xfrm>
          <a:noFill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428875" y="5072063"/>
            <a:ext cx="4459288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izgled početnog prozora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9" t="18991" r="1463" b="48337"/>
          <a:stretch>
            <a:fillRect/>
          </a:stretch>
        </p:blipFill>
        <p:spPr>
          <a:xfrm>
            <a:off x="500063" y="1785938"/>
            <a:ext cx="4000500" cy="4476750"/>
          </a:xfrm>
          <a:noFill/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684713" y="2286000"/>
            <a:ext cx="4459287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uvećani detalj sa prethodnog prozora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500438" y="5214938"/>
            <a:ext cx="1143000" cy="2857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643313" y="5572125"/>
            <a:ext cx="1143000" cy="2857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r-HR" sz="2800" smtClean="0"/>
          </a:p>
          <a:p>
            <a:pPr eaLnBrk="1" hangingPunct="1"/>
            <a:r>
              <a:rPr lang="hr-HR" sz="2800" smtClean="0"/>
              <a:t>Sustav  objedinjenje nabave je skup poslova koje obavljaju proračunski korisnici i njima nadređena ministarstva u svrhu zajedničke  nabave roba i usluga</a:t>
            </a:r>
          </a:p>
          <a:p>
            <a:pPr eaLnBrk="1" hangingPunct="1">
              <a:buFont typeface="Arial" charset="0"/>
              <a:buNone/>
            </a:pPr>
            <a:endParaRPr lang="hr-HR" sz="2800" smtClean="0"/>
          </a:p>
          <a:p>
            <a:pPr eaLnBrk="1" hangingPunct="1"/>
            <a:r>
              <a:rPr lang="hr-HR" sz="2800" smtClean="0"/>
              <a:t>Kroz objedinjenu nabavu se </a:t>
            </a:r>
            <a:r>
              <a:rPr lang="hr-HR" sz="2800" smtClean="0">
                <a:solidFill>
                  <a:srgbClr val="FF0000"/>
                </a:solidFill>
              </a:rPr>
              <a:t>okrupnjavaju količine </a:t>
            </a:r>
            <a:r>
              <a:rPr lang="hr-HR" sz="2800" smtClean="0"/>
              <a:t>za nabavu čime se unaprijeđuje pregovaračka pozicija naručitelja.</a:t>
            </a:r>
          </a:p>
          <a:p>
            <a:pPr eaLnBrk="1" hangingPunct="1"/>
            <a:endParaRPr lang="hr-HR" sz="2800" smtClean="0"/>
          </a:p>
          <a:p>
            <a:pPr eaLnBrk="1" hangingPunct="1"/>
            <a:endParaRPr lang="hr-H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r="5296" b="17923"/>
          <a:stretch>
            <a:fillRect/>
          </a:stretch>
        </p:blipFill>
        <p:spPr>
          <a:xfrm>
            <a:off x="428625" y="1571625"/>
            <a:ext cx="8442325" cy="4643438"/>
          </a:xfrm>
          <a:noFill/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500563" y="2857500"/>
            <a:ext cx="4459287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INTEGRATOR – izgled prozora za unos</a:t>
            </a:r>
          </a:p>
          <a:p>
            <a:pPr eaLnBrk="1" hangingPunct="1"/>
            <a:r>
              <a:rPr lang="hr-HR"/>
              <a:t>šifrarnika  Artikal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30936" r="6200" b="15398"/>
          <a:stretch>
            <a:fillRect/>
          </a:stretch>
        </p:blipFill>
        <p:spPr>
          <a:xfrm>
            <a:off x="428625" y="1571625"/>
            <a:ext cx="8521700" cy="3714750"/>
          </a:xfrm>
          <a:noFill/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714500" y="5429250"/>
            <a:ext cx="535781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Izgled troškovnika uploadanog u INTEGRATOR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>
          <a:xfrm>
            <a:off x="357188" y="1571625"/>
            <a:ext cx="6021387" cy="4572000"/>
          </a:xfrm>
          <a:noFill/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4000500" y="2357438"/>
            <a:ext cx="483711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/>
              <a:t>Prikaz troškovnika u formi excel-a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6375" y="3143250"/>
            <a:ext cx="3471863" cy="1268413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hr-HR" sz="2400" b="1" smtClean="0">
                <a:solidFill>
                  <a:schemeClr val="tx1"/>
                </a:solidFill>
              </a:rPr>
              <a:t>Integrator</a:t>
            </a:r>
            <a:endParaRPr lang="hr-HR" sz="2400" b="1">
              <a:solidFill>
                <a:schemeClr val="tx1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0" b="39706"/>
          <a:stretch>
            <a:fillRect/>
          </a:stretch>
        </p:blipFill>
        <p:spPr bwMode="auto">
          <a:xfrm>
            <a:off x="500063" y="2143125"/>
            <a:ext cx="38576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57688" y="3571875"/>
            <a:ext cx="977900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714500" y="5429250"/>
            <a:ext cx="5357813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Troškovnik se unosi samo jednom u aplikaciju Plan nabave i zatim se u formi datoteke učitava u INTEGRATOR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Postupak nakon integracije ( radi MSPM )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mtClean="0"/>
              <a:t>-Objedinjuje sve troškovnike po predmetima nabave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-Provodi javne natječaje 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 Odabire najbolje ponuđače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Postupan nakon integracije ( radi centar/ustanova )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mtClean="0"/>
              <a:t>-Kroz primke i izdatnice materijalnog knjigovodstva zaprima robu i stavlja na mjesto troška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-Kroz izvješća Planirano/Nabavljeno prati izvršenje ugovora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Koristi koje se ostvaruju informatizacijom procesa objedinjene nabave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-uštede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-mogućnost za objedinjavanje svih vrsta nabave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-ujednačavanje dokumentacije 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-svi prikupljeni podaci na jednom jedinstvenom mjestu 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-dostupnost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Dodatne koristi za centre/ustanove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-uvođenjem aplikacije Plan nabave dobivaju zakonom propisanu dokumentaciju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-mogućnost praćenja izvršenja ugovora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-korisnici koji ne koriste materijalno knjigovodstvo dobivaju mogućnost vođenja sitnog inventara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-inventura sitnog inventara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hr-HR" sz="400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hr-HR" sz="4000" smtClean="0">
              <a:solidFill>
                <a:srgbClr val="C0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hr-HR" sz="4000" smtClean="0">
                <a:solidFill>
                  <a:srgbClr val="C00000"/>
                </a:solidFill>
              </a:rPr>
              <a:t>Hvala na pažnji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Prednosti objedinjavanja nabave: 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Tx/>
              <a:buChar char="-"/>
            </a:pPr>
            <a:r>
              <a:rPr lang="hr-HR" smtClean="0"/>
              <a:t>Bolja pregovaračka pozicija naručitelja - &gt;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    niže cijene nabave</a:t>
            </a:r>
          </a:p>
          <a:p>
            <a:pPr eaLnBrk="1" hangingPunct="1">
              <a:buFontTx/>
              <a:buChar char="-"/>
            </a:pPr>
            <a:r>
              <a:rPr lang="hr-HR" smtClean="0"/>
              <a:t>Javne objave   -&gt; širi krug dobavljača</a:t>
            </a:r>
          </a:p>
          <a:p>
            <a:pPr eaLnBrk="1" hangingPunct="1">
              <a:buFontTx/>
              <a:buChar char="-"/>
            </a:pPr>
            <a:r>
              <a:rPr lang="hr-HR" smtClean="0"/>
              <a:t>Veća  transparentnost - &gt; manja izloženost žalbenim postupcima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Postojeće stanje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643438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UST3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7500938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 4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3714750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PPIAMSPM</a:t>
            </a:r>
            <a:r>
              <a:rPr lang="hr-HR"/>
              <a:t>D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3214688" y="4714875"/>
            <a:ext cx="91440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UST2</a:t>
            </a:r>
          </a:p>
        </p:txBody>
      </p:sp>
      <p:cxnSp>
        <p:nvCxnSpPr>
          <p:cNvPr id="23" name="Straight Arrow Connector 22"/>
          <p:cNvCxnSpPr>
            <a:stCxn id="6" idx="1"/>
          </p:cNvCxnSpPr>
          <p:nvPr/>
        </p:nvCxnSpPr>
        <p:spPr>
          <a:xfrm rot="16200000" flipV="1">
            <a:off x="4443413" y="3271838"/>
            <a:ext cx="1785937" cy="1100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14500" y="2928938"/>
            <a:ext cx="2286000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26"/>
          <p:cNvSpPr txBox="1">
            <a:spLocks noChangeArrowheads="1"/>
          </p:cNvSpPr>
          <p:nvPr/>
        </p:nvSpPr>
        <p:spPr bwMode="auto">
          <a:xfrm>
            <a:off x="5291138" y="3071813"/>
            <a:ext cx="38528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Ustanove šalju zahtjeve sa artiklima</a:t>
            </a:r>
          </a:p>
          <a:p>
            <a:pPr eaLnBrk="1" hangingPunct="1"/>
            <a:r>
              <a:rPr lang="hr-HR"/>
              <a:t>objedinjene nabave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Nedostaci postojećeg stanja:</a:t>
            </a:r>
          </a:p>
          <a:p>
            <a:pPr eaLnBrk="1" hangingPunct="1">
              <a:buFont typeface="Arial" charset="0"/>
              <a:buNone/>
            </a:pPr>
            <a:r>
              <a:rPr lang="hr-HR" smtClean="0"/>
              <a:t>-  </a:t>
            </a:r>
            <a:r>
              <a:rPr lang="hr-HR" sz="2800" smtClean="0"/>
              <a:t>Dogovor oko potrebnih količina se odvija putem mailova uz korištenje  word i excel dokumenata</a:t>
            </a:r>
          </a:p>
          <a:p>
            <a:pPr eaLnBrk="1" hangingPunct="1">
              <a:buFont typeface="Arial" charset="0"/>
              <a:buNone/>
            </a:pPr>
            <a:r>
              <a:rPr lang="hr-HR" sz="2800" smtClean="0"/>
              <a:t>-   Sva zakonom propisana dokumentacija se radi ručno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Nisu svi predmeti nabave pokriveni  javnom nabavom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Dio centara/ustanova ne sudjeluje u javnoj nabavi</a:t>
            </a:r>
          </a:p>
          <a:p>
            <a:pPr eaLnBrk="1" hangingPunct="1">
              <a:buFontTx/>
              <a:buChar char="-"/>
            </a:pPr>
            <a:r>
              <a:rPr lang="hr-HR" sz="2800" smtClean="0"/>
              <a:t>Praćenje izvršenja ugovora se radi ručno </a:t>
            </a:r>
          </a:p>
          <a:p>
            <a:pPr eaLnBrk="1" hangingPunct="1">
              <a:buFontTx/>
              <a:buChar char="-"/>
            </a:pPr>
            <a:r>
              <a:rPr lang="hr-HR" sz="2800" smtClean="0">
                <a:solidFill>
                  <a:srgbClr val="C00000"/>
                </a:solidFill>
              </a:rPr>
              <a:t>Ugovori i artikli se unose naknadno uz kašnjenje plaćanja prema dobavljačima ( primjer: Vindija ) </a:t>
            </a:r>
          </a:p>
          <a:p>
            <a:pPr eaLnBrk="1" hangingPunct="1">
              <a:buFontTx/>
              <a:buChar char="-"/>
            </a:pPr>
            <a:endParaRPr lang="hr-HR" sz="2800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Stanje nakon izmjena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1071563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UST1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5429250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PPIA  UST2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6643688" y="4572000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</a:t>
            </a:r>
          </a:p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UST 2</a:t>
            </a:r>
          </a:p>
        </p:txBody>
      </p:sp>
      <p:sp>
        <p:nvSpPr>
          <p:cNvPr id="8" name="Flowchart: Magnetic Disk 7"/>
          <p:cNvSpPr/>
          <p:nvPr/>
        </p:nvSpPr>
        <p:spPr>
          <a:xfrm>
            <a:off x="2428875" y="2357438"/>
            <a:ext cx="1428750" cy="61277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>
                <a:solidFill>
                  <a:schemeClr val="tx1"/>
                </a:solidFill>
              </a:rPr>
              <a:t>PPIA MSPM</a:t>
            </a:r>
            <a:r>
              <a:rPr lang="hr-HR"/>
              <a:t>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2428875" y="4500563"/>
            <a:ext cx="914400" cy="75565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00" b="1">
                <a:solidFill>
                  <a:schemeClr val="tx1"/>
                </a:solidFill>
              </a:rPr>
              <a:t>MAT UST1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14750" y="2928938"/>
            <a:ext cx="2071688" cy="1714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357312" y="3357563"/>
            <a:ext cx="1643063" cy="928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ertical Scroll 15"/>
          <p:cNvSpPr/>
          <p:nvPr/>
        </p:nvSpPr>
        <p:spPr>
          <a:xfrm>
            <a:off x="5357813" y="2143125"/>
            <a:ext cx="2071687" cy="1143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>
                <a:solidFill>
                  <a:schemeClr val="tx1"/>
                </a:solidFill>
              </a:rPr>
              <a:t>WEB aplikacija</a:t>
            </a:r>
          </a:p>
          <a:p>
            <a:pPr algn="ctr">
              <a:defRPr/>
            </a:pPr>
            <a:r>
              <a:rPr lang="hr-HR" sz="2400" b="1">
                <a:solidFill>
                  <a:schemeClr val="tx1"/>
                </a:solidFill>
              </a:rPr>
              <a:t>Integrator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00375" y="3286125"/>
            <a:ext cx="2714625" cy="13573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2"/>
          </p:cNvCxnSpPr>
          <p:nvPr/>
        </p:nvCxnSpPr>
        <p:spPr>
          <a:xfrm rot="16200000" flipV="1">
            <a:off x="5983288" y="3697287"/>
            <a:ext cx="1428750" cy="606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flipH="1">
            <a:off x="3857625" y="2428875"/>
            <a:ext cx="1643063" cy="4841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6786563" y="3500438"/>
            <a:ext cx="194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Planovi nabave i </a:t>
            </a:r>
          </a:p>
          <a:p>
            <a:pPr eaLnBrk="1" hangingPunct="1"/>
            <a:r>
              <a:rPr lang="hr-HR"/>
              <a:t>tenderi</a:t>
            </a:r>
          </a:p>
        </p:txBody>
      </p:sp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1285875" y="3357563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Zahtjevi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696" t="27183" r="31400" b="26587"/>
          <a:stretch>
            <a:fillRect/>
          </a:stretch>
        </p:blipFill>
        <p:spPr>
          <a:xfrm>
            <a:off x="785813" y="2071688"/>
            <a:ext cx="3598862" cy="3381375"/>
          </a:xfrm>
          <a:ln cap="flat" algn="ctr">
            <a:solidFill>
              <a:srgbClr val="C00000">
                <a:alpha val="0"/>
              </a:srgbClr>
            </a:solidFill>
          </a:ln>
          <a:effectLst>
            <a:outerShdw dist="35921" dir="2700000" algn="ctr" rotWithShape="0">
              <a:srgbClr val="F8F8F8"/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071563" y="4500563"/>
            <a:ext cx="1214437" cy="714375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786313" y="2357438"/>
            <a:ext cx="40449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/>
              <a:t>Aplikacija Plan nabave ima sve </a:t>
            </a:r>
          </a:p>
          <a:p>
            <a:pPr eaLnBrk="1" hangingPunct="1"/>
            <a:r>
              <a:rPr lang="hr-HR" b="1"/>
              <a:t>potrebne elamente da posluži za :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-unos artikala nabave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-izradu planova nabave ( zakonska </a:t>
            </a:r>
          </a:p>
          <a:p>
            <a:pPr eaLnBrk="1" hangingPunct="1"/>
            <a:r>
              <a:rPr lang="hr-HR" b="1"/>
              <a:t>obaveza )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-izradu tendera /troškovnika</a:t>
            </a:r>
          </a:p>
          <a:p>
            <a:pPr eaLnBrk="1" hangingPunct="1"/>
            <a:endParaRPr lang="hr-HR" b="1"/>
          </a:p>
          <a:p>
            <a:pPr eaLnBrk="1" hangingPunct="1"/>
            <a:r>
              <a:rPr lang="hr-HR" b="1"/>
              <a:t>-prebacivanje u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 b="41599"/>
          <a:stretch>
            <a:fillRect/>
          </a:stretch>
        </p:blipFill>
        <p:spPr>
          <a:xfrm>
            <a:off x="223838" y="1571625"/>
            <a:ext cx="8920162" cy="3929063"/>
          </a:xfrm>
          <a:noFill/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14563" y="5715000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>
                <a:solidFill>
                  <a:srgbClr val="C00000"/>
                </a:solidFill>
              </a:rPr>
              <a:t>Primjer plana nabave sa predmetima nabave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Objedinjena nabava</a:t>
            </a:r>
          </a:p>
        </p:txBody>
      </p:sp>
      <p:pic>
        <p:nvPicPr>
          <p:cNvPr id="2253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72" b="37637"/>
          <a:stretch>
            <a:fillRect/>
          </a:stretch>
        </p:blipFill>
        <p:spPr>
          <a:xfrm>
            <a:off x="571500" y="1571625"/>
            <a:ext cx="6292850" cy="4525963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72063" y="3000375"/>
            <a:ext cx="3762375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/>
              <a:t>Kroz zbornik izvješća / Planiranje –</a:t>
            </a:r>
          </a:p>
          <a:p>
            <a:pPr eaLnBrk="1" hangingPunct="1"/>
            <a:r>
              <a:rPr lang="hr-HR"/>
              <a:t>plan nabave se  izbacuje u formu </a:t>
            </a:r>
          </a:p>
          <a:p>
            <a:pPr eaLnBrk="1" hangingPunct="1"/>
            <a:r>
              <a:rPr lang="hr-HR"/>
              <a:t>excela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57500" y="3429000"/>
            <a:ext cx="1714500" cy="1071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587</Words>
  <Application>Microsoft Office PowerPoint</Application>
  <PresentationFormat>On-screen Show (4:3)</PresentationFormat>
  <Paragraphs>142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O b j e d i nj e n a   n a b a v a 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  <vt:lpstr>Objedinjena nabava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Jana Bajurin</cp:lastModifiedBy>
  <cp:revision>429</cp:revision>
  <dcterms:created xsi:type="dcterms:W3CDTF">2012-10-10T08:50:49Z</dcterms:created>
  <dcterms:modified xsi:type="dcterms:W3CDTF">2015-12-15T12:04:26Z</dcterms:modified>
</cp:coreProperties>
</file>