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4" r:id="rId16"/>
    <p:sldId id="298" r:id="rId17"/>
    <p:sldId id="300" r:id="rId18"/>
    <p:sldId id="302" r:id="rId19"/>
    <p:sldId id="306" r:id="rId20"/>
    <p:sldId id="303" r:id="rId21"/>
    <p:sldId id="301" r:id="rId22"/>
    <p:sldId id="307" r:id="rId23"/>
    <p:sldId id="305" r:id="rId24"/>
    <p:sldId id="299" r:id="rId25"/>
    <p:sldId id="309" r:id="rId26"/>
    <p:sldId id="311" r:id="rId27"/>
    <p:sldId id="310" r:id="rId28"/>
    <p:sldId id="308" r:id="rId2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79713" y="6508750"/>
            <a:ext cx="4078287" cy="3651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Savjetovanje za računovodstvene djelatnike Zadar 2015.</a:t>
            </a: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08B7-6257-4C04-8B74-C0B6E579577B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7A48-2F30-4B7B-A510-D2E933E4C3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23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0068-1896-4A97-A932-8150B4C41740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ACD5-FCCB-435D-A8FB-655E66B117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88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7A5A-36E6-4FA2-9D2A-87C67E4D0AC0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FDE8-528E-4912-8220-B0A7FC3A6AF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26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2970-BD57-4726-B0BA-8E85F524789C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07D3-A533-458C-8471-CDE9D49ACE6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27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5CBF-E173-4591-8897-CCD5957582E6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EE0C-C850-4650-B9F8-406F7C5A85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06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26AB-D8AA-4AD5-82D6-80ABA4B26755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31AB-AB89-44D1-B03E-9ED396255E1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62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0A1A-71F1-41D2-883D-EA7FF2329F9F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CB74F-A00C-4329-A01E-17857A7566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670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E0F9-0097-4FDC-B959-C3A28C8C921E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880A-E37D-4BA0-910A-29B06C7B96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505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7EFB-F2DA-40FA-B7AD-5460A0A9CAC1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742A-9648-490D-A478-C388415CEBB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125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8255-C785-4C76-9D41-C29594EDB8D0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1656-9F31-47DA-8E97-6B9227EBF81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450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3A6D-04CA-4A7B-A76A-9202D4C627F8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1F17-907E-45DA-92D7-1CEB6DBE79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05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496D-CA10-44A3-9337-EEC4982ADEC1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E5DD-71EF-4F6B-BF7B-A72420479C5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90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9CCD58-70B1-4D39-9037-CEA2F7D943EF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/>
              <a:t>Savjetovanje za računovodstvene djelatnike Opatija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F2E6A8-C1B3-4C93-AC83-101420F936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z="3200" smtClean="0"/>
              <a:t>O b j e d i nj e n a   n a b a v a </a:t>
            </a:r>
            <a:endParaRPr lang="hr-HR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mtClean="0">
                <a:solidFill>
                  <a:schemeClr val="tx1"/>
                </a:solidFill>
              </a:rPr>
              <a:t>Saša Kelava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mtClean="0">
                <a:solidFill>
                  <a:schemeClr val="tx1"/>
                </a:solidFill>
              </a:rPr>
              <a:t>sasa.kelava@enel.hr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355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3" b="21080"/>
          <a:stretch>
            <a:fillRect/>
          </a:stretch>
        </p:blipFill>
        <p:spPr>
          <a:xfrm>
            <a:off x="500063" y="1643063"/>
            <a:ext cx="6143625" cy="4357687"/>
          </a:xfrm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929313" y="2786063"/>
            <a:ext cx="3000375" cy="64611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Primjer dokumenta Plan nabave u formi excel-a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2" b="15398"/>
          <a:stretch>
            <a:fillRect/>
          </a:stretch>
        </p:blipFill>
        <p:spPr>
          <a:xfrm>
            <a:off x="428625" y="1643063"/>
            <a:ext cx="4857750" cy="4713287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306888" y="2357438"/>
            <a:ext cx="4837112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/>
              <a:t>Primjer tendera/ troškovnika za </a:t>
            </a:r>
          </a:p>
          <a:p>
            <a:pPr eaLnBrk="1" hangingPunct="1"/>
            <a:r>
              <a:rPr lang="hr-HR" sz="2400"/>
              <a:t>za predmet nabave  MESO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 b="35918"/>
          <a:stretch>
            <a:fillRect/>
          </a:stretch>
        </p:blipFill>
        <p:spPr>
          <a:xfrm>
            <a:off x="357188" y="1571625"/>
            <a:ext cx="6299200" cy="4714875"/>
          </a:xfrm>
          <a:noFill/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000500" y="2357438"/>
            <a:ext cx="4837113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/>
              <a:t>Primjer tendera/ troškovnika za </a:t>
            </a:r>
          </a:p>
          <a:p>
            <a:pPr eaLnBrk="1" hangingPunct="1"/>
            <a:r>
              <a:rPr lang="hr-HR" sz="2400"/>
              <a:t>za predmet nabave  PAPIR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46" b="39075"/>
          <a:stretch>
            <a:fillRect/>
          </a:stretch>
        </p:blipFill>
        <p:spPr>
          <a:xfrm>
            <a:off x="571500" y="1571625"/>
            <a:ext cx="6164263" cy="4643438"/>
          </a:xfr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357563" y="4071938"/>
            <a:ext cx="1357312" cy="142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000500" y="2357438"/>
            <a:ext cx="4837113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/>
              <a:t>Kroz modul Izvješća / Planiranje vršimo izbacivanje troškovnika u formi excela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0" b="39706"/>
          <a:stretch>
            <a:fillRect/>
          </a:stretch>
        </p:blipFill>
        <p:spPr>
          <a:xfrm>
            <a:off x="357188" y="1571625"/>
            <a:ext cx="6021387" cy="4572000"/>
          </a:xfrm>
          <a:noFill/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000500" y="2357438"/>
            <a:ext cx="4837113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/>
              <a:t>Prikaz troškovnika u formi excel-a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Stanje nakon izmjena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071563" y="4500563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UST1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5429250" y="4572000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 UST2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6643688" y="4572000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MAT</a:t>
            </a:r>
          </a:p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UST 2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2428875" y="2357438"/>
            <a:ext cx="142875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>
                <a:solidFill>
                  <a:schemeClr val="tx1"/>
                </a:solidFill>
              </a:rPr>
              <a:t>PPIA MSPM</a:t>
            </a:r>
            <a:r>
              <a:rPr lang="hr-HR"/>
              <a:t>D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2428875" y="4500563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MAT UST1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714750" y="2928938"/>
            <a:ext cx="2071688" cy="1714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357312" y="3357563"/>
            <a:ext cx="1643063" cy="9286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ertical Scroll 15"/>
          <p:cNvSpPr/>
          <p:nvPr/>
        </p:nvSpPr>
        <p:spPr>
          <a:xfrm>
            <a:off x="5357813" y="2143125"/>
            <a:ext cx="2071687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>
                <a:solidFill>
                  <a:schemeClr val="tx1"/>
                </a:solidFill>
              </a:rPr>
              <a:t>WEB aplikacija</a:t>
            </a:r>
          </a:p>
          <a:p>
            <a:pPr algn="ctr">
              <a:defRPr/>
            </a:pPr>
            <a:r>
              <a:rPr lang="hr-HR" sz="2400" b="1">
                <a:solidFill>
                  <a:schemeClr val="tx1"/>
                </a:solidFill>
              </a:rPr>
              <a:t>Integrator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00375" y="3286125"/>
            <a:ext cx="2714625" cy="13573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2"/>
          </p:cNvCxnSpPr>
          <p:nvPr/>
        </p:nvCxnSpPr>
        <p:spPr>
          <a:xfrm rot="16200000" flipV="1">
            <a:off x="5983288" y="3697287"/>
            <a:ext cx="1428750" cy="6064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flipH="1">
            <a:off x="3857625" y="2428875"/>
            <a:ext cx="1643063" cy="4841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8687" name="TextBox 25"/>
          <p:cNvSpPr txBox="1">
            <a:spLocks noChangeArrowheads="1"/>
          </p:cNvSpPr>
          <p:nvPr/>
        </p:nvSpPr>
        <p:spPr bwMode="auto">
          <a:xfrm>
            <a:off x="6786563" y="3500438"/>
            <a:ext cx="1941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Planovi nabave i </a:t>
            </a:r>
          </a:p>
          <a:p>
            <a:pPr eaLnBrk="1" hangingPunct="1"/>
            <a:r>
              <a:rPr lang="hr-HR"/>
              <a:t>tenderi</a:t>
            </a:r>
          </a:p>
        </p:txBody>
      </p:sp>
      <p:sp>
        <p:nvSpPr>
          <p:cNvPr id="28688" name="TextBox 26"/>
          <p:cNvSpPr txBox="1">
            <a:spLocks noChangeArrowheads="1"/>
          </p:cNvSpPr>
          <p:nvPr/>
        </p:nvSpPr>
        <p:spPr bwMode="auto">
          <a:xfrm>
            <a:off x="1285875" y="3357563"/>
            <a:ext cx="99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Zahtjevi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Što je to WEB aplikacija INTEGRATOR?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hr-HR" sz="2400" smtClean="0"/>
              <a:t>Integrator je aplikacija napravljena WEB ( Internet ) alatima kako bi bila dostupna svima i u svakom trenutku uz predočenje odgovarajućih pristupnih podataka.</a:t>
            </a:r>
          </a:p>
          <a:p>
            <a:pPr eaLnBrk="1" hangingPunct="1">
              <a:buFont typeface="Arial" charset="0"/>
              <a:buNone/>
            </a:pPr>
            <a:r>
              <a:rPr lang="hr-HR" sz="2400" smtClean="0"/>
              <a:t>Neki od korisnika već imaju iskustvo rada u INTEGRATORU jer kroz njega dostavljaju podatke neplaćenim obvezama, obvezama po osnovu sudskih sporova i trenutnoj izvršenosti financijskog plana po odgovarajućim parametrima.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endParaRPr lang="hr-HR" sz="2400" smtClean="0"/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" b="45387"/>
          <a:stretch>
            <a:fillRect/>
          </a:stretch>
        </p:blipFill>
        <p:spPr>
          <a:xfrm>
            <a:off x="428625" y="1785938"/>
            <a:ext cx="8320088" cy="3500437"/>
          </a:xfrm>
          <a:noFill/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5643563" y="4357688"/>
            <a:ext cx="2433637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ProFi - INTEGRATOR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286125" y="2714625"/>
            <a:ext cx="1285875" cy="142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2286000" y="5286375"/>
            <a:ext cx="1285875" cy="142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" b="43810"/>
          <a:stretch>
            <a:fillRect/>
          </a:stretch>
        </p:blipFill>
        <p:spPr>
          <a:xfrm>
            <a:off x="285750" y="1714500"/>
            <a:ext cx="8351838" cy="3571875"/>
          </a:xfrm>
          <a:noFill/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428875" y="5072063"/>
            <a:ext cx="4459288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INTEGRATOR – izgled početnog prozora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9" t="18991" r="1463" b="48337"/>
          <a:stretch>
            <a:fillRect/>
          </a:stretch>
        </p:blipFill>
        <p:spPr>
          <a:xfrm>
            <a:off x="500063" y="1785938"/>
            <a:ext cx="4000500" cy="4476750"/>
          </a:xfrm>
          <a:noFill/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684713" y="2286000"/>
            <a:ext cx="4459287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INTEGRATOR – uvećani detalj sa prethodnog prozora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500438" y="5214938"/>
            <a:ext cx="1143000" cy="2857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643313" y="5572125"/>
            <a:ext cx="1143000" cy="2857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z="2800" smtClean="0"/>
          </a:p>
          <a:p>
            <a:pPr eaLnBrk="1" hangingPunct="1"/>
            <a:r>
              <a:rPr lang="hr-HR" sz="2800" smtClean="0"/>
              <a:t>Sustav  objedinjenje nabave je skup poslova koje obavljaju proračunski korisnici i njima nadređena ministarstva u svrhu zajedničke  nabave roba i usluga</a:t>
            </a:r>
          </a:p>
          <a:p>
            <a:pPr eaLnBrk="1" hangingPunct="1">
              <a:buFont typeface="Arial" charset="0"/>
              <a:buNone/>
            </a:pPr>
            <a:endParaRPr lang="hr-HR" sz="2800" smtClean="0"/>
          </a:p>
          <a:p>
            <a:pPr eaLnBrk="1" hangingPunct="1"/>
            <a:r>
              <a:rPr lang="hr-HR" sz="2800" smtClean="0"/>
              <a:t>Kroz objedinjenu nabavu se </a:t>
            </a:r>
            <a:r>
              <a:rPr lang="hr-HR" sz="2800" smtClean="0">
                <a:solidFill>
                  <a:srgbClr val="FF0000"/>
                </a:solidFill>
              </a:rPr>
              <a:t>okrupnjavaju količine </a:t>
            </a:r>
            <a:r>
              <a:rPr lang="hr-HR" sz="2800" smtClean="0"/>
              <a:t>za nabavu čime se unaprijeđuje pregovaračka pozicija naručitelja.</a:t>
            </a:r>
          </a:p>
          <a:p>
            <a:pPr eaLnBrk="1" hangingPunct="1"/>
            <a:endParaRPr lang="hr-HR" sz="2800" smtClean="0"/>
          </a:p>
          <a:p>
            <a:pPr eaLnBrk="1" hangingPunct="1"/>
            <a:endParaRPr lang="hr-H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7" r="5296" b="17923"/>
          <a:stretch>
            <a:fillRect/>
          </a:stretch>
        </p:blipFill>
        <p:spPr>
          <a:xfrm>
            <a:off x="428625" y="1571625"/>
            <a:ext cx="8442325" cy="4643438"/>
          </a:xfrm>
          <a:noFill/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500563" y="2857500"/>
            <a:ext cx="4459287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INTEGRATOR – izgled prozora za unos</a:t>
            </a:r>
          </a:p>
          <a:p>
            <a:pPr eaLnBrk="1" hangingPunct="1"/>
            <a:r>
              <a:rPr lang="hr-HR"/>
              <a:t>šifrarnika  Artikal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30936" r="6200" b="15398"/>
          <a:stretch>
            <a:fillRect/>
          </a:stretch>
        </p:blipFill>
        <p:spPr>
          <a:xfrm>
            <a:off x="428625" y="1571625"/>
            <a:ext cx="8521700" cy="3714750"/>
          </a:xfrm>
          <a:noFill/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714500" y="5429250"/>
            <a:ext cx="5357813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Izgled troškovnika uploadanog u INTEGRATOR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0" b="39706"/>
          <a:stretch>
            <a:fillRect/>
          </a:stretch>
        </p:blipFill>
        <p:spPr>
          <a:xfrm>
            <a:off x="357188" y="1571625"/>
            <a:ext cx="6021387" cy="4572000"/>
          </a:xfrm>
          <a:noFill/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4000500" y="2357438"/>
            <a:ext cx="4837113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/>
              <a:t>Prikaz troškovnika u formi excel-a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6375" y="3143250"/>
            <a:ext cx="3471863" cy="126841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hr-HR" sz="2400" b="1" smtClean="0">
                <a:solidFill>
                  <a:schemeClr val="tx1"/>
                </a:solidFill>
              </a:rPr>
              <a:t>Integrator</a:t>
            </a:r>
            <a:endParaRPr lang="hr-HR" sz="2400" b="1">
              <a:solidFill>
                <a:schemeClr val="tx1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0" b="39706"/>
          <a:stretch>
            <a:fillRect/>
          </a:stretch>
        </p:blipFill>
        <p:spPr bwMode="auto">
          <a:xfrm>
            <a:off x="500063" y="2143125"/>
            <a:ext cx="38576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357688" y="3571875"/>
            <a:ext cx="977900" cy="4841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1714500" y="5429250"/>
            <a:ext cx="5357813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Troškovnik se unosi samo jednom u aplikaciju Plan nabave i zatim se u formi datoteke učitava u INTEGRATOR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Postupak nakon integracije ( radi MSPM )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hr-HR" smtClean="0"/>
              <a:t>-Objedinjuje sve troškovnike po predmetima nabave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-Provodi javne natječaje 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- Odabire najbolje ponuđače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Postupan nakon integracije ( radi centar/ustanova )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hr-HR" smtClean="0"/>
              <a:t>-Kroz primke i izdatnice materijalnog knjigovodstva zaprima robu i stavlja na mjesto troška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-Kroz izvješća Planirano/Nabavljeno prati izvršenje ugovora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Koristi koje se ostvaruju informatizacijom procesa objedinjene nabave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-uštede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-mogućnost za objedinjavanje svih vrsta nabave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-ujednačavanje dokumentacije 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-svi prikupljeni podaci na jednom jedinstvenom mjestu 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-dostupnost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Dodatne koristi za centre/ustanove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-uvođenjem aplikacije Plan nabave dobivaju zakonom propisanu dokumentaciju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-mogućnost praćenja izvršenja ugovora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-korisnici koji ne koriste materijalno knjigovodstvo dobivaju mogućnost vođenja sitnog inventara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-inventura sitnog inventara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hr-HR" sz="4000" smtClean="0">
              <a:solidFill>
                <a:srgbClr val="C0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hr-HR" sz="4000" smtClean="0">
              <a:solidFill>
                <a:srgbClr val="C0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hr-HR" sz="4000" smtClean="0">
                <a:solidFill>
                  <a:srgbClr val="C00000"/>
                </a:solidFill>
              </a:rPr>
              <a:t>Hvala na pažnji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Prednosti objedinjavanja nabave: 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Tx/>
              <a:buChar char="-"/>
            </a:pPr>
            <a:r>
              <a:rPr lang="hr-HR" smtClean="0"/>
              <a:t>Bolja pregovaračka pozicija naručitelja - &gt;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    niže cijene nabave</a:t>
            </a:r>
          </a:p>
          <a:p>
            <a:pPr eaLnBrk="1" hangingPunct="1">
              <a:buFontTx/>
              <a:buChar char="-"/>
            </a:pPr>
            <a:r>
              <a:rPr lang="hr-HR" smtClean="0"/>
              <a:t>Javne objave   -&gt; širi krug dobavljača</a:t>
            </a:r>
          </a:p>
          <a:p>
            <a:pPr eaLnBrk="1" hangingPunct="1">
              <a:buFontTx/>
              <a:buChar char="-"/>
            </a:pPr>
            <a:r>
              <a:rPr lang="hr-HR" smtClean="0"/>
              <a:t>Veća  transparentnost - &gt; manja izloženost žalbenim postupcima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Postojeće stanje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071563" y="4643438"/>
            <a:ext cx="91440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UST1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5429250" y="4714875"/>
            <a:ext cx="91440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 UST3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7500938" y="4714875"/>
            <a:ext cx="91440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UST 4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3714750" y="2357438"/>
            <a:ext cx="142875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>
                <a:solidFill>
                  <a:schemeClr val="tx1"/>
                </a:solidFill>
              </a:rPr>
              <a:t>PPIAMSPM</a:t>
            </a:r>
            <a:r>
              <a:rPr lang="hr-HR"/>
              <a:t>D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3214688" y="4714875"/>
            <a:ext cx="91440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UST2</a:t>
            </a:r>
          </a:p>
        </p:txBody>
      </p:sp>
      <p:cxnSp>
        <p:nvCxnSpPr>
          <p:cNvPr id="23" name="Straight Arrow Connector 22"/>
          <p:cNvCxnSpPr>
            <a:stCxn id="6" idx="1"/>
          </p:cNvCxnSpPr>
          <p:nvPr/>
        </p:nvCxnSpPr>
        <p:spPr>
          <a:xfrm rot="16200000" flipV="1">
            <a:off x="4443413" y="3271838"/>
            <a:ext cx="1785937" cy="11001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14500" y="2928938"/>
            <a:ext cx="2286000" cy="1714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26"/>
          <p:cNvSpPr txBox="1">
            <a:spLocks noChangeArrowheads="1"/>
          </p:cNvSpPr>
          <p:nvPr/>
        </p:nvSpPr>
        <p:spPr bwMode="auto">
          <a:xfrm>
            <a:off x="5291138" y="3071813"/>
            <a:ext cx="3852862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Ustanove šalju zahtjeve sa artiklima</a:t>
            </a:r>
          </a:p>
          <a:p>
            <a:pPr eaLnBrk="1" hangingPunct="1"/>
            <a:r>
              <a:rPr lang="hr-HR"/>
              <a:t>objedinjene nabave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Nedostaci postojećeg stanja: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-  </a:t>
            </a:r>
            <a:r>
              <a:rPr lang="hr-HR" sz="2800" smtClean="0"/>
              <a:t>Dogovor oko potrebnih količina se odvija putem mailova uz korištenje  word i excel dokumenata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   Sva zakonom propisana dokumentacija se radi ručno</a:t>
            </a:r>
          </a:p>
          <a:p>
            <a:pPr eaLnBrk="1" hangingPunct="1">
              <a:buFontTx/>
              <a:buChar char="-"/>
            </a:pPr>
            <a:r>
              <a:rPr lang="hr-HR" sz="2800" smtClean="0"/>
              <a:t>Nisu svi predmeti nabave pokriveni  javnom nabavom</a:t>
            </a:r>
          </a:p>
          <a:p>
            <a:pPr eaLnBrk="1" hangingPunct="1">
              <a:buFontTx/>
              <a:buChar char="-"/>
            </a:pPr>
            <a:r>
              <a:rPr lang="hr-HR" sz="2800" smtClean="0"/>
              <a:t>Dio centara/ustanova ne sudjeluje u javnoj nabavi</a:t>
            </a:r>
          </a:p>
          <a:p>
            <a:pPr eaLnBrk="1" hangingPunct="1">
              <a:buFontTx/>
              <a:buChar char="-"/>
            </a:pPr>
            <a:r>
              <a:rPr lang="hr-HR" sz="2800" smtClean="0"/>
              <a:t>Praćenje izvršenja ugovora se radi ručno </a:t>
            </a:r>
          </a:p>
          <a:p>
            <a:pPr eaLnBrk="1" hangingPunct="1">
              <a:buFontTx/>
              <a:buChar char="-"/>
            </a:pPr>
            <a:r>
              <a:rPr lang="hr-HR" sz="2800" smtClean="0">
                <a:solidFill>
                  <a:srgbClr val="C00000"/>
                </a:solidFill>
              </a:rPr>
              <a:t>Ugovori i artikli se unose naknadno uz kašnjenje plaćanja prema dobavljačima ( primjer: Vindija ) </a:t>
            </a:r>
          </a:p>
          <a:p>
            <a:pPr eaLnBrk="1" hangingPunct="1">
              <a:buFontTx/>
              <a:buChar char="-"/>
            </a:pPr>
            <a:endParaRPr lang="hr-HR" sz="2800" smtClean="0"/>
          </a:p>
          <a:p>
            <a:pPr eaLnBrk="1" hangingPunct="1"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Stanje nakon izmjena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071563" y="4500563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UST1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5429250" y="4572000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 UST2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6643688" y="4572000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MAT</a:t>
            </a:r>
          </a:p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UST 2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2428875" y="2357438"/>
            <a:ext cx="142875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>
                <a:solidFill>
                  <a:schemeClr val="tx1"/>
                </a:solidFill>
              </a:rPr>
              <a:t>PPIA MSPM</a:t>
            </a:r>
            <a:r>
              <a:rPr lang="hr-HR"/>
              <a:t>D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2428875" y="4500563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MAT UST1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714750" y="2928938"/>
            <a:ext cx="2071688" cy="1714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357312" y="3357563"/>
            <a:ext cx="1643063" cy="9286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ertical Scroll 15"/>
          <p:cNvSpPr/>
          <p:nvPr/>
        </p:nvSpPr>
        <p:spPr>
          <a:xfrm>
            <a:off x="5357813" y="2143125"/>
            <a:ext cx="2071687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>
                <a:solidFill>
                  <a:schemeClr val="tx1"/>
                </a:solidFill>
              </a:rPr>
              <a:t>WEB aplikacija</a:t>
            </a:r>
          </a:p>
          <a:p>
            <a:pPr algn="ctr">
              <a:defRPr/>
            </a:pPr>
            <a:r>
              <a:rPr lang="hr-HR" sz="2400" b="1">
                <a:solidFill>
                  <a:schemeClr val="tx1"/>
                </a:solidFill>
              </a:rPr>
              <a:t>Integrator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00375" y="3286125"/>
            <a:ext cx="2714625" cy="13573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2"/>
          </p:cNvCxnSpPr>
          <p:nvPr/>
        </p:nvCxnSpPr>
        <p:spPr>
          <a:xfrm rot="16200000" flipV="1">
            <a:off x="5983288" y="3697287"/>
            <a:ext cx="1428750" cy="6064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flipH="1">
            <a:off x="3857625" y="2428875"/>
            <a:ext cx="1643063" cy="4841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9471" name="TextBox 25"/>
          <p:cNvSpPr txBox="1">
            <a:spLocks noChangeArrowheads="1"/>
          </p:cNvSpPr>
          <p:nvPr/>
        </p:nvSpPr>
        <p:spPr bwMode="auto">
          <a:xfrm>
            <a:off x="6786563" y="3500438"/>
            <a:ext cx="1941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Planovi nabave i </a:t>
            </a:r>
          </a:p>
          <a:p>
            <a:pPr eaLnBrk="1" hangingPunct="1"/>
            <a:r>
              <a:rPr lang="hr-HR"/>
              <a:t>tenderi</a:t>
            </a:r>
          </a:p>
        </p:txBody>
      </p:sp>
      <p:sp>
        <p:nvSpPr>
          <p:cNvPr id="19472" name="TextBox 26"/>
          <p:cNvSpPr txBox="1">
            <a:spLocks noChangeArrowheads="1"/>
          </p:cNvSpPr>
          <p:nvPr/>
        </p:nvSpPr>
        <p:spPr bwMode="auto">
          <a:xfrm>
            <a:off x="1285875" y="3357563"/>
            <a:ext cx="99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Zahtjevi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696" t="27183" r="31400" b="26587"/>
          <a:stretch>
            <a:fillRect/>
          </a:stretch>
        </p:blipFill>
        <p:spPr>
          <a:xfrm>
            <a:off x="785813" y="2071688"/>
            <a:ext cx="3598862" cy="3381375"/>
          </a:xfrm>
          <a:ln cap="flat" algn="ctr">
            <a:solidFill>
              <a:srgbClr val="C00000">
                <a:alpha val="0"/>
              </a:srgbClr>
            </a:solidFill>
          </a:ln>
          <a:effectLst>
            <a:outerShdw dist="35921" dir="2700000" algn="ctr" rotWithShape="0">
              <a:srgbClr val="F8F8F8"/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071563" y="4500563"/>
            <a:ext cx="1214437" cy="714375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786313" y="2357438"/>
            <a:ext cx="40449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Aplikacija Plan nabave ima sve </a:t>
            </a:r>
          </a:p>
          <a:p>
            <a:pPr eaLnBrk="1" hangingPunct="1"/>
            <a:r>
              <a:rPr lang="hr-HR" b="1"/>
              <a:t>potrebne elamente da posluži za :</a:t>
            </a:r>
          </a:p>
          <a:p>
            <a:pPr eaLnBrk="1" hangingPunct="1"/>
            <a:endParaRPr lang="hr-HR" b="1"/>
          </a:p>
          <a:p>
            <a:pPr eaLnBrk="1" hangingPunct="1"/>
            <a:r>
              <a:rPr lang="hr-HR" b="1"/>
              <a:t>-unos artikala nabave</a:t>
            </a:r>
          </a:p>
          <a:p>
            <a:pPr eaLnBrk="1" hangingPunct="1"/>
            <a:endParaRPr lang="hr-HR" b="1"/>
          </a:p>
          <a:p>
            <a:pPr eaLnBrk="1" hangingPunct="1"/>
            <a:r>
              <a:rPr lang="hr-HR" b="1"/>
              <a:t>-izradu planova nabave ( zakonska </a:t>
            </a:r>
          </a:p>
          <a:p>
            <a:pPr eaLnBrk="1" hangingPunct="1"/>
            <a:r>
              <a:rPr lang="hr-HR" b="1"/>
              <a:t>obaveza )</a:t>
            </a:r>
          </a:p>
          <a:p>
            <a:pPr eaLnBrk="1" hangingPunct="1"/>
            <a:endParaRPr lang="hr-HR" b="1"/>
          </a:p>
          <a:p>
            <a:pPr eaLnBrk="1" hangingPunct="1"/>
            <a:r>
              <a:rPr lang="hr-HR" b="1"/>
              <a:t>-izradu tendera /troškovnika</a:t>
            </a:r>
          </a:p>
          <a:p>
            <a:pPr eaLnBrk="1" hangingPunct="1"/>
            <a:endParaRPr lang="hr-HR" b="1"/>
          </a:p>
          <a:p>
            <a:pPr eaLnBrk="1" hangingPunct="1"/>
            <a:r>
              <a:rPr lang="hr-HR" b="1"/>
              <a:t>-prebacivanje u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41599"/>
          <a:stretch>
            <a:fillRect/>
          </a:stretch>
        </p:blipFill>
        <p:spPr>
          <a:xfrm>
            <a:off x="223838" y="1571625"/>
            <a:ext cx="8920162" cy="3929063"/>
          </a:xfrm>
          <a:noFill/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214563" y="5715000"/>
            <a:ext cx="521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>
                <a:solidFill>
                  <a:srgbClr val="C00000"/>
                </a:solidFill>
              </a:rPr>
              <a:t>Primjer plana nabave sa predmetima nabave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253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72" b="37637"/>
          <a:stretch>
            <a:fillRect/>
          </a:stretch>
        </p:blipFill>
        <p:spPr>
          <a:xfrm>
            <a:off x="571500" y="1571625"/>
            <a:ext cx="6292850" cy="4525963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072063" y="3000375"/>
            <a:ext cx="3762375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Kroz zbornik izvješća / Planiranje –</a:t>
            </a:r>
          </a:p>
          <a:p>
            <a:pPr eaLnBrk="1" hangingPunct="1"/>
            <a:r>
              <a:rPr lang="hr-HR"/>
              <a:t>plan nabave se  izbacuje u formu </a:t>
            </a:r>
          </a:p>
          <a:p>
            <a:pPr eaLnBrk="1" hangingPunct="1"/>
            <a:r>
              <a:rPr lang="hr-HR"/>
              <a:t>excela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857500" y="3429000"/>
            <a:ext cx="1714500" cy="10715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10137</TotalTime>
  <Words>587</Words>
  <Application>Microsoft Office PowerPoint</Application>
  <PresentationFormat>On-screen Show (4:3)</PresentationFormat>
  <Paragraphs>142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O b j e d i nj e n a   n a b a v a 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Gorana Sivić Rušinović</dc:creator>
  <cp:lastModifiedBy>Jana Bajurin</cp:lastModifiedBy>
  <cp:revision>429</cp:revision>
  <dcterms:created xsi:type="dcterms:W3CDTF">2012-10-10T08:50:49Z</dcterms:created>
  <dcterms:modified xsi:type="dcterms:W3CDTF">2015-12-15T12:22:59Z</dcterms:modified>
</cp:coreProperties>
</file>