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79" r:id="rId4"/>
    <p:sldId id="280" r:id="rId5"/>
    <p:sldId id="281" r:id="rId6"/>
    <p:sldId id="282" r:id="rId7"/>
    <p:sldId id="283" r:id="rId8"/>
    <p:sldId id="284" r:id="rId9"/>
    <p:sldId id="278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6C-EB3A-47F5-B9B6-AD3DA81C7465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8910-1BFD-41C7-A7E9-5109722E4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9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1026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7587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2050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41974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4099" name="Picture 3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5122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1F5C-3F9E-4866-A328-95DBE0C79592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Savjetovanje za računovodstvene djelatnike Vodice 2014.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Izmjene Pravilnika o sadržaju obračuna plaće, naknade plaće ili otpremnine od 1. listopada 2015.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841648"/>
          </a:xfrm>
        </p:spPr>
        <p:txBody>
          <a:bodyPr/>
          <a:lstStyle/>
          <a:p>
            <a:r>
              <a:rPr lang="hr-HR" dirty="0" smtClean="0"/>
              <a:t>Silvija Đirlić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2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 smtClean="0"/>
              <a:t>Pravilnik NN 32/15 (28.ožujka 2015.)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- uvedena je obveza izdavanja unificiranih isprava o isplaćenoj i neisplaćenoj plaći, naknadi plaće i otpremnini</a:t>
            </a:r>
          </a:p>
          <a:p>
            <a:r>
              <a:rPr lang="hr-HR" b="1" i="1" dirty="0" smtClean="0"/>
              <a:t>Pravilnik NN 105/15  ( 1.listopada 2015. )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</a:t>
            </a:r>
            <a:r>
              <a:rPr lang="hr-HR" dirty="0" smtClean="0"/>
              <a:t>- </a:t>
            </a:r>
            <a:r>
              <a:rPr lang="hr-HR" dirty="0" smtClean="0"/>
              <a:t>djelomično se odustalo od </a:t>
            </a:r>
            <a:r>
              <a:rPr lang="hr-HR" dirty="0" smtClean="0"/>
              <a:t>obveze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78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i="1" dirty="0" smtClean="0"/>
              <a:t>Najvažnije novine izmijenjenog pravilnika</a:t>
            </a:r>
            <a:r>
              <a:rPr lang="hr-HR" b="1" i="1" dirty="0" smtClean="0"/>
              <a:t>:</a:t>
            </a:r>
          </a:p>
          <a:p>
            <a:pPr marL="0" indent="0">
              <a:buNone/>
            </a:pPr>
            <a:endParaRPr lang="hr-HR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Obračun isplaćene plaće i obračun isplaćene otpremnine više se ne moraju sastavljati na propisanim formularima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Sadržaj obračuna plaće i naknade je proširen obvezom iskazivanja </a:t>
            </a:r>
            <a:r>
              <a:rPr lang="hr-HR" b="1" dirty="0" smtClean="0"/>
              <a:t>doprinosa na </a:t>
            </a:r>
            <a:r>
              <a:rPr lang="hr-HR" b="1" dirty="0" smtClean="0"/>
              <a:t>plaću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b="1" dirty="0"/>
              <a:t>IP1 i IO1 više nisu zakonska obveza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37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3.   U </a:t>
            </a:r>
            <a:r>
              <a:rPr lang="hr-HR" dirty="0"/>
              <a:t>slučaju neisplate plaće i neisplate otpremnine, poslodavac je dužan radniku uručiti dvije isprave</a:t>
            </a:r>
            <a:r>
              <a:rPr lang="hr-HR" dirty="0" smtClean="0"/>
              <a:t>: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 </a:t>
            </a:r>
            <a:r>
              <a:rPr lang="hr-HR" dirty="0"/>
              <a:t>obračunatom iznosu  ( </a:t>
            </a:r>
            <a:r>
              <a:rPr lang="hr-HR" dirty="0" smtClean="0"/>
              <a:t>IP1 odnosno IO1) i o neisplaćenom iznosu    ( NP1 odnosno NO1 )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N</a:t>
            </a:r>
            <a:r>
              <a:rPr lang="hr-HR" b="1" dirty="0" smtClean="0"/>
              <a:t>P1 </a:t>
            </a:r>
            <a:r>
              <a:rPr lang="hr-HR" b="1" dirty="0" smtClean="0"/>
              <a:t>i </a:t>
            </a:r>
            <a:r>
              <a:rPr lang="hr-HR" b="1" dirty="0" smtClean="0"/>
              <a:t>NO1 ostaju zakonska </a:t>
            </a:r>
            <a:r>
              <a:rPr lang="hr-HR" b="1" dirty="0" smtClean="0"/>
              <a:t>obveza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06585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Rok za isplatu plaće i naknade plaće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- ukoliko nije drugačije određen kolektivnim ugovorom </a:t>
            </a:r>
            <a:r>
              <a:rPr lang="hr-HR" b="1" dirty="0" smtClean="0"/>
              <a:t>do petnaestog dana tekućeg mjeseca</a:t>
            </a:r>
          </a:p>
          <a:p>
            <a:pPr marL="0" indent="0">
              <a:buNone/>
            </a:pPr>
            <a:r>
              <a:rPr lang="hr-HR" dirty="0" smtClean="0"/>
              <a:t> - poslodavac je dužan radniku uručiti obračun plaće najkasnije u </a:t>
            </a:r>
            <a:r>
              <a:rPr lang="hr-HR" b="1" dirty="0" smtClean="0"/>
              <a:t>roku 15 dana od dana isplate</a:t>
            </a:r>
          </a:p>
          <a:p>
            <a:pPr marL="0" indent="0">
              <a:buNone/>
            </a:pPr>
            <a:r>
              <a:rPr lang="hr-HR" dirty="0" smtClean="0"/>
              <a:t> - poslodavac mora raspolagati </a:t>
            </a:r>
            <a:r>
              <a:rPr lang="hr-HR" b="1" dirty="0" smtClean="0"/>
              <a:t>potvrdom</a:t>
            </a:r>
            <a:r>
              <a:rPr lang="hr-HR" dirty="0" smtClean="0"/>
              <a:t> da je radniku uručena isprava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558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i="1" dirty="0" smtClean="0"/>
              <a:t>Isplatna lista – po djelatniku</a:t>
            </a:r>
          </a:p>
          <a:p>
            <a:pPr>
              <a:buFontTx/>
              <a:buChar char="-"/>
            </a:pPr>
            <a:r>
              <a:rPr lang="hr-HR" dirty="0" smtClean="0"/>
              <a:t>obračun od 06.10.2015. do 31.10.2015.</a:t>
            </a:r>
          </a:p>
          <a:p>
            <a:pPr>
              <a:buFontTx/>
              <a:buChar char="-"/>
            </a:pPr>
            <a:r>
              <a:rPr lang="hr-HR" dirty="0"/>
              <a:t>a</a:t>
            </a:r>
            <a:r>
              <a:rPr lang="hr-HR" dirty="0" smtClean="0"/>
              <a:t>dresa djelatnika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odano polje IBAN iz članka 212. ovršnog zakona</a:t>
            </a:r>
          </a:p>
          <a:p>
            <a:pPr>
              <a:buFontTx/>
              <a:buChar char="-"/>
            </a:pPr>
            <a:r>
              <a:rPr lang="hr-HR" dirty="0" smtClean="0"/>
              <a:t>potpis ovlaštene osobe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169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Pravilnik </a:t>
            </a:r>
            <a:r>
              <a:rPr lang="hr-HR" dirty="0"/>
              <a:t>o sadržaju obračuna </a:t>
            </a:r>
            <a:r>
              <a:rPr lang="hr-HR" dirty="0" smtClean="0"/>
              <a:t>plaće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23" t="13359" r="36562" b="19818"/>
          <a:stretch/>
        </p:blipFill>
        <p:spPr>
          <a:xfrm>
            <a:off x="1125903" y="2060848"/>
            <a:ext cx="641213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7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Pravilnik o sadržaju obračuna plaće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997" t="35005" r="45283" b="15547"/>
          <a:stretch/>
        </p:blipFill>
        <p:spPr>
          <a:xfrm>
            <a:off x="755576" y="1916832"/>
            <a:ext cx="7114309" cy="390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47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500424"/>
            <a:ext cx="5040560" cy="378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015" id="{C80F744F-16B6-44FD-AE21-58D6AF660974}" vid="{ECA1E866-05F9-4286-86C2-FF54E72631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Zadar 2015</Template>
  <TotalTime>78</TotalTime>
  <Words>251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Izmjene Pravilnika o sadržaju obračuna plaće, naknade plaće ili otpremnine od 1. listopada 2015.</vt:lpstr>
      <vt:lpstr>Pravilnik o sadržaju obračuna plaće</vt:lpstr>
      <vt:lpstr>Pravilnik o sadržaju obračuna plaće</vt:lpstr>
      <vt:lpstr>Pravilnik o sadržaju obračuna plaće</vt:lpstr>
      <vt:lpstr>Pravilnik o sadržaju obračuna plaće</vt:lpstr>
      <vt:lpstr>Pravilnik o sadržaju obračuna plaće</vt:lpstr>
      <vt:lpstr>Pravilnik o sadržaju obračuna plaće</vt:lpstr>
      <vt:lpstr>Pravilnik o sadržaju obračuna plaće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Izmjene Pravilnika o sadržaju obračuna plaće, naknade plaće ili otpremnine od 1. listo</dc:title>
  <dc:creator>Silvija Đirlić</dc:creator>
  <cp:lastModifiedBy>Silvija Đirlić</cp:lastModifiedBy>
  <cp:revision>12</cp:revision>
  <dcterms:created xsi:type="dcterms:W3CDTF">2015-11-16T12:42:46Z</dcterms:created>
  <dcterms:modified xsi:type="dcterms:W3CDTF">2015-11-17T13:20:16Z</dcterms:modified>
</cp:coreProperties>
</file>