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8" r:id="rId3"/>
    <p:sldId id="322" r:id="rId4"/>
    <p:sldId id="351" r:id="rId5"/>
    <p:sldId id="284" r:id="rId6"/>
    <p:sldId id="283" r:id="rId7"/>
    <p:sldId id="365" r:id="rId8"/>
    <p:sldId id="329" r:id="rId9"/>
    <p:sldId id="302" r:id="rId10"/>
    <p:sldId id="304" r:id="rId11"/>
    <p:sldId id="311" r:id="rId12"/>
    <p:sldId id="313" r:id="rId13"/>
    <p:sldId id="349" r:id="rId14"/>
    <p:sldId id="350" r:id="rId15"/>
    <p:sldId id="314" r:id="rId16"/>
    <p:sldId id="315" r:id="rId17"/>
    <p:sldId id="317" r:id="rId18"/>
    <p:sldId id="316" r:id="rId19"/>
    <p:sldId id="353" r:id="rId20"/>
    <p:sldId id="355" r:id="rId21"/>
    <p:sldId id="358" r:id="rId22"/>
    <p:sldId id="318" r:id="rId23"/>
    <p:sldId id="319" r:id="rId24"/>
    <p:sldId id="321" r:id="rId25"/>
    <p:sldId id="347" r:id="rId26"/>
    <p:sldId id="372" r:id="rId27"/>
    <p:sldId id="361" r:id="rId28"/>
    <p:sldId id="362" r:id="rId29"/>
    <p:sldId id="370" r:id="rId30"/>
    <p:sldId id="368" r:id="rId31"/>
    <p:sldId id="371" r:id="rId32"/>
    <p:sldId id="341" r:id="rId33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1382" autoAdjust="0"/>
  </p:normalViewPr>
  <p:slideViewPr>
    <p:cSldViewPr>
      <p:cViewPr varScale="1">
        <p:scale>
          <a:sx n="67" d="100"/>
          <a:sy n="67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04F9-3218-4006-8D19-EC9B9DFB4890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E447D-2AB1-4DC1-AF3C-0F92FA59F4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27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CE6C-EB3A-47F5-B9B6-AD3DA81C7465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8910-1BFD-41C7-A7E9-5109722E4D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9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758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4197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4099" name="Picture 3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5122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Savjetovanje za računovodstvene djelatnike Vodice 2014.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vana.manjaka@enel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iskalna-odgovornost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Web aplikacija Fiskalna </a:t>
            </a:r>
            <a:r>
              <a:rPr lang="hr-HR" sz="3200" dirty="0"/>
              <a:t>odgovornost</a:t>
            </a:r>
            <a:br>
              <a:rPr lang="hr-HR" sz="3200" dirty="0"/>
            </a:br>
            <a:r>
              <a:rPr lang="hr-HR" sz="3200" dirty="0"/>
              <a:t>Elektronski </a:t>
            </a:r>
            <a:r>
              <a:rPr lang="hr-HR" sz="3200" dirty="0" smtClean="0"/>
              <a:t>potpis</a:t>
            </a:r>
            <a:endParaRPr lang="hr-H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4164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Ivana Manjaka</a:t>
            </a:r>
          </a:p>
          <a:p>
            <a:r>
              <a:rPr lang="hr-HR" dirty="0" smtClean="0">
                <a:solidFill>
                  <a:schemeClr val="tx1"/>
                </a:solidFill>
                <a:hlinkClick r:id="rId2"/>
              </a:rPr>
              <a:t>ivana.manjaka@enel.hr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2.3.1.2. Tabelarne reference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47218"/>
            <a:ext cx="5715000" cy="1981200"/>
          </a:xfrm>
        </p:spPr>
      </p:pic>
      <p:sp>
        <p:nvSpPr>
          <p:cNvPr id="5" name="Rounded Rectangle 4"/>
          <p:cNvSpPr/>
          <p:nvPr/>
        </p:nvSpPr>
        <p:spPr>
          <a:xfrm>
            <a:off x="6380408" y="4572000"/>
            <a:ext cx="2533382" cy="994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Za početak, u prazna potrebno je upisati </a:t>
            </a:r>
            <a:r>
              <a:rPr lang="hr-HR" sz="1600" dirty="0">
                <a:solidFill>
                  <a:schemeClr val="tx1"/>
                </a:solidFill>
              </a:rPr>
              <a:t>podatke koji nedostaju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770808" y="4572000"/>
            <a:ext cx="609600" cy="127017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6863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i="1" dirty="0" smtClean="0"/>
              <a:t>Primjer:</a:t>
            </a:r>
          </a:p>
          <a:p>
            <a:r>
              <a:rPr lang="hr-HR" sz="1600" dirty="0" smtClean="0"/>
              <a:t>Isplaćivanje </a:t>
            </a:r>
            <a:r>
              <a:rPr lang="hr-HR" sz="1600" dirty="0"/>
              <a:t>donacija, pomoći i subvencija do krajnjeg korisnika te korištenje istih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650" y="1513906"/>
            <a:ext cx="7801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/>
              <a:t>Postoje </a:t>
            </a:r>
            <a:r>
              <a:rPr lang="hr-HR" dirty="0"/>
              <a:t>dva načina unosa tabelarnih podataka</a:t>
            </a:r>
            <a:r>
              <a:rPr lang="hr-HR" dirty="0" smtClean="0"/>
              <a:t>:</a:t>
            </a:r>
          </a:p>
          <a:p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/>
              <a:t>Unos podataka pomoću </a:t>
            </a:r>
            <a:r>
              <a:rPr lang="hr-HR" dirty="0" smtClean="0"/>
              <a:t>Excel </a:t>
            </a:r>
            <a:r>
              <a:rPr lang="hr-HR" dirty="0"/>
              <a:t>tablica (Izbornik </a:t>
            </a:r>
            <a:r>
              <a:rPr lang="hr-HR" b="1" i="1" dirty="0"/>
              <a:t>POMOĆ - Pomoćne tablice</a:t>
            </a:r>
            <a:r>
              <a:rPr lang="hr-HR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/>
              <a:t>Ručni unos u aplikaciji (jedan po jedan unos)</a:t>
            </a:r>
          </a:p>
        </p:txBody>
      </p:sp>
    </p:spTree>
    <p:extLst>
      <p:ext uri="{BB962C8B-B14F-4D97-AF65-F5344CB8AC3E}">
        <p14:creationId xmlns:p14="http://schemas.microsoft.com/office/powerpoint/2010/main" val="38106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i="1" dirty="0" smtClean="0"/>
              <a:t>a) Unos </a:t>
            </a:r>
            <a:r>
              <a:rPr lang="pl-PL" sz="3000" i="1" dirty="0"/>
              <a:t>podataka pomoću </a:t>
            </a:r>
            <a:r>
              <a:rPr lang="pl-PL" sz="3000" i="1" dirty="0" smtClean="0"/>
              <a:t>Excel </a:t>
            </a:r>
            <a:r>
              <a:rPr lang="pl-PL" sz="3000" i="1" dirty="0"/>
              <a:t>tablice </a:t>
            </a:r>
            <a:endParaRPr lang="hr-HR" sz="3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9" y="1524000"/>
            <a:ext cx="7391400" cy="4789283"/>
          </a:xfrm>
        </p:spPr>
      </p:pic>
      <p:sp>
        <p:nvSpPr>
          <p:cNvPr id="5" name="Rounded Rectangle 4"/>
          <p:cNvSpPr/>
          <p:nvPr/>
        </p:nvSpPr>
        <p:spPr>
          <a:xfrm>
            <a:off x="467932" y="4724400"/>
            <a:ext cx="3494468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1. U izborniku </a:t>
            </a:r>
            <a:r>
              <a:rPr lang="hr-HR" sz="1600" b="1" dirty="0" smtClean="0">
                <a:solidFill>
                  <a:schemeClr val="tx1"/>
                </a:solidFill>
              </a:rPr>
              <a:t>POMOĆ</a:t>
            </a:r>
            <a:r>
              <a:rPr lang="hr-HR" sz="1600" dirty="0" smtClean="0">
                <a:solidFill>
                  <a:schemeClr val="tx1"/>
                </a:solidFill>
              </a:rPr>
              <a:t> odaberete podizbornik </a:t>
            </a:r>
            <a:r>
              <a:rPr lang="hr-HR" sz="1600" b="1" dirty="0" smtClean="0">
                <a:solidFill>
                  <a:schemeClr val="tx1"/>
                </a:solidFill>
              </a:rPr>
              <a:t>Pomoćne tablice</a:t>
            </a:r>
            <a:endParaRPr lang="hr-HR" sz="1600" b="1" i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00200" y="35814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952999" y="2819400"/>
            <a:ext cx="3733801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1"/>
                </a:solidFill>
              </a:rPr>
              <a:t>2. Potrebno je: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tx1"/>
                </a:solidFill>
              </a:rPr>
              <a:t>odabrati predložak </a:t>
            </a:r>
            <a:r>
              <a:rPr lang="hr-HR" sz="1600" dirty="0" err="1" smtClean="0">
                <a:solidFill>
                  <a:schemeClr val="tx1"/>
                </a:solidFill>
              </a:rPr>
              <a:t>excel</a:t>
            </a:r>
            <a:r>
              <a:rPr lang="hr-HR" sz="1600" dirty="0" smtClean="0">
                <a:solidFill>
                  <a:schemeClr val="tx1"/>
                </a:solidFill>
              </a:rPr>
              <a:t> tablice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</a:rPr>
              <a:t>t</a:t>
            </a:r>
            <a:r>
              <a:rPr lang="hr-HR" sz="1600" dirty="0" smtClean="0">
                <a:solidFill>
                  <a:schemeClr val="tx1"/>
                </a:solidFill>
              </a:rPr>
              <a:t>ablicu spremiti na računalo i popuniti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tx1"/>
                </a:solidFill>
              </a:rPr>
              <a:t>popunjenu tablicu učitati u aplikaciju te spremiti promjene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38600" y="36576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i="1" dirty="0" smtClean="0"/>
              <a:t>Primjer Excel tablice</a:t>
            </a:r>
            <a:endParaRPr lang="hr-HR" sz="30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8846025" cy="1801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29000"/>
            <a:ext cx="3810000" cy="25145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47800" y="4444284"/>
            <a:ext cx="30480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Popunjenu tablicu s vašeg računala učitate u aplikaciju i spremite promjene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95800" y="4444284"/>
            <a:ext cx="609600" cy="203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4495800" y="5168184"/>
            <a:ext cx="685800" cy="13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i="1" dirty="0" smtClean="0"/>
              <a:t>b) Ručni unos podataka</a:t>
            </a:r>
            <a:endParaRPr lang="hr-HR" sz="3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4098"/>
            <a:ext cx="3581400" cy="10275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67000"/>
            <a:ext cx="84582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2" y="4252984"/>
            <a:ext cx="8477518" cy="214781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print"/>
          <a:srcRect r="50516"/>
          <a:stretch>
            <a:fillRect/>
          </a:stretch>
        </p:blipFill>
        <p:spPr bwMode="auto">
          <a:xfrm>
            <a:off x="7217678" y="2208724"/>
            <a:ext cx="457200" cy="3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 cstate="print"/>
          <a:srcRect l="49484"/>
          <a:stretch>
            <a:fillRect/>
          </a:stretch>
        </p:blipFill>
        <p:spPr bwMode="auto">
          <a:xfrm>
            <a:off x="7870888" y="2215164"/>
            <a:ext cx="337820" cy="31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4267200" y="1752531"/>
            <a:ext cx="2514600" cy="6528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Spremite izmjene u aplikaciji ili kreirajte izvještaj u word doc.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6781800" y="2158914"/>
            <a:ext cx="435878" cy="246485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i="1" dirty="0" smtClean="0"/>
              <a:t>Primjer kreiranog izvješća u word doc.</a:t>
            </a:r>
            <a:endParaRPr lang="hr-HR" sz="3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9" y="1600200"/>
            <a:ext cx="7030622" cy="4525963"/>
          </a:xfrm>
        </p:spPr>
      </p:pic>
    </p:spTree>
    <p:extLst>
      <p:ext uri="{BB962C8B-B14F-4D97-AF65-F5344CB8AC3E}">
        <p14:creationId xmlns:p14="http://schemas.microsoft.com/office/powerpoint/2010/main" val="2421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2.3.2. Izjava 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458" y="1828800"/>
            <a:ext cx="6172200" cy="4876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hr-HR" sz="1800" dirty="0"/>
              <a:t>Sastoji se </a:t>
            </a:r>
            <a:r>
              <a:rPr lang="hr-HR" sz="1800" dirty="0" smtClean="0"/>
              <a:t>od: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i="1" dirty="0" smtClean="0"/>
              <a:t>Izjave </a:t>
            </a:r>
            <a:r>
              <a:rPr lang="hr-HR" sz="1800" i="1" dirty="0"/>
              <a:t>o fiskalnoj odgovornosti – prilog </a:t>
            </a:r>
            <a:r>
              <a:rPr lang="hr-HR" sz="1800" i="1" dirty="0" smtClean="0"/>
              <a:t>1.a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i="1" dirty="0" smtClean="0"/>
              <a:t>Izjave </a:t>
            </a:r>
            <a:r>
              <a:rPr lang="hr-HR" sz="1800" i="1" dirty="0"/>
              <a:t>o fiskalnoj odgovornosti – prilog 1.b </a:t>
            </a:r>
            <a:endParaRPr lang="hr-HR" sz="1800" i="1" dirty="0" smtClean="0"/>
          </a:p>
          <a:p>
            <a:pPr marL="0" indent="0" algn="just">
              <a:buNone/>
            </a:pPr>
            <a:r>
              <a:rPr lang="hr-HR" sz="1800" dirty="0" smtClean="0"/>
              <a:t>       (</a:t>
            </a:r>
            <a:r>
              <a:rPr lang="hr-HR" sz="1800" dirty="0"/>
              <a:t>Izjava za čelnike koji su uočili </a:t>
            </a:r>
            <a:r>
              <a:rPr lang="hr-HR" sz="1800" dirty="0" smtClean="0"/>
              <a:t>nepravilnosti)</a:t>
            </a:r>
          </a:p>
          <a:p>
            <a:pPr marL="0" indent="0" algn="just">
              <a:buNone/>
            </a:pPr>
            <a:endParaRPr lang="hr-HR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1800" dirty="0"/>
              <a:t>Izjavom o fiskalnoj odgovornosti čelnik potvrđuje da je u radu </a:t>
            </a:r>
            <a:r>
              <a:rPr lang="hr-HR" sz="1800" dirty="0" smtClean="0"/>
              <a:t>osigurao:</a:t>
            </a:r>
            <a:endParaRPr lang="hr-H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dirty="0" smtClean="0"/>
              <a:t>zakonito</a:t>
            </a:r>
            <a:r>
              <a:rPr lang="hr-HR" sz="1800" dirty="0"/>
              <a:t>, namjensko i svrhovito korištenje sredstava </a:t>
            </a:r>
            <a:endParaRPr lang="hr-H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dirty="0" smtClean="0"/>
              <a:t>učinkovito </a:t>
            </a:r>
            <a:r>
              <a:rPr lang="hr-HR" sz="1800" dirty="0"/>
              <a:t>i djelotvorno funkcioniranje sustava financijskog upravljanja i kontrola u okviru sredstava utvrđenih u </a:t>
            </a:r>
            <a:r>
              <a:rPr lang="hr-HR" sz="1800" dirty="0" smtClean="0"/>
              <a:t>proračunu, odnosno </a:t>
            </a:r>
            <a:r>
              <a:rPr lang="hr-HR" sz="1800" dirty="0"/>
              <a:t>financijskom </a:t>
            </a:r>
            <a:r>
              <a:rPr lang="hr-HR" sz="1800" dirty="0" smtClean="0"/>
              <a:t>planu</a:t>
            </a:r>
          </a:p>
          <a:p>
            <a:pPr marL="0" indent="0" algn="just">
              <a:buNone/>
            </a:pPr>
            <a:endParaRPr lang="hr-HR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1800" dirty="0" smtClean="0"/>
              <a:t>Izjava </a:t>
            </a:r>
            <a:r>
              <a:rPr lang="hr-HR" sz="1800" dirty="0"/>
              <a:t>je dostupna </a:t>
            </a:r>
            <a:r>
              <a:rPr lang="hr-HR" sz="1800" dirty="0" smtClean="0"/>
              <a:t>za kreiranje u Word </a:t>
            </a:r>
            <a:r>
              <a:rPr lang="hr-HR" sz="1800" dirty="0"/>
              <a:t>dokument 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248437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Izjava </a:t>
            </a:r>
            <a:r>
              <a:rPr lang="hr-HR" sz="3600" i="1" dirty="0"/>
              <a:t>o fiskalnoj odgovornosti – prilog 1.a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5" y="1676400"/>
            <a:ext cx="8998085" cy="3810000"/>
          </a:xfrm>
        </p:spPr>
      </p:pic>
    </p:spTree>
    <p:extLst>
      <p:ext uri="{BB962C8B-B14F-4D97-AF65-F5344CB8AC3E}">
        <p14:creationId xmlns:p14="http://schemas.microsoft.com/office/powerpoint/2010/main" val="36560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i="1" dirty="0" smtClean="0"/>
              <a:t>Izjava </a:t>
            </a:r>
            <a:r>
              <a:rPr lang="hr-HR" sz="3600" i="1" dirty="0"/>
              <a:t>o fiskalnoj odgovornosti – prilog 1.b </a:t>
            </a:r>
            <a:endParaRPr lang="hr-HR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3501"/>
            <a:ext cx="8229600" cy="449936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13501"/>
            <a:ext cx="9144000" cy="44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2.3.3. </a:t>
            </a:r>
            <a:r>
              <a:rPr lang="hr-HR" dirty="0"/>
              <a:t>Upitnik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057400"/>
            <a:ext cx="3886200" cy="3505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1800" dirty="0" smtClean="0"/>
              <a:t>Upitnik je izvještaj koji se temelji na osnovi predmeta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1800" dirty="0" smtClean="0"/>
              <a:t>Aplikacija automatizmom ispunjava odgovore u upitniku na osnovu Vaših odgovora iz predmeta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19526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7" y="1524000"/>
            <a:ext cx="8663332" cy="3276600"/>
          </a:xfrm>
        </p:spPr>
      </p:pic>
      <p:sp>
        <p:nvSpPr>
          <p:cNvPr id="5" name="Rounded Rectangle 4"/>
          <p:cNvSpPr/>
          <p:nvPr/>
        </p:nvSpPr>
        <p:spPr>
          <a:xfrm>
            <a:off x="990600" y="4906962"/>
            <a:ext cx="2667000" cy="5794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>
                <a:solidFill>
                  <a:schemeClr val="tx1"/>
                </a:solidFill>
              </a:rPr>
              <a:t>1. Odgovori </a:t>
            </a:r>
            <a:r>
              <a:rPr lang="hr-HR" sz="1400" dirty="0">
                <a:solidFill>
                  <a:schemeClr val="tx1"/>
                </a:solidFill>
              </a:rPr>
              <a:t>u upitniku reflektiraju se iz predmeta</a:t>
            </a:r>
            <a:r>
              <a:rPr lang="hr-HR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3754636"/>
            <a:ext cx="2743200" cy="8935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>
                <a:solidFill>
                  <a:schemeClr val="tx1"/>
                </a:solidFill>
              </a:rPr>
              <a:t>2. Ukoliko </a:t>
            </a:r>
            <a:r>
              <a:rPr lang="hr-HR" sz="1400" dirty="0">
                <a:solidFill>
                  <a:schemeClr val="tx1"/>
                </a:solidFill>
              </a:rPr>
              <a:t>postoji negativan odgovor na neko pitanje, potrebno ga je obrazložiti.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638800" y="3505200"/>
            <a:ext cx="1219200" cy="249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1. Zakon </a:t>
            </a:r>
            <a:r>
              <a:rPr lang="hr-HR" altLang="sr-Latn-RS" dirty="0"/>
              <a:t>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endParaRPr lang="hr-HR" altLang="sr-Latn-RS" sz="2000" dirty="0" smtClean="0"/>
          </a:p>
          <a:p>
            <a:pPr marL="0" indent="0" algn="just">
              <a:buNone/>
              <a:defRPr/>
            </a:pPr>
            <a:r>
              <a:rPr lang="hr-HR" altLang="sr-Latn-RS" sz="2000" dirty="0" smtClean="0"/>
              <a:t>Od </a:t>
            </a:r>
            <a:r>
              <a:rPr lang="hr-HR" altLang="sr-Latn-RS" sz="2000" dirty="0"/>
              <a:t>01.01.2011. na snazi je </a:t>
            </a:r>
            <a:r>
              <a:rPr lang="hr-HR" altLang="sr-Latn-RS" sz="2000" i="1" dirty="0"/>
              <a:t>Zakon o fiskalnoj odgovornosti </a:t>
            </a:r>
            <a:r>
              <a:rPr lang="hr-HR" altLang="sr-Latn-RS" sz="2000" dirty="0"/>
              <a:t>(NN139/10) kojim </a:t>
            </a:r>
            <a:r>
              <a:rPr lang="hr-HR" altLang="sr-Latn-RS" sz="2000" dirty="0" smtClean="0"/>
              <a:t>se: </a:t>
            </a:r>
            <a:endParaRPr lang="hr-HR" altLang="sr-Latn-RS" sz="20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000" dirty="0"/>
              <a:t>ograničava državna potrošnja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000" dirty="0"/>
              <a:t>jača odgovornost za zakonito, namjensko i svrhovito korištenje proračunskih sredstava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000" dirty="0"/>
              <a:t>jača sustav kontrola i nadzora radi osiguranja fiskalne </a:t>
            </a:r>
            <a:r>
              <a:rPr lang="hr-HR" altLang="sr-Latn-RS" sz="2000" dirty="0" smtClean="0"/>
              <a:t>odgovornosti</a:t>
            </a:r>
          </a:p>
          <a:p>
            <a:pPr algn="just">
              <a:defRPr/>
            </a:pPr>
            <a:endParaRPr lang="hr-HR" altLang="sr-Latn-RS" sz="2000" dirty="0"/>
          </a:p>
          <a:p>
            <a:pPr marL="0" indent="0" algn="ctr">
              <a:buNone/>
            </a:pPr>
            <a:r>
              <a:rPr lang="hr-HR" sz="2000" b="1" u="sng" dirty="0"/>
              <a:t>Ovim je Zakonom uvedena i obveza davanja </a:t>
            </a:r>
          </a:p>
          <a:p>
            <a:pPr marL="0" indent="0" algn="ctr">
              <a:buNone/>
            </a:pPr>
            <a:r>
              <a:rPr lang="hr-HR" sz="2000" b="1" i="1" u="sng" dirty="0"/>
              <a:t>Izjave o fiskalnoj odgovornosti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pPr algn="just">
              <a:defRPr/>
            </a:pPr>
            <a:endParaRPr lang="hr-HR" altLang="sr-Latn-RS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54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2.3.4. Plan </a:t>
            </a:r>
            <a:r>
              <a:rPr lang="hr-HR" dirty="0"/>
              <a:t>otklanjanja slabosti i </a:t>
            </a:r>
            <a:r>
              <a:rPr lang="hr-HR" dirty="0" smtClean="0"/>
              <a:t>nepravilnosti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Plan </a:t>
            </a:r>
            <a:r>
              <a:rPr lang="hr-HR" sz="2000" dirty="0"/>
              <a:t>otklanjanja slabosti i nepravilnosti potreban je </a:t>
            </a:r>
            <a:r>
              <a:rPr lang="hr-HR" sz="2000" dirty="0" smtClean="0"/>
              <a:t>ukoliko 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vidljivo </a:t>
            </a:r>
            <a:r>
              <a:rPr lang="hr-HR" sz="2000" dirty="0"/>
              <a:t>da neka pitanja imaju negativne </a:t>
            </a:r>
            <a:r>
              <a:rPr lang="hr-HR" sz="2000" dirty="0" smtClean="0"/>
              <a:t>odgovore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postoje </a:t>
            </a:r>
            <a:r>
              <a:rPr lang="hr-HR" sz="2000" dirty="0"/>
              <a:t>podaci iz prethodnog perioda koji ukazuju na </a:t>
            </a:r>
            <a:r>
              <a:rPr lang="hr-HR" sz="2000" dirty="0" smtClean="0"/>
              <a:t>probleme</a:t>
            </a:r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/>
              <a:t>Plan otklanjanja slabosti i nepravilnosti </a:t>
            </a:r>
            <a:r>
              <a:rPr lang="hr-HR" sz="2000" dirty="0" smtClean="0"/>
              <a:t>se </a:t>
            </a:r>
            <a:r>
              <a:rPr lang="hr-HR" sz="2000" b="1" dirty="0" smtClean="0">
                <a:solidFill>
                  <a:srgbClr val="FF0000"/>
                </a:solidFill>
              </a:rPr>
              <a:t>automatski generira </a:t>
            </a:r>
            <a:r>
              <a:rPr lang="hr-HR" sz="2000" dirty="0" smtClean="0"/>
              <a:t>na temelju ispunjenog Upitnika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Ukoliko </a:t>
            </a:r>
            <a:r>
              <a:rPr lang="hr-HR" sz="2000" dirty="0"/>
              <a:t>postoji Izvješće o otklonjenim slabostima i nepravilnostima utvrđenima prethodne godine moguće </a:t>
            </a:r>
            <a:r>
              <a:rPr lang="hr-HR" sz="2000" dirty="0" smtClean="0"/>
              <a:t>ga je učitati u aplikaciju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9208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7"/>
            <a:ext cx="9037244" cy="3382962"/>
          </a:xfrm>
        </p:spPr>
      </p:pic>
      <p:sp>
        <p:nvSpPr>
          <p:cNvPr id="5" name="Rounded Rectangle 4"/>
          <p:cNvSpPr/>
          <p:nvPr/>
        </p:nvSpPr>
        <p:spPr>
          <a:xfrm>
            <a:off x="299434" y="3739243"/>
            <a:ext cx="2367566" cy="5279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1. Odabrati </a:t>
            </a:r>
            <a:r>
              <a:rPr lang="hr-HR" sz="1400" b="1" i="1" dirty="0" smtClean="0">
                <a:solidFill>
                  <a:schemeClr val="tx1"/>
                </a:solidFill>
              </a:rPr>
              <a:t>Dodaj aktivnost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95977" y="3572415"/>
            <a:ext cx="2057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2. Otvara se prozor koji je potrebno popuniti podacima</a:t>
            </a:r>
            <a:endParaRPr lang="hr-HR" sz="1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6730"/>
            <a:ext cx="3962400" cy="12217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676400" y="3455025"/>
            <a:ext cx="456127" cy="284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4782354" y="3657600"/>
            <a:ext cx="399246" cy="81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4691760"/>
            <a:ext cx="7610877" cy="15517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730025" y="4267200"/>
            <a:ext cx="670775" cy="475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2.3.5. </a:t>
            </a:r>
            <a:r>
              <a:rPr lang="hr-HR" sz="4000" dirty="0"/>
              <a:t>Mišljenje </a:t>
            </a:r>
            <a:r>
              <a:rPr lang="hr-HR" sz="4000" dirty="0" smtClean="0"/>
              <a:t>unutarnjih revizora</a:t>
            </a:r>
            <a:endParaRPr lang="hr-HR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3505200"/>
          </a:xfrm>
        </p:spPr>
      </p:pic>
      <p:sp>
        <p:nvSpPr>
          <p:cNvPr id="6" name="Rounded Rectangle 5"/>
          <p:cNvSpPr/>
          <p:nvPr/>
        </p:nvSpPr>
        <p:spPr>
          <a:xfrm>
            <a:off x="4724400" y="4137561"/>
            <a:ext cx="3581401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dirty="0" smtClean="0">
                <a:solidFill>
                  <a:schemeClr val="tx1"/>
                </a:solidFill>
              </a:rPr>
              <a:t>Ukoliko </a:t>
            </a:r>
            <a:r>
              <a:rPr lang="hr-HR" sz="1600" dirty="0">
                <a:solidFill>
                  <a:schemeClr val="tx1"/>
                </a:solidFill>
              </a:rPr>
              <a:t>želite/trebate priložiti </a:t>
            </a:r>
            <a:r>
              <a:rPr lang="hr-HR" sz="1600" dirty="0" smtClean="0">
                <a:solidFill>
                  <a:schemeClr val="tx1"/>
                </a:solidFill>
              </a:rPr>
              <a:t>datoteku, kliknite </a:t>
            </a:r>
            <a:r>
              <a:rPr lang="hr-HR" sz="1600" b="1" i="1" dirty="0" smtClean="0">
                <a:solidFill>
                  <a:schemeClr val="tx1"/>
                </a:solidFill>
              </a:rPr>
              <a:t>Pronađi datoteku </a:t>
            </a:r>
            <a:r>
              <a:rPr lang="hr-HR" sz="1600" dirty="0" smtClean="0">
                <a:solidFill>
                  <a:schemeClr val="tx1"/>
                </a:solidFill>
              </a:rPr>
              <a:t>te ju učitajte sa svoga računala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81400" y="3581400"/>
            <a:ext cx="1371600" cy="826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24200" y="4407794"/>
            <a:ext cx="1828800" cy="11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181600" y="2974058"/>
            <a:ext cx="312420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dirty="0">
                <a:solidFill>
                  <a:schemeClr val="tx1"/>
                </a:solidFill>
              </a:rPr>
              <a:t>Ako korisnik ima unutarnju reviziju, </a:t>
            </a:r>
            <a:r>
              <a:rPr lang="hr-HR" sz="1600" dirty="0" smtClean="0">
                <a:solidFill>
                  <a:schemeClr val="tx1"/>
                </a:solidFill>
              </a:rPr>
              <a:t>potrebno je upisati mišljenje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810000" y="2819400"/>
            <a:ext cx="1600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590800" y="3886200"/>
            <a:ext cx="2286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2.3.6. </a:t>
            </a:r>
            <a:r>
              <a:rPr lang="hr-HR" dirty="0"/>
              <a:t>Pomoć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485555"/>
            <a:ext cx="5867400" cy="3124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1600" dirty="0"/>
              <a:t>U ovom elementu se nalazi dokument sa ovim </a:t>
            </a:r>
            <a:r>
              <a:rPr lang="hr-HR" sz="1600" b="1" dirty="0"/>
              <a:t>uputama za korištenje aplikacije</a:t>
            </a:r>
            <a:r>
              <a:rPr lang="hr-HR" sz="1600" dirty="0"/>
              <a:t>. </a:t>
            </a:r>
            <a:endParaRPr lang="hr-HR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hr-HR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1600" dirty="0" smtClean="0"/>
              <a:t>Također, </a:t>
            </a:r>
            <a:r>
              <a:rPr lang="hr-HR" sz="1600" dirty="0"/>
              <a:t>u podizborniku se nalazi područje </a:t>
            </a:r>
            <a:r>
              <a:rPr lang="hr-HR" sz="1600" b="1" dirty="0"/>
              <a:t>pomoćnih tablica.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/>
              <a:t>E</a:t>
            </a:r>
            <a:r>
              <a:rPr lang="hr-HR" sz="1600" dirty="0" smtClean="0"/>
              <a:t>xcel </a:t>
            </a:r>
            <a:r>
              <a:rPr lang="hr-HR" sz="1600" dirty="0"/>
              <a:t>datoteke </a:t>
            </a:r>
            <a:r>
              <a:rPr lang="hr-HR" sz="1600" dirty="0" smtClean="0"/>
              <a:t> služe da biste na ispravan </a:t>
            </a:r>
            <a:r>
              <a:rPr lang="hr-HR" sz="1600" dirty="0"/>
              <a:t>način za </a:t>
            </a:r>
            <a:r>
              <a:rPr lang="hr-HR" sz="1600" dirty="0" smtClean="0"/>
              <a:t>učitali </a:t>
            </a:r>
            <a:r>
              <a:rPr lang="hr-HR" sz="1600" dirty="0" err="1" smtClean="0"/>
              <a:t>podatake</a:t>
            </a:r>
            <a:r>
              <a:rPr lang="hr-HR" sz="1600" dirty="0" smtClean="0"/>
              <a:t> </a:t>
            </a:r>
            <a:r>
              <a:rPr lang="hr-HR" sz="1600" dirty="0"/>
              <a:t>kod pitanja koja imaju tabelarne </a:t>
            </a:r>
            <a:r>
              <a:rPr lang="hr-HR" sz="1600" dirty="0" smtClean="0"/>
              <a:t>reference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1600" dirty="0" smtClean="0"/>
              <a:t>Mogućnost kreiranja </a:t>
            </a:r>
            <a:r>
              <a:rPr lang="hr-HR" sz="1600" dirty="0"/>
              <a:t>više izjava unutar jedne godine u situaciji kada se mijenja čelnik u ustanovi</a:t>
            </a: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0693"/>
            <a:ext cx="19907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3. Kontrolni servis za Izjavu 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r-HR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1800" b="1" dirty="0" smtClean="0"/>
              <a:t>Kontrolni </a:t>
            </a:r>
            <a:r>
              <a:rPr lang="hr-HR" sz="1800" b="1" dirty="0"/>
              <a:t>servis</a:t>
            </a:r>
            <a:r>
              <a:rPr lang="hr-HR" sz="1800" dirty="0"/>
              <a:t> namijenjen je </a:t>
            </a:r>
            <a:r>
              <a:rPr lang="hr-HR" sz="1800" dirty="0" smtClean="0"/>
              <a:t>instituciji</a:t>
            </a:r>
            <a:r>
              <a:rPr lang="hr-HR" sz="1800" dirty="0"/>
              <a:t>  koja u svom vlasništvu ima obveznike predaje </a:t>
            </a:r>
            <a:r>
              <a:rPr lang="hr-HR" sz="1800" b="1" i="1" dirty="0"/>
              <a:t>Izjave o fiskalnoj </a:t>
            </a:r>
            <a:r>
              <a:rPr lang="hr-HR" sz="1800" b="1" i="1" dirty="0" smtClean="0"/>
              <a:t>odgovornosti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1800" dirty="0" smtClean="0"/>
              <a:t>Svrha kontrolne aplikacije je provođenje efikasne i objektivne kontrole 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1800" dirty="0"/>
              <a:t>Hijerarhijski nadređena institucija kontrolira sadržajno i formalno sve Izjave proračunskih korisnika iz domene svog </a:t>
            </a:r>
            <a:r>
              <a:rPr lang="hr-HR" sz="1800" dirty="0" smtClean="0"/>
              <a:t>proračuna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1800" b="1" dirty="0"/>
              <a:t>Ministarstvo </a:t>
            </a:r>
            <a:r>
              <a:rPr lang="hr-HR" sz="1800" b="1" dirty="0" smtClean="0"/>
              <a:t>financija, kao korisnik kontrolne aplikacije, obavlja </a:t>
            </a:r>
            <a:r>
              <a:rPr lang="hr-HR" sz="1800" b="1" dirty="0"/>
              <a:t>financijsku kontrolu zakonitog i namjenskog korištenja proračunskih sredstava kod proračunskog korisnika državnog proračuna i krajnjih </a:t>
            </a:r>
            <a:r>
              <a:rPr lang="hr-HR" sz="1800" b="1" dirty="0" smtClean="0"/>
              <a:t>korisnika</a:t>
            </a:r>
            <a:endParaRPr lang="hr-HR" sz="1800" b="1" dirty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5925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4. Digitalni </a:t>
            </a:r>
            <a:r>
              <a:rPr lang="hr-HR" dirty="0"/>
              <a:t>potpis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000" b="1" dirty="0"/>
              <a:t>Digitalni </a:t>
            </a:r>
            <a:r>
              <a:rPr lang="hr-HR" sz="2000" b="1" dirty="0" smtClean="0"/>
              <a:t>potpis </a:t>
            </a:r>
            <a:r>
              <a:rPr lang="hr-HR" sz="2000" dirty="0" smtClean="0"/>
              <a:t>bismo mogli definirati kao digitalnu verzija vlastoručnog potpisa</a:t>
            </a:r>
            <a:r>
              <a:rPr lang="hr-HR" sz="2000" dirty="0"/>
              <a:t> </a:t>
            </a:r>
            <a:r>
              <a:rPr lang="hr-HR" sz="2000" dirty="0" smtClean="0"/>
              <a:t>koji omogućuje </a:t>
            </a:r>
            <a:r>
              <a:rPr lang="hr-HR" sz="2000" dirty="0"/>
              <a:t>utvrđivanje vjerodostojnosti potpisanog elektroničkog </a:t>
            </a:r>
            <a:r>
              <a:rPr lang="hr-HR" sz="2000" dirty="0" smtClean="0"/>
              <a:t>dokumenata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/>
              <a:t>Aplikacija </a:t>
            </a:r>
            <a:r>
              <a:rPr lang="hr-HR" sz="2000" b="1" i="1" dirty="0" smtClean="0"/>
              <a:t>Digitalni potpis </a:t>
            </a:r>
            <a:r>
              <a:rPr lang="hr-HR" sz="2000" dirty="0" smtClean="0"/>
              <a:t>predstavlja </a:t>
            </a:r>
            <a:r>
              <a:rPr lang="hr-HR" sz="2000" dirty="0"/>
              <a:t>novi proizvod u portfelju </a:t>
            </a:r>
            <a:r>
              <a:rPr lang="hr-HR" sz="2000" dirty="0" smtClean="0"/>
              <a:t>ENEL-a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Aplikacija se </a:t>
            </a:r>
            <a:r>
              <a:rPr lang="hr-HR" sz="2000" dirty="0"/>
              <a:t>instalira na Vaše računalo te je spremna za </a:t>
            </a:r>
            <a:r>
              <a:rPr lang="hr-HR" sz="2000" dirty="0" smtClean="0"/>
              <a:t>korištenje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Riječ </a:t>
            </a:r>
            <a:r>
              <a:rPr lang="hr-HR" sz="2000" dirty="0"/>
              <a:t>je o aplikaciji koja je krajnje jednostavna za korištenje, a koja rezultira velikim uštedama </a:t>
            </a:r>
            <a:r>
              <a:rPr lang="hr-HR" sz="2000" dirty="0" smtClean="0"/>
              <a:t>vremena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0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18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Svrha i prednosti </a:t>
            </a:r>
            <a:r>
              <a:rPr lang="hr-HR" dirty="0"/>
              <a:t>digitalnog potpisa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/>
              <a:t>Svrha digitalnog </a:t>
            </a:r>
            <a:r>
              <a:rPr lang="hr-HR" sz="2000" b="1" dirty="0" smtClean="0"/>
              <a:t>potpisa: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z</a:t>
            </a:r>
            <a:r>
              <a:rPr lang="hr-HR" sz="2000" dirty="0" smtClean="0"/>
              <a:t>aštita </a:t>
            </a:r>
            <a:r>
              <a:rPr lang="hr-HR" sz="2000" dirty="0"/>
              <a:t>korisnika od mogućnosti nezakonitog korištenja njegovim </a:t>
            </a:r>
            <a:r>
              <a:rPr lang="hr-HR" sz="2000" dirty="0" smtClean="0"/>
              <a:t>identitetom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/>
              <a:t>Prednosti digitalnog potpisa:</a:t>
            </a:r>
            <a:endParaRPr lang="hr-H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i</a:t>
            </a:r>
            <a:r>
              <a:rPr lang="hr-HR" sz="2000" dirty="0" smtClean="0"/>
              <a:t>ma </a:t>
            </a:r>
            <a:r>
              <a:rPr lang="hr-HR" sz="2000" dirty="0"/>
              <a:t>istu pravnu snagu kao vlastoručni potpis i otisak pečata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pojednostavnjuje </a:t>
            </a:r>
            <a:r>
              <a:rPr lang="hr-HR" sz="2000" dirty="0"/>
              <a:t>i ubrzava poslovanje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rezultira </a:t>
            </a:r>
            <a:r>
              <a:rPr lang="hr-HR" sz="2000" dirty="0"/>
              <a:t>velikim uštedama vremena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251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4.1.1. ENEL </a:t>
            </a:r>
            <a:r>
              <a:rPr lang="hr-HR" sz="3600" dirty="0"/>
              <a:t>Digitalni Potpis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600200"/>
            <a:ext cx="6934200" cy="474275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00200" y="4495800"/>
            <a:ext cx="55626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mtClean="0">
                <a:solidFill>
                  <a:schemeClr val="tx1"/>
                </a:solidFill>
              </a:rPr>
              <a:t>Učitati dokument za potpisivanje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mtClean="0">
                <a:solidFill>
                  <a:schemeClr val="tx1"/>
                </a:solidFill>
              </a:rPr>
              <a:t>Odabrati gdje želimo sačuvati potpisani dokument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mtClean="0">
                <a:solidFill>
                  <a:schemeClr val="tx1"/>
                </a:solidFill>
              </a:rPr>
              <a:t>Popuniti podatke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mtClean="0">
                <a:solidFill>
                  <a:schemeClr val="tx1"/>
                </a:solidFill>
              </a:rPr>
              <a:t>Potpisati s certifikatom</a:t>
            </a:r>
            <a:endParaRPr lang="hr-H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Primjer digitalno potpisanog dokumenta</a:t>
            </a:r>
            <a:endParaRPr lang="hr-HR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3"/>
            <a:ext cx="6907885" cy="47525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0032" y="2744924"/>
            <a:ext cx="3898776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Pregledom dokumenta u PDF formatu vidimo da je uspješno potpisan!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79912" y="3140968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Zaključak</a:t>
            </a:r>
            <a:endParaRPr lang="hr-HR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218732"/>
              </p:ext>
            </p:extLst>
          </p:nvPr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Prednosti web aplikacije </a:t>
                      </a:r>
                    </a:p>
                    <a:p>
                      <a:pPr algn="ctr"/>
                      <a:r>
                        <a:rPr lang="hr-HR" sz="3600" dirty="0" smtClean="0"/>
                        <a:t>Fiskalna odgovornost</a:t>
                      </a:r>
                      <a:endParaRPr lang="hr-H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Korištenje aplikacije je vrlo jednostavno čak i za korisnike sa minimalnim znanjem korištenja računala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Odgovarate samo na ona pitanje koja se odnose na Vaš tip ustanove te je na taj način olakšano praćenje ispunjavanja upitnika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Aplikacija je u potpunosti usklađena sa Zakonskim promjenama i izmjenama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Obveznici Izjave 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državni </a:t>
            </a:r>
            <a:r>
              <a:rPr lang="hr-HR" sz="2000" dirty="0"/>
              <a:t>proračun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jedinice lokalne i područne (regionalne) samouprave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proračunski i izvanproračunski korisnici državnog proračuna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proračunski i izvanproračunski korisnici jedinica lokalne i područne (regionalne) samouprave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svi utvrđeni u Registru proračunskih i izvanproračunskih korisnika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940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962077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Funkcionalnosti aplikacije</a:t>
                      </a:r>
                      <a:endParaRPr lang="hr-H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Kreiranje svih potrebnih izvještaja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Klasifikacija korisnika po različitom tipu ustanove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Pregled prethodnih fiskalnih godina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Mogućnost automatskog kreiranja </a:t>
                      </a:r>
                      <a:r>
                        <a:rPr lang="hr-HR" sz="2400" i="1" dirty="0" smtClean="0"/>
                        <a:t>Plana otklanjanja slabosti i izvješće o otklonjenim slabostima</a:t>
                      </a:r>
                      <a:r>
                        <a:rPr lang="hr-HR" sz="2400" dirty="0" smtClean="0"/>
                        <a:t> prema upitniku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l-PL" sz="2400" dirty="0" smtClean="0"/>
                        <a:t>Mogućnost učitavanja dokumenata u aplikaciju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Novi čelnik</a:t>
                      </a:r>
                      <a:endParaRPr lang="hr-H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6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444333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l-PL" sz="3600" dirty="0" smtClean="0"/>
                        <a:t>Najam web aplikacije na godinu dana uključuje:</a:t>
                      </a:r>
                      <a:endParaRPr lang="hr-H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Pravo pristupa i korištenja web aplikacije na godinu dana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Pravo pristupa i korištenja web aplikacije za 1 korisnika po ustanovi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nn-NO" sz="2000" dirty="0" smtClean="0"/>
                        <a:t>Nove verzije aplikacije i zakonske izmjene uključene godinu dana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Pravo pristupa službi podrške putem telefona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Troškovi i održavanje serverske infrastrukture uključeno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Osiguran backup podataka na tjednoj i mjesečnoj razini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Osigurano besprekidno napajanje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Hvala na pažnji </a:t>
            </a:r>
            <a:r>
              <a:rPr lang="hr-H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hr-H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Pitanja?</a:t>
            </a:r>
            <a:endParaRPr lang="hr-H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2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1.2. Zakonske izmjene</a:t>
            </a:r>
            <a:br>
              <a:rPr lang="hr-HR" sz="4000" dirty="0" smtClean="0"/>
            </a:br>
            <a:r>
              <a:rPr lang="hr-HR" sz="2800" dirty="0"/>
              <a:t>Izjava o fiskalnoj odgovornosti za 2015. godinu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800" dirty="0"/>
              <a:t>Izmjene i dopune Uredbe o sastavljanju i predaji Izjave o fiskalnoj odgovornosti i izvještaja o primjeni fiskalnih </a:t>
            </a:r>
            <a:r>
              <a:rPr lang="hr-HR" sz="1800" dirty="0" smtClean="0"/>
              <a:t>pravila objavljene su </a:t>
            </a:r>
            <a:r>
              <a:rPr lang="hr-HR" sz="1800" dirty="0"/>
              <a:t>u</a:t>
            </a:r>
            <a:r>
              <a:rPr lang="hr-HR" sz="1800" b="1" dirty="0"/>
              <a:t> Narodnim novinama br. </a:t>
            </a:r>
            <a:r>
              <a:rPr lang="hr-HR" sz="1800" b="1" dirty="0" smtClean="0"/>
              <a:t>119/15.</a:t>
            </a:r>
          </a:p>
          <a:p>
            <a:pPr marL="0" indent="0" algn="just">
              <a:buNone/>
            </a:pPr>
            <a:endParaRPr lang="hr-HR" sz="1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1800" b="1" dirty="0" smtClean="0"/>
              <a:t>Mišljenja </a:t>
            </a:r>
            <a:r>
              <a:rPr lang="hr-HR" sz="1800" b="1" dirty="0"/>
              <a:t>unutarnjih revizora o sustavu financijskog upravljanja i kontrola za područja koja su bila revidirana</a:t>
            </a:r>
            <a:r>
              <a:rPr lang="hr-HR" sz="1800" dirty="0"/>
              <a:t> - izmijenjen je naziv i sadržaj obrasca te u skladu s tim izmijenjen i Prilog </a:t>
            </a:r>
            <a:r>
              <a:rPr lang="hr-HR" sz="1800" dirty="0" smtClean="0"/>
              <a:t>5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hr-HR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1800" b="1" dirty="0"/>
              <a:t>Upitnik o fiskalnoj odgovornosti za jedinice lokalne i područne (regionalne) samouprave, proračunske i izvanproračunske korisnike</a:t>
            </a:r>
            <a:r>
              <a:rPr lang="hr-HR" sz="1800" dirty="0"/>
              <a:t> - pitanja iz Upitnika usklađena su s odredbama propisa koji su se mijenjali tijekom 2015. godine. </a:t>
            </a:r>
          </a:p>
          <a:p>
            <a:pPr marL="0" indent="0" algn="just">
              <a:buNone/>
            </a:pPr>
            <a:endParaRPr lang="hr-HR" sz="1800" dirty="0" smtClean="0"/>
          </a:p>
          <a:p>
            <a:pPr marL="0" indent="0" algn="ctr">
              <a:buNone/>
            </a:pPr>
            <a:r>
              <a:rPr lang="hr-HR" sz="1800" u="sng" dirty="0"/>
              <a:t>Uredba je objavljena 30. listopada 2015. godine te je stupila na </a:t>
            </a:r>
            <a:r>
              <a:rPr lang="hr-HR" sz="1800" u="sng" dirty="0" smtClean="0"/>
              <a:t>snagu</a:t>
            </a:r>
          </a:p>
          <a:p>
            <a:pPr marL="0" indent="0" algn="ctr">
              <a:buNone/>
            </a:pPr>
            <a:r>
              <a:rPr lang="hr-HR" sz="1800" u="sng" dirty="0" smtClean="0"/>
              <a:t>31</a:t>
            </a:r>
            <a:r>
              <a:rPr lang="hr-HR" sz="1800" u="sng" dirty="0"/>
              <a:t>. listopada 2015. godine. </a:t>
            </a:r>
            <a:endParaRPr lang="hr-HR" sz="1800" b="1" u="sng" dirty="0"/>
          </a:p>
          <a:p>
            <a:pPr marL="0" indent="0" algn="just">
              <a:buNone/>
            </a:pPr>
            <a:endParaRPr lang="hr-HR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997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hr-HR" dirty="0" smtClean="0"/>
              <a:t>2. Web aplikacija </a:t>
            </a:r>
            <a:br>
              <a:rPr lang="hr-HR" dirty="0" smtClean="0"/>
            </a:br>
            <a:r>
              <a:rPr lang="hr-HR" dirty="0" smtClean="0"/>
              <a:t>Fiskalna odgovornost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/>
              <a:t>Što je web aplikacija Fiskalna odgovornost?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 smtClean="0"/>
              <a:t>Aplikacija za popunjavanje </a:t>
            </a:r>
            <a:r>
              <a:rPr lang="hr-HR" sz="2000" dirty="0"/>
              <a:t>i čuvanje Izjave o fiskalnoj </a:t>
            </a:r>
            <a:r>
              <a:rPr lang="hr-HR" sz="2000" dirty="0" smtClean="0"/>
              <a:t>odgovornosti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/>
              <a:t>Kome je namijenjena aplikacija?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 smtClean="0"/>
              <a:t>Aplikacija </a:t>
            </a:r>
            <a:r>
              <a:rPr lang="hr-HR" sz="2000" dirty="0"/>
              <a:t>je namijenjena obveznicima davanja Izjave o fiskalnoj </a:t>
            </a:r>
            <a:r>
              <a:rPr lang="hr-HR" sz="2000" dirty="0" smtClean="0"/>
              <a:t>odgovornosti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/>
              <a:t>Što je cilj i svrha aplikacije?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 smtClean="0"/>
              <a:t>Cilj i svrha </a:t>
            </a:r>
            <a:r>
              <a:rPr lang="hr-HR" sz="2000" dirty="0"/>
              <a:t>web aplikacije Fiskalna odgovornost je da </a:t>
            </a:r>
            <a:r>
              <a:rPr lang="hr-HR" sz="2000" dirty="0" smtClean="0"/>
              <a:t>korisniku omogući </a:t>
            </a:r>
            <a:r>
              <a:rPr lang="hr-HR" sz="2000" dirty="0"/>
              <a:t>snalaženje u </a:t>
            </a:r>
            <a:r>
              <a:rPr lang="hr-HR" sz="2000" dirty="0" smtClean="0"/>
              <a:t>prikupljanju i jednostavnijem vođenju </a:t>
            </a:r>
            <a:r>
              <a:rPr lang="hr-HR" sz="2000" dirty="0"/>
              <a:t>potrebne dokumentacije vezane </a:t>
            </a:r>
            <a:r>
              <a:rPr lang="hr-HR" sz="2000" dirty="0" smtClean="0"/>
              <a:t>obvezu </a:t>
            </a:r>
            <a:r>
              <a:rPr lang="hr-HR" sz="2000" dirty="0"/>
              <a:t>davanja Izjave o fiskalnoj </a:t>
            </a:r>
            <a:r>
              <a:rPr lang="hr-HR" sz="2000" dirty="0" smtClean="0"/>
              <a:t>odgovornosti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hr-HR" sz="2000" b="1" i="1" dirty="0"/>
          </a:p>
          <a:p>
            <a:pPr algn="just">
              <a:buFont typeface="Wingdings" panose="05000000000000000000" pitchFamily="2" charset="2"/>
              <a:buChar char="q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1"/>
            <a:ext cx="2721456" cy="10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2.1. Ulaz u aplikaciju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100" b="1" dirty="0"/>
              <a:t>Aplikaciji se pristupa</a:t>
            </a:r>
            <a:r>
              <a:rPr lang="hr-HR" sz="2100" b="1" dirty="0" smtClean="0"/>
              <a:t>:</a:t>
            </a:r>
          </a:p>
          <a:p>
            <a:pPr marL="0" indent="0">
              <a:buNone/>
            </a:pPr>
            <a:endParaRPr lang="hr-HR" sz="2100" b="1" dirty="0"/>
          </a:p>
          <a:p>
            <a:r>
              <a:rPr lang="hr-HR" sz="2100" dirty="0"/>
              <a:t>putem web stranice  </a:t>
            </a:r>
            <a:r>
              <a:rPr lang="hr-HR" sz="2100" dirty="0" smtClean="0">
                <a:hlinkClick r:id="rId2"/>
              </a:rPr>
              <a:t>www.fiskalna-odgovornost.info</a:t>
            </a:r>
            <a:r>
              <a:rPr lang="hr-HR" sz="2100" dirty="0" smtClean="0"/>
              <a:t> </a:t>
            </a:r>
            <a:endParaRPr lang="hr-HR" sz="2100" dirty="0"/>
          </a:p>
          <a:p>
            <a:r>
              <a:rPr lang="hr-HR" sz="2100" dirty="0"/>
              <a:t>klikom na </a:t>
            </a:r>
            <a:r>
              <a:rPr lang="hr-HR" sz="2100" i="1" dirty="0"/>
              <a:t>Ulaz u aplikaciju</a:t>
            </a:r>
          </a:p>
          <a:p>
            <a:r>
              <a:rPr lang="hr-HR" sz="2100" dirty="0"/>
              <a:t>u</a:t>
            </a:r>
            <a:r>
              <a:rPr lang="hr-HR" sz="2100" dirty="0" smtClean="0"/>
              <a:t>nosom </a:t>
            </a:r>
            <a:r>
              <a:rPr lang="hr-HR" sz="2100" dirty="0" err="1" smtClean="0"/>
              <a:t>korisničog</a:t>
            </a:r>
            <a:r>
              <a:rPr lang="hr-HR" sz="2100" dirty="0" smtClean="0"/>
              <a:t> imena i lozinke</a:t>
            </a:r>
            <a:endParaRPr lang="hr-HR" sz="21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49" y="4389106"/>
            <a:ext cx="4146034" cy="189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3" y="3844899"/>
            <a:ext cx="3880095" cy="81915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2827952" y="4123807"/>
            <a:ext cx="457200" cy="261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1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2.2. Sučelje aplikacije</a:t>
            </a:r>
            <a:endParaRPr lang="hr-H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7" y="1600199"/>
            <a:ext cx="9410302" cy="4595419"/>
          </a:xfrm>
        </p:spPr>
      </p:pic>
      <p:sp>
        <p:nvSpPr>
          <p:cNvPr id="6" name="TextBox 5"/>
          <p:cNvSpPr txBox="1"/>
          <p:nvPr/>
        </p:nvSpPr>
        <p:spPr>
          <a:xfrm>
            <a:off x="7620000" y="16001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5315" y="2286000"/>
            <a:ext cx="60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37431" y="3317521"/>
            <a:ext cx="37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5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6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62838" y="2209800"/>
            <a:ext cx="118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3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7578" y="34796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4</a:t>
            </a:r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6108" y="5826286"/>
            <a:ext cx="9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7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04800" y="4343400"/>
            <a:ext cx="99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3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999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Rad u aplikaciji</a:t>
            </a:r>
            <a:br>
              <a:rPr lang="hr-HR" dirty="0" smtClean="0"/>
            </a:br>
            <a:r>
              <a:rPr lang="hr-HR" dirty="0" smtClean="0"/>
              <a:t>2.3.1. </a:t>
            </a:r>
            <a:r>
              <a:rPr lang="hr-HR" sz="4000" dirty="0" smtClean="0"/>
              <a:t>Predmet</a:t>
            </a:r>
            <a:endParaRPr lang="hr-H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9" y="1600200"/>
            <a:ext cx="8969721" cy="3810000"/>
          </a:xfrm>
        </p:spPr>
      </p:pic>
      <p:sp>
        <p:nvSpPr>
          <p:cNvPr id="5" name="Rounded Rectangle 4"/>
          <p:cNvSpPr/>
          <p:nvPr/>
        </p:nvSpPr>
        <p:spPr>
          <a:xfrm>
            <a:off x="1600200" y="2362200"/>
            <a:ext cx="16764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dirty="0" smtClean="0">
                <a:solidFill>
                  <a:schemeClr val="tx1"/>
                </a:solidFill>
              </a:rPr>
              <a:t>1. Klikom na izbornik </a:t>
            </a:r>
            <a:r>
              <a:rPr lang="hr-HR" sz="1200" b="1" dirty="0" smtClean="0">
                <a:solidFill>
                  <a:schemeClr val="tx1"/>
                </a:solidFill>
              </a:rPr>
              <a:t>PREDME</a:t>
            </a:r>
            <a:r>
              <a:rPr lang="hr-HR" sz="1200" b="1" dirty="0">
                <a:solidFill>
                  <a:schemeClr val="tx1"/>
                </a:solidFill>
              </a:rPr>
              <a:t>T</a:t>
            </a:r>
            <a:r>
              <a:rPr lang="hr-HR" sz="1200" b="1" dirty="0" smtClean="0">
                <a:solidFill>
                  <a:schemeClr val="tx1"/>
                </a:solidFill>
              </a:rPr>
              <a:t> </a:t>
            </a:r>
            <a:r>
              <a:rPr lang="hr-HR" sz="1200" dirty="0" smtClean="0">
                <a:solidFill>
                  <a:schemeClr val="tx1"/>
                </a:solidFill>
              </a:rPr>
              <a:t>otvara se podizbornik sa područjima fiskalne odgovornosti (nalazi se na dva mjesta)</a:t>
            </a:r>
            <a:endParaRPr lang="hr-HR" sz="1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1200" y="18288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90600" y="3505200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35523" y="2986275"/>
            <a:ext cx="2657153" cy="40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2. Ponuđeni </a:t>
            </a:r>
            <a:r>
              <a:rPr lang="hr-HR" sz="1400" dirty="0">
                <a:solidFill>
                  <a:schemeClr val="tx1"/>
                </a:solidFill>
              </a:rPr>
              <a:t>odgovori na pitanja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3764481"/>
            <a:ext cx="2535076" cy="525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 smtClean="0">
              <a:solidFill>
                <a:schemeClr val="tx1"/>
              </a:solidFill>
            </a:endParaRPr>
          </a:p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3</a:t>
            </a:r>
            <a:r>
              <a:rPr lang="hr-HR" sz="1400" dirty="0">
                <a:solidFill>
                  <a:schemeClr val="tx1"/>
                </a:solidFill>
              </a:rPr>
              <a:t>. Ikona reference </a:t>
            </a:r>
            <a:endParaRPr lang="hr-HR" sz="1400" dirty="0" smtClean="0">
              <a:solidFill>
                <a:schemeClr val="tx1"/>
              </a:solidFill>
            </a:endParaRPr>
          </a:p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(</a:t>
            </a:r>
            <a:r>
              <a:rPr lang="hr-HR" sz="1400" dirty="0">
                <a:solidFill>
                  <a:schemeClr val="tx1"/>
                </a:solidFill>
              </a:rPr>
              <a:t>tekstualne i </a:t>
            </a:r>
            <a:r>
              <a:rPr lang="hr-HR" sz="1400" dirty="0" smtClean="0">
                <a:solidFill>
                  <a:schemeClr val="tx1"/>
                </a:solidFill>
              </a:rPr>
              <a:t>tabelarne)</a:t>
            </a:r>
            <a:endParaRPr lang="hr-HR" sz="1400" dirty="0">
              <a:solidFill>
                <a:schemeClr val="tx1"/>
              </a:solidFill>
            </a:endParaRPr>
          </a:p>
          <a:p>
            <a:pPr algn="ctr"/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4758751"/>
            <a:ext cx="3389445" cy="6907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>
                <a:solidFill>
                  <a:schemeClr val="tx1"/>
                </a:solidFill>
              </a:rPr>
              <a:t>4. Prelazak na sljedeća </a:t>
            </a:r>
            <a:r>
              <a:rPr lang="hr-HR" sz="1400" dirty="0">
                <a:solidFill>
                  <a:schemeClr val="tx1"/>
                </a:solidFill>
              </a:rPr>
              <a:t>područje </a:t>
            </a:r>
            <a:r>
              <a:rPr lang="hr-HR" sz="1400" dirty="0" smtClean="0">
                <a:solidFill>
                  <a:schemeClr val="tx1"/>
                </a:solidFill>
              </a:rPr>
              <a:t>pitanja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/>
                </a:solidFill>
              </a:rPr>
              <a:t>Ikona </a:t>
            </a:r>
            <a:r>
              <a:rPr lang="hr-HR" sz="1400" b="1" i="1" dirty="0" smtClean="0">
                <a:solidFill>
                  <a:schemeClr val="tx1"/>
                </a:solidFill>
              </a:rPr>
              <a:t>Dalje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 smtClean="0">
                <a:solidFill>
                  <a:schemeClr val="tx1"/>
                </a:solidFill>
              </a:rPr>
              <a:t>Klikanjem</a:t>
            </a:r>
            <a:r>
              <a:rPr lang="hr-HR" sz="1400" dirty="0" smtClean="0">
                <a:solidFill>
                  <a:schemeClr val="tx1"/>
                </a:solidFill>
              </a:rPr>
              <a:t> na podizbornik 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18445" y="5133768"/>
            <a:ext cx="1639755" cy="187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92676" y="3189184"/>
            <a:ext cx="8177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6192676" y="3657600"/>
            <a:ext cx="2329451" cy="39205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291174" y="5616964"/>
            <a:ext cx="5328826" cy="8229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dirty="0" smtClean="0">
                <a:solidFill>
                  <a:schemeClr val="tx1"/>
                </a:solidFill>
              </a:rPr>
              <a:t>Preporučljivo </a:t>
            </a:r>
            <a:r>
              <a:rPr lang="hr-HR" sz="1600" dirty="0">
                <a:solidFill>
                  <a:schemeClr val="tx1"/>
                </a:solidFill>
              </a:rPr>
              <a:t>je da prilikom obrade svakog pitanja </a:t>
            </a:r>
            <a:r>
              <a:rPr lang="hr-HR" sz="1600" b="1" dirty="0">
                <a:solidFill>
                  <a:schemeClr val="tx1"/>
                </a:solidFill>
              </a:rPr>
              <a:t>pohranite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  <a:r>
              <a:rPr lang="hr-HR" sz="1600" dirty="0" smtClean="0">
                <a:solidFill>
                  <a:schemeClr val="tx1"/>
                </a:solidFill>
              </a:rPr>
              <a:t>izmjene klikom na ikonu           !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143000" y="3505200"/>
            <a:ext cx="2392523" cy="181639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 cstate="print"/>
          <a:srcRect l="49484"/>
          <a:stretch>
            <a:fillRect/>
          </a:stretch>
        </p:blipFill>
        <p:spPr bwMode="auto">
          <a:xfrm>
            <a:off x="5638800" y="6046286"/>
            <a:ext cx="337820" cy="31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6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538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2.3.1.1. Tekstualne reference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3" y="1573986"/>
            <a:ext cx="5434429" cy="4238229"/>
          </a:xfr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6102842" y="3139281"/>
            <a:ext cx="2577116" cy="1295400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>
                <a:solidFill>
                  <a:schemeClr val="tx1"/>
                </a:solidFill>
              </a:rPr>
              <a:t>1. Ovdje </a:t>
            </a:r>
            <a:r>
              <a:rPr lang="hr-HR" sz="1400" dirty="0">
                <a:solidFill>
                  <a:schemeClr val="tx1"/>
                </a:solidFill>
              </a:rPr>
              <a:t>upišete ono što od vas traži </a:t>
            </a:r>
            <a:r>
              <a:rPr lang="hr-HR" sz="1400" dirty="0" smtClean="0">
                <a:solidFill>
                  <a:schemeClr val="tx1"/>
                </a:solidFill>
              </a:rPr>
              <a:t>pitanje</a:t>
            </a:r>
          </a:p>
          <a:p>
            <a:r>
              <a:rPr lang="hr-HR" sz="1400" dirty="0" smtClean="0">
                <a:solidFill>
                  <a:schemeClr val="tx1"/>
                </a:solidFill>
              </a:rPr>
              <a:t>NPR</a:t>
            </a:r>
            <a:r>
              <a:rPr lang="hr-HR" sz="1400" dirty="0">
                <a:solidFill>
                  <a:schemeClr val="tx1"/>
                </a:solidFill>
              </a:rPr>
              <a:t>: www.plan-nabave.hr </a:t>
            </a:r>
          </a:p>
          <a:p>
            <a:r>
              <a:rPr lang="hr-HR" sz="1400" dirty="0">
                <a:solidFill>
                  <a:schemeClr val="tx1"/>
                </a:solidFill>
              </a:rPr>
              <a:t>(Prikazan je primjer na pitanju broj </a:t>
            </a:r>
            <a:r>
              <a:rPr lang="hr-HR" sz="1400" dirty="0" smtClean="0">
                <a:solidFill>
                  <a:schemeClr val="tx1"/>
                </a:solidFill>
              </a:rPr>
              <a:t>35).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752600" y="3505200"/>
            <a:ext cx="435024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334000" y="5436415"/>
            <a:ext cx="2819400" cy="6135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tx1"/>
                </a:solidFill>
              </a:rPr>
              <a:t>2</a:t>
            </a:r>
            <a:r>
              <a:rPr lang="hr-HR" sz="1400" dirty="0" smtClean="0">
                <a:solidFill>
                  <a:schemeClr val="tx1"/>
                </a:solidFill>
              </a:rPr>
              <a:t>. Mogućnost učitavanja priloga </a:t>
            </a:r>
            <a:endParaRPr lang="hr-HR" sz="1400" b="1" i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05201" y="4800598"/>
            <a:ext cx="2209799" cy="635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3" y="5254581"/>
            <a:ext cx="3129568" cy="99363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1752600" y="5181600"/>
            <a:ext cx="3581399" cy="4572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590800" y="5711783"/>
            <a:ext cx="2743199" cy="23181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7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2015" id="{C80F744F-16B6-44FD-AE21-58D6AF660974}" vid="{ECA1E866-05F9-4286-86C2-FF54E7263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Zadar 2015</Template>
  <TotalTime>2484</TotalTime>
  <Words>1160</Words>
  <Application>Microsoft Office PowerPoint</Application>
  <PresentationFormat>On-screen Show (4:3)</PresentationFormat>
  <Paragraphs>190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Web aplikacija Fiskalna odgovornost Elektronski potpis</vt:lpstr>
      <vt:lpstr>1. Zakon o fiskalnoj odgovornosti</vt:lpstr>
      <vt:lpstr>1.1. Obveznici Izjave o fiskalnoj odgovornosti</vt:lpstr>
      <vt:lpstr>1.2. Zakonske izmjene Izjava o fiskalnoj odgovornosti za 2015. godinu</vt:lpstr>
      <vt:lpstr>2. Web aplikacija  Fiskalna odgovornost</vt:lpstr>
      <vt:lpstr>2.1. Ulaz u aplikaciju</vt:lpstr>
      <vt:lpstr>2.2. Sučelje aplikacije</vt:lpstr>
      <vt:lpstr>2.3. Rad u aplikaciji 2.3.1. Predmet</vt:lpstr>
      <vt:lpstr>2.3.1.1. Tekstualne reference</vt:lpstr>
      <vt:lpstr>2.3.1.2. Tabelarne reference</vt:lpstr>
      <vt:lpstr>a) Unos podataka pomoću Excel tablice </vt:lpstr>
      <vt:lpstr>Primjer Excel tablice</vt:lpstr>
      <vt:lpstr>b) Ručni unos podataka</vt:lpstr>
      <vt:lpstr>Primjer kreiranog izvješća u word doc.</vt:lpstr>
      <vt:lpstr>2.3.2. Izjava o fiskalnoj odgovornosti</vt:lpstr>
      <vt:lpstr>Izjava o fiskalnoj odgovornosti – prilog 1.a </vt:lpstr>
      <vt:lpstr>Izjava o fiskalnoj odgovornosti – prilog 1.b </vt:lpstr>
      <vt:lpstr>2.3.3. Upitnik</vt:lpstr>
      <vt:lpstr>…</vt:lpstr>
      <vt:lpstr>2.3.4. Plan otklanjanja slabosti i nepravilnosti</vt:lpstr>
      <vt:lpstr>…</vt:lpstr>
      <vt:lpstr>2.3.5. Mišljenje unutarnjih revizora</vt:lpstr>
      <vt:lpstr>2.3.6. Pomoć</vt:lpstr>
      <vt:lpstr>3. Kontrolni servis za Izjavu o fiskalnoj odgovornosti</vt:lpstr>
      <vt:lpstr>4. Digitalni potpis</vt:lpstr>
      <vt:lpstr>4.1. Svrha i prednosti digitalnog potpisa</vt:lpstr>
      <vt:lpstr>4.1.1. ENEL Digitalni Potpis</vt:lpstr>
      <vt:lpstr>Primjer digitalno potpisanog dokumenta</vt:lpstr>
      <vt:lpstr>Zaključak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Fiskalna odgovornost Elektronski potpis Web aplikacija Fiskalna odgovornost</dc:title>
  <dc:creator>Ivana Manjaka</dc:creator>
  <cp:lastModifiedBy>Jana Bajurin</cp:lastModifiedBy>
  <cp:revision>494</cp:revision>
  <cp:lastPrinted>2015-11-10T14:58:41Z</cp:lastPrinted>
  <dcterms:created xsi:type="dcterms:W3CDTF">2015-11-06T12:08:57Z</dcterms:created>
  <dcterms:modified xsi:type="dcterms:W3CDTF">2015-11-11T15:47:33Z</dcterms:modified>
</cp:coreProperties>
</file>