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8" r:id="rId3"/>
    <p:sldId id="322" r:id="rId4"/>
    <p:sldId id="351" r:id="rId5"/>
    <p:sldId id="284" r:id="rId6"/>
    <p:sldId id="283" r:id="rId7"/>
    <p:sldId id="365" r:id="rId8"/>
    <p:sldId id="329" r:id="rId9"/>
    <p:sldId id="373" r:id="rId10"/>
    <p:sldId id="375" r:id="rId11"/>
    <p:sldId id="378" r:id="rId12"/>
    <p:sldId id="377" r:id="rId13"/>
    <p:sldId id="379" r:id="rId14"/>
    <p:sldId id="350" r:id="rId15"/>
    <p:sldId id="314" r:id="rId16"/>
    <p:sldId id="315" r:id="rId17"/>
    <p:sldId id="317" r:id="rId18"/>
    <p:sldId id="316" r:id="rId19"/>
    <p:sldId id="381" r:id="rId20"/>
    <p:sldId id="355" r:id="rId21"/>
    <p:sldId id="382" r:id="rId22"/>
    <p:sldId id="318" r:id="rId23"/>
    <p:sldId id="319" r:id="rId24"/>
    <p:sldId id="321" r:id="rId25"/>
    <p:sldId id="347" r:id="rId26"/>
    <p:sldId id="372" r:id="rId27"/>
    <p:sldId id="361" r:id="rId28"/>
    <p:sldId id="362" r:id="rId29"/>
    <p:sldId id="370" r:id="rId30"/>
    <p:sldId id="368" r:id="rId31"/>
    <p:sldId id="371" r:id="rId32"/>
    <p:sldId id="341" r:id="rId33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1382" autoAdjust="0"/>
  </p:normalViewPr>
  <p:slideViewPr>
    <p:cSldViewPr>
      <p:cViewPr varScale="1">
        <p:scale>
          <a:sx n="68" d="100"/>
          <a:sy n="68" d="100"/>
        </p:scale>
        <p:origin x="1476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E04F9-3218-4006-8D19-EC9B9DFB4890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E447D-2AB1-4DC1-AF3C-0F92FA59F43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271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CE6C-EB3A-47F5-B9B6-AD3DA81C7465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8910-1BFD-41C7-A7E9-5109722E4D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197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8910-1BFD-41C7-A7E9-5109722E4D4C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381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438910-1BFD-41C7-A7E9-5109722E4D4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4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1026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75872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2050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780184" y="6508750"/>
            <a:ext cx="4096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Savjetovanje za računovodstvene djelatnike Zadar 2015.</a:t>
            </a:r>
          </a:p>
        </p:txBody>
      </p:sp>
    </p:spTree>
    <p:extLst>
      <p:ext uri="{BB962C8B-B14F-4D97-AF65-F5344CB8AC3E}">
        <p14:creationId xmlns:p14="http://schemas.microsoft.com/office/powerpoint/2010/main" val="419748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4099" name="Picture 3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  <p:pic>
        <p:nvPicPr>
          <p:cNvPr id="5122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565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1F5C-3F9E-4866-A328-95DBE0C79592}" type="datetimeFigureOut">
              <a:rPr lang="hr-HR" smtClean="0"/>
              <a:t>18.11.2015.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3768" y="6356350"/>
            <a:ext cx="4032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Savjetovanje za računovodstvene djelatnike Vodice 2014.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EEDD-99E3-4BA4-97B6-D0B07A07F92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2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iskalna-odgovornost.inf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Autofit/>
          </a:bodyPr>
          <a:lstStyle/>
          <a:p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b="1" dirty="0" smtClean="0"/>
              <a:t>Web aplikacija Fiskalna </a:t>
            </a:r>
            <a:r>
              <a:rPr lang="hr-HR" sz="3200" b="1" dirty="0"/>
              <a:t>odgovornost</a:t>
            </a:r>
            <a:br>
              <a:rPr lang="hr-HR" sz="3200" b="1" dirty="0"/>
            </a:br>
            <a:r>
              <a:rPr lang="hr-HR" sz="3200" b="1" dirty="0" smtClean="0"/>
              <a:t>Digitalni potpis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800" dirty="0" smtClean="0"/>
              <a:t>(Elektronski potpis)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84164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Ivana Manjaka</a:t>
            </a:r>
          </a:p>
        </p:txBody>
      </p:sp>
    </p:spTree>
    <p:extLst>
      <p:ext uri="{BB962C8B-B14F-4D97-AF65-F5344CB8AC3E}">
        <p14:creationId xmlns:p14="http://schemas.microsoft.com/office/powerpoint/2010/main" val="39512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2.3.1.2. Tabelarne reference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24299"/>
            <a:ext cx="7559207" cy="2209800"/>
          </a:xfrm>
        </p:spPr>
      </p:pic>
      <p:sp>
        <p:nvSpPr>
          <p:cNvPr id="7" name="Rounded Rectangle 6"/>
          <p:cNvSpPr/>
          <p:nvPr/>
        </p:nvSpPr>
        <p:spPr>
          <a:xfrm>
            <a:off x="4856835" y="3519564"/>
            <a:ext cx="2915565" cy="93399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/>
                </a:solidFill>
              </a:rPr>
              <a:t>1. Potrebno je upisati podatak koji nedostaje</a:t>
            </a:r>
          </a:p>
        </p:txBody>
      </p:sp>
      <p:sp>
        <p:nvSpPr>
          <p:cNvPr id="8" name="Rectangle 7"/>
          <p:cNvSpPr/>
          <p:nvPr/>
        </p:nvSpPr>
        <p:spPr>
          <a:xfrm>
            <a:off x="401168" y="1580571"/>
            <a:ext cx="89156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2000" dirty="0"/>
              <a:t>Postoje dva načina unosa tabelarnih podataka:</a:t>
            </a:r>
          </a:p>
          <a:p>
            <a:endParaRPr lang="hr-H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Unos podataka pomoću Excel tablica (Izbornik </a:t>
            </a:r>
            <a:r>
              <a:rPr lang="hr-HR" sz="2000" b="1" i="1" dirty="0"/>
              <a:t>POMOĆ - Pomoćne tablice</a:t>
            </a:r>
            <a:r>
              <a:rPr lang="hr-HR" sz="2000" dirty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/>
              <a:t>Ručni unos u aplikaciji (jedan po jedan unos</a:t>
            </a:r>
            <a:r>
              <a:rPr lang="hr-HR" sz="2000" dirty="0" smtClean="0"/>
              <a:t>)</a:t>
            </a:r>
          </a:p>
          <a:p>
            <a:endParaRPr lang="hr-HR" sz="2000" dirty="0" smtClean="0"/>
          </a:p>
          <a:p>
            <a:r>
              <a:rPr lang="hr-HR" sz="2000" b="1" i="1" dirty="0" smtClean="0"/>
              <a:t>Primjer: Ispitivanje da li su narudžbenice valjano ispunjene</a:t>
            </a:r>
            <a:endParaRPr lang="hr-HR" sz="2000" b="1" i="1" dirty="0"/>
          </a:p>
        </p:txBody>
      </p:sp>
      <p:sp>
        <p:nvSpPr>
          <p:cNvPr id="11" name="Rounded Rectangle 10"/>
          <p:cNvSpPr/>
          <p:nvPr/>
        </p:nvSpPr>
        <p:spPr>
          <a:xfrm>
            <a:off x="6202763" y="4496345"/>
            <a:ext cx="2484037" cy="118524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Aplikacija automatski izračuna postotak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testiranja na uzorku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10000" y="4343400"/>
            <a:ext cx="1046836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1"/>
          </p:cNvCxnSpPr>
          <p:nvPr/>
        </p:nvCxnSpPr>
        <p:spPr>
          <a:xfrm flipH="1">
            <a:off x="4856835" y="5088968"/>
            <a:ext cx="1345928" cy="5926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0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000" i="1" dirty="0"/>
              <a:t>a) Unos podataka pomoću Excel tablice </a:t>
            </a:r>
            <a:endParaRPr lang="hr-HR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791200" cy="4795262"/>
          </a:xfrm>
        </p:spPr>
      </p:pic>
      <p:sp>
        <p:nvSpPr>
          <p:cNvPr id="5" name="Rounded Rectangle 4"/>
          <p:cNvSpPr/>
          <p:nvPr/>
        </p:nvSpPr>
        <p:spPr>
          <a:xfrm>
            <a:off x="609600" y="4419600"/>
            <a:ext cx="3994596" cy="106680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1. U izborniku </a:t>
            </a:r>
            <a:r>
              <a:rPr lang="hr-HR" sz="2000" b="1" dirty="0" smtClean="0">
                <a:solidFill>
                  <a:schemeClr val="tx1"/>
                </a:solidFill>
              </a:rPr>
              <a:t>POMOĆ</a:t>
            </a:r>
            <a:r>
              <a:rPr lang="hr-HR" sz="2000" dirty="0" smtClean="0">
                <a:solidFill>
                  <a:schemeClr val="tx1"/>
                </a:solidFill>
              </a:rPr>
              <a:t> odaberete podizbornik </a:t>
            </a:r>
            <a:r>
              <a:rPr lang="hr-HR" sz="2000" b="1" dirty="0" smtClean="0">
                <a:solidFill>
                  <a:schemeClr val="tx1"/>
                </a:solidFill>
              </a:rPr>
              <a:t>Pomoćne tablice</a:t>
            </a:r>
            <a:endParaRPr lang="hr-HR" sz="2000" b="1" i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219200" y="3352800"/>
            <a:ext cx="0" cy="1066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094667" y="2514601"/>
            <a:ext cx="3429001" cy="2514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2. Potrebno je: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odabrati predložak Excel tablice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</a:rPr>
              <a:t>t</a:t>
            </a:r>
            <a:r>
              <a:rPr lang="hr-HR" sz="2000" dirty="0" smtClean="0">
                <a:solidFill>
                  <a:schemeClr val="tx1"/>
                </a:solidFill>
              </a:rPr>
              <a:t>ablicu spremiti na računalo i popuniti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popunjenu tablicu učitati u aplikaciju te spremiti promjene</a:t>
            </a:r>
            <a:endParaRPr lang="hr-HR" sz="20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429000" y="3124200"/>
            <a:ext cx="16656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5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i="1" dirty="0"/>
              <a:t>Primjer Excel tablice</a:t>
            </a:r>
            <a:endParaRPr lang="hr-HR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04" y="1600200"/>
            <a:ext cx="9354404" cy="2161189"/>
          </a:xfrm>
        </p:spPr>
      </p:pic>
      <p:sp>
        <p:nvSpPr>
          <p:cNvPr id="6" name="Rounded Rectangle 5"/>
          <p:cNvSpPr/>
          <p:nvPr/>
        </p:nvSpPr>
        <p:spPr>
          <a:xfrm>
            <a:off x="609600" y="3943952"/>
            <a:ext cx="3048000" cy="2304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Popunjenu tablicu s vašeg računala učitate u aplikaciju i spremite promjene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40" y="3943951"/>
            <a:ext cx="3648075" cy="204787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657600" y="4267200"/>
            <a:ext cx="14478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657600" y="4596113"/>
            <a:ext cx="1524000" cy="52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5482924"/>
            <a:ext cx="1615440" cy="796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6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i="1" dirty="0"/>
              <a:t>b) Ručni unos podataka</a:t>
            </a:r>
            <a:endParaRPr lang="hr-HR" sz="30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1600200"/>
            <a:ext cx="3581400" cy="102758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2597308"/>
            <a:ext cx="8229600" cy="1427928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8" y="4038131"/>
            <a:ext cx="8200292" cy="240982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3516338" y="2036562"/>
            <a:ext cx="2875670" cy="4179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Klik na </a:t>
            </a:r>
            <a:r>
              <a:rPr lang="hr-HR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Dodaj redak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819400" y="2297033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1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i="1" dirty="0" smtClean="0"/>
              <a:t>Primjer kreiranog izvješća u word doc.</a:t>
            </a:r>
            <a:endParaRPr lang="hr-HR" sz="3000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8839200" cy="4022136"/>
          </a:xfrm>
        </p:spPr>
      </p:pic>
    </p:spTree>
    <p:extLst>
      <p:ext uri="{BB962C8B-B14F-4D97-AF65-F5344CB8AC3E}">
        <p14:creationId xmlns:p14="http://schemas.microsoft.com/office/powerpoint/2010/main" val="2421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2.3.2. Izjava 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458" y="1828800"/>
            <a:ext cx="6172200" cy="48768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hr-HR" sz="2000" dirty="0"/>
              <a:t>Sastoji se </a:t>
            </a:r>
            <a:r>
              <a:rPr lang="hr-HR" sz="2000" dirty="0" smtClean="0"/>
              <a:t>od: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i="1" dirty="0" smtClean="0"/>
              <a:t>Izjave </a:t>
            </a:r>
            <a:r>
              <a:rPr lang="hr-HR" sz="2000" i="1" dirty="0"/>
              <a:t>o fiskalnoj odgovornosti – prilog </a:t>
            </a:r>
            <a:r>
              <a:rPr lang="hr-HR" sz="2000" i="1" dirty="0" smtClean="0"/>
              <a:t>1.a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i="1" dirty="0" smtClean="0"/>
              <a:t>Izjave </a:t>
            </a:r>
            <a:r>
              <a:rPr lang="hr-HR" sz="2000" i="1" dirty="0"/>
              <a:t>o fiskalnoj odgovornosti – prilog 1.b </a:t>
            </a:r>
            <a:endParaRPr lang="hr-HR" sz="2000" i="1" dirty="0" smtClean="0"/>
          </a:p>
          <a:p>
            <a:pPr marL="0" indent="0" algn="just">
              <a:buNone/>
            </a:pPr>
            <a:r>
              <a:rPr lang="hr-HR" sz="2000" dirty="0" smtClean="0"/>
              <a:t>       (</a:t>
            </a:r>
            <a:r>
              <a:rPr lang="hr-HR" sz="2000" dirty="0"/>
              <a:t>Izjava za čelnike koji su uočili </a:t>
            </a:r>
            <a:r>
              <a:rPr lang="hr-HR" sz="2000" dirty="0" smtClean="0"/>
              <a:t>nepravilnosti)</a:t>
            </a:r>
          </a:p>
          <a:p>
            <a:pPr marL="0" indent="0" algn="just">
              <a:buNone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2000" dirty="0"/>
              <a:t>Izjavom o fiskalnoj odgovornosti čelnik </a:t>
            </a:r>
            <a:r>
              <a:rPr lang="hr-HR" sz="2000" dirty="0" smtClean="0"/>
              <a:t>potvrđuje da je u radu osigurao: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dirty="0" smtClean="0"/>
              <a:t>zakonito</a:t>
            </a:r>
            <a:r>
              <a:rPr lang="hr-HR" sz="2000" dirty="0"/>
              <a:t>, namjensko i svrhovito korištenje </a:t>
            </a:r>
            <a:r>
              <a:rPr lang="hr-HR" sz="2000" dirty="0" smtClean="0"/>
              <a:t>proračunskih sredstava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2000" dirty="0"/>
              <a:t>funkcioniranje sustava unutarnjih financijskih kontrola </a:t>
            </a:r>
            <a:endParaRPr lang="hr-HR" sz="2000" dirty="0" smtClean="0"/>
          </a:p>
          <a:p>
            <a:pPr algn="just">
              <a:buFont typeface="Wingdings" panose="05000000000000000000" pitchFamily="2" charset="2"/>
              <a:buChar char="Ø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2000" dirty="0" smtClean="0"/>
              <a:t>Izjava </a:t>
            </a:r>
            <a:r>
              <a:rPr lang="hr-HR" sz="2000" dirty="0"/>
              <a:t>je dostupna </a:t>
            </a:r>
            <a:r>
              <a:rPr lang="hr-HR" sz="2000" dirty="0" smtClean="0"/>
              <a:t>za kreiranje u Word </a:t>
            </a:r>
            <a:r>
              <a:rPr lang="hr-HR" sz="2000" dirty="0"/>
              <a:t>dokument  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hr-HR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2248437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5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Izjava </a:t>
            </a:r>
            <a:r>
              <a:rPr lang="hr-HR" sz="3600" i="1" dirty="0"/>
              <a:t>o fiskalnoj odgovornosti – prilog 1.a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5" y="1676400"/>
            <a:ext cx="8998085" cy="3810000"/>
          </a:xfrm>
        </p:spPr>
      </p:pic>
    </p:spTree>
    <p:extLst>
      <p:ext uri="{BB962C8B-B14F-4D97-AF65-F5344CB8AC3E}">
        <p14:creationId xmlns:p14="http://schemas.microsoft.com/office/powerpoint/2010/main" val="365602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i="1" dirty="0" smtClean="0"/>
              <a:t>Izjava </a:t>
            </a:r>
            <a:r>
              <a:rPr lang="hr-HR" sz="3600" i="1" dirty="0"/>
              <a:t>o fiskalnoj odgovornosti – prilog 1.b </a:t>
            </a:r>
            <a:endParaRPr lang="hr-HR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3501"/>
            <a:ext cx="8229600" cy="449936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13501"/>
            <a:ext cx="9144000" cy="446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0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2.3.3. </a:t>
            </a:r>
            <a:r>
              <a:rPr lang="hr-HR" dirty="0"/>
              <a:t>Upitnik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0" y="1981200"/>
            <a:ext cx="6096000" cy="3505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Upitnik je izvještaj koji se temelji na osnovi Predmeta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Aplikacija automatizmom ispunjava odgovore u Upitniku na osnovu Vaših odgovora iz Predmeta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195262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1" y="1676400"/>
            <a:ext cx="8603673" cy="3505200"/>
          </a:xfrm>
        </p:spPr>
      </p:pic>
      <p:sp>
        <p:nvSpPr>
          <p:cNvPr id="5" name="Rounded Rectangle 4"/>
          <p:cNvSpPr/>
          <p:nvPr/>
        </p:nvSpPr>
        <p:spPr>
          <a:xfrm>
            <a:off x="762000" y="5052573"/>
            <a:ext cx="2743200" cy="118903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1. Odgovori </a:t>
            </a:r>
            <a:r>
              <a:rPr lang="hr-HR" sz="2000" dirty="0">
                <a:solidFill>
                  <a:schemeClr val="tx1"/>
                </a:solidFill>
              </a:rPr>
              <a:t>u upitniku reflektiraju se iz predmeta</a:t>
            </a:r>
            <a:r>
              <a:rPr lang="hr-HR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953000" y="5059593"/>
            <a:ext cx="3048000" cy="127456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dirty="0" smtClean="0">
                <a:solidFill>
                  <a:schemeClr val="tx1"/>
                </a:solidFill>
              </a:rPr>
              <a:t>2. Negativan i djelomično potvrdan odgovor možete obrazložiti</a:t>
            </a:r>
            <a:endParaRPr lang="hr-HR" sz="20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81600" y="4038600"/>
            <a:ext cx="228600" cy="10209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10200" y="4267200"/>
            <a:ext cx="762000" cy="7853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3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 smtClean="0"/>
              <a:t>1. Zakon </a:t>
            </a:r>
            <a:r>
              <a:rPr lang="hr-HR" altLang="sr-Latn-RS" dirty="0"/>
              <a:t>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524000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endParaRPr lang="hr-HR" altLang="sr-Latn-RS" sz="2400" dirty="0" smtClean="0"/>
          </a:p>
          <a:p>
            <a:pPr marL="0" indent="0" algn="just">
              <a:buNone/>
              <a:defRPr/>
            </a:pPr>
            <a:r>
              <a:rPr lang="hr-HR" altLang="sr-Latn-RS" sz="2400" dirty="0" smtClean="0"/>
              <a:t>Od </a:t>
            </a:r>
            <a:r>
              <a:rPr lang="hr-HR" altLang="sr-Latn-RS" sz="2400" dirty="0"/>
              <a:t>01.01.2011. na snazi je </a:t>
            </a:r>
            <a:r>
              <a:rPr lang="hr-HR" altLang="sr-Latn-RS" sz="2400" i="1" dirty="0"/>
              <a:t>Zakon o fiskalnoj odgovornosti </a:t>
            </a:r>
            <a:r>
              <a:rPr lang="hr-HR" altLang="sr-Latn-RS" sz="2400" dirty="0"/>
              <a:t>(NN139/10) kojim </a:t>
            </a:r>
            <a:r>
              <a:rPr lang="hr-HR" altLang="sr-Latn-RS" sz="2400" dirty="0" smtClean="0"/>
              <a:t>se: </a:t>
            </a:r>
            <a:endParaRPr lang="hr-HR" altLang="sr-Latn-RS" sz="2400" dirty="0"/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/>
              <a:t>ograničava državna potrošnja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/>
              <a:t>jača odgovornost za zakonito, namjensko i svrhovito korištenje proračunskih sredstava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400" dirty="0"/>
              <a:t>jača sustav kontrola i nadzora radi osiguranja fiskalne </a:t>
            </a:r>
            <a:r>
              <a:rPr lang="hr-HR" altLang="sr-Latn-RS" sz="2400" dirty="0" smtClean="0"/>
              <a:t>odgovornosti</a:t>
            </a:r>
          </a:p>
          <a:p>
            <a:pPr algn="just">
              <a:defRPr/>
            </a:pPr>
            <a:endParaRPr lang="hr-HR" altLang="sr-Latn-RS" sz="2400" dirty="0"/>
          </a:p>
          <a:p>
            <a:pPr marL="0" indent="0" algn="ctr">
              <a:buNone/>
            </a:pPr>
            <a:r>
              <a:rPr lang="hr-HR" sz="2400" b="1" u="sng" dirty="0"/>
              <a:t>Ovim je Zakonom uvedena i obveza davanja </a:t>
            </a:r>
          </a:p>
          <a:p>
            <a:pPr marL="0" indent="0" algn="ctr">
              <a:buNone/>
            </a:pPr>
            <a:r>
              <a:rPr lang="hr-HR" sz="2400" b="1" i="1" u="sng" dirty="0"/>
              <a:t>Izjave o fiskalnoj odgovornosti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800" dirty="0"/>
          </a:p>
          <a:p>
            <a:pPr algn="just">
              <a:defRPr/>
            </a:pPr>
            <a:endParaRPr lang="hr-HR" altLang="sr-Latn-RS" sz="2800" dirty="0"/>
          </a:p>
          <a:p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30541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2.3.4. Plan </a:t>
            </a:r>
            <a:r>
              <a:rPr lang="hr-HR" dirty="0"/>
              <a:t>otklanjanja slabosti i </a:t>
            </a:r>
            <a:r>
              <a:rPr lang="hr-HR" dirty="0" smtClean="0"/>
              <a:t>nepravilnosti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Plan </a:t>
            </a:r>
            <a:r>
              <a:rPr lang="hr-HR" sz="2400" dirty="0"/>
              <a:t>otklanjanja slabosti i nepravilnosti potreban je </a:t>
            </a:r>
            <a:r>
              <a:rPr lang="hr-HR" sz="2400" dirty="0" smtClean="0"/>
              <a:t>ukoliko je: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vidljivo </a:t>
            </a:r>
            <a:r>
              <a:rPr lang="hr-HR" sz="2400" dirty="0"/>
              <a:t>da </a:t>
            </a:r>
            <a:r>
              <a:rPr lang="hr-HR" sz="2400" dirty="0" smtClean="0"/>
              <a:t>određena pitanja </a:t>
            </a:r>
            <a:r>
              <a:rPr lang="hr-HR" sz="2400" dirty="0"/>
              <a:t>imaju negativne </a:t>
            </a:r>
            <a:r>
              <a:rPr lang="hr-HR" sz="2400" dirty="0" smtClean="0"/>
              <a:t>odgovore ili djelomično potvrdne odgovore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postoje </a:t>
            </a:r>
            <a:r>
              <a:rPr lang="hr-HR" sz="2400" dirty="0"/>
              <a:t>podaci iz prethodnog perioda koji ukazuju na </a:t>
            </a:r>
            <a:r>
              <a:rPr lang="hr-HR" sz="2400" dirty="0" smtClean="0"/>
              <a:t>probleme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Plan otklanjanja slabosti i nepravilnosti </a:t>
            </a:r>
            <a:r>
              <a:rPr lang="hr-HR" sz="2400" dirty="0" smtClean="0"/>
              <a:t>se </a:t>
            </a:r>
            <a:r>
              <a:rPr lang="hr-HR" sz="2400" b="1" dirty="0" smtClean="0">
                <a:solidFill>
                  <a:srgbClr val="FF0000"/>
                </a:solidFill>
              </a:rPr>
              <a:t>automatski generira </a:t>
            </a:r>
            <a:r>
              <a:rPr lang="hr-HR" sz="2400" dirty="0" smtClean="0"/>
              <a:t>na temelju ispunjenog Upitnika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 smtClean="0"/>
              <a:t>Ukoliko </a:t>
            </a:r>
            <a:r>
              <a:rPr lang="hr-HR" sz="2400" dirty="0"/>
              <a:t>postoji Izvješće o otklonjenim slabostima i nepravilnostima utvrđenima prethodne godine moguće </a:t>
            </a:r>
            <a:r>
              <a:rPr lang="hr-HR" sz="2400" dirty="0" smtClean="0"/>
              <a:t>ga je učitati u aplikaciju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9208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…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9446201" cy="3429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10200"/>
            <a:ext cx="9144000" cy="102627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708705" y="4413736"/>
            <a:ext cx="2133600" cy="4572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581400" y="5328137"/>
            <a:ext cx="1426669" cy="9202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69" y="4200525"/>
            <a:ext cx="39338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2.3.5. </a:t>
            </a:r>
            <a:r>
              <a:rPr lang="hr-HR" sz="4000" dirty="0"/>
              <a:t>Mišljenje </a:t>
            </a:r>
            <a:r>
              <a:rPr lang="hr-HR" sz="4000" dirty="0" smtClean="0"/>
              <a:t>unutarnjih revizora</a:t>
            </a:r>
            <a:endParaRPr lang="hr-HR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229600" cy="3962400"/>
          </a:xfrm>
        </p:spPr>
      </p:pic>
      <p:sp>
        <p:nvSpPr>
          <p:cNvPr id="6" name="Rounded Rectangle 5"/>
          <p:cNvSpPr/>
          <p:nvPr/>
        </p:nvSpPr>
        <p:spPr>
          <a:xfrm>
            <a:off x="4724400" y="4137561"/>
            <a:ext cx="3581401" cy="990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dirty="0" smtClean="0">
                <a:solidFill>
                  <a:schemeClr val="tx1"/>
                </a:solidFill>
              </a:rPr>
              <a:t>Ukoliko </a:t>
            </a:r>
            <a:r>
              <a:rPr lang="hr-HR" sz="1600" dirty="0">
                <a:solidFill>
                  <a:schemeClr val="tx1"/>
                </a:solidFill>
              </a:rPr>
              <a:t>želite/trebate priložiti </a:t>
            </a:r>
            <a:r>
              <a:rPr lang="hr-HR" sz="1600" dirty="0" smtClean="0">
                <a:solidFill>
                  <a:schemeClr val="tx1"/>
                </a:solidFill>
              </a:rPr>
              <a:t>datoteku, kliknite </a:t>
            </a:r>
            <a:r>
              <a:rPr lang="hr-HR" sz="1600" b="1" i="1" dirty="0" smtClean="0">
                <a:solidFill>
                  <a:schemeClr val="tx1"/>
                </a:solidFill>
              </a:rPr>
              <a:t>Pronađi datoteku </a:t>
            </a:r>
            <a:r>
              <a:rPr lang="hr-HR" sz="1600" dirty="0" smtClean="0">
                <a:solidFill>
                  <a:schemeClr val="tx1"/>
                </a:solidFill>
              </a:rPr>
              <a:t>te ju učitajte sa svoga računala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733800" y="3886200"/>
            <a:ext cx="1219200" cy="5215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00400" y="4407794"/>
            <a:ext cx="1752600" cy="2513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5181600" y="2974058"/>
            <a:ext cx="3124201" cy="838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sz="1600" dirty="0">
                <a:solidFill>
                  <a:schemeClr val="tx1"/>
                </a:solidFill>
              </a:rPr>
              <a:t>Ako korisnik ima unutarnju reviziju, </a:t>
            </a:r>
            <a:r>
              <a:rPr lang="hr-HR" sz="1600" dirty="0" smtClean="0">
                <a:solidFill>
                  <a:schemeClr val="tx1"/>
                </a:solidFill>
              </a:rPr>
              <a:t>potrebno je upisati mišljenje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810000" y="2974058"/>
            <a:ext cx="1600200" cy="150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667000" y="4149032"/>
            <a:ext cx="2209800" cy="194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2.3.6. </a:t>
            </a:r>
            <a:r>
              <a:rPr lang="hr-HR" dirty="0"/>
              <a:t>Pomoć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642" y="2133600"/>
            <a:ext cx="6343357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dirty="0"/>
              <a:t>U izborniku </a:t>
            </a:r>
            <a:r>
              <a:rPr lang="hr-HR" sz="2400" b="1" dirty="0" smtClean="0"/>
              <a:t>POMOĆ</a:t>
            </a:r>
            <a:r>
              <a:rPr lang="hr-HR" sz="2400" dirty="0" smtClean="0"/>
              <a:t> nalaze </a:t>
            </a:r>
            <a:r>
              <a:rPr lang="hr-HR" sz="2400" dirty="0"/>
              <a:t>se</a:t>
            </a:r>
            <a:r>
              <a:rPr lang="hr-HR" sz="2400" dirty="0" smtClean="0"/>
              <a:t>:</a:t>
            </a:r>
          </a:p>
          <a:p>
            <a:pPr marL="0" indent="0">
              <a:buNone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Upute za korištenje </a:t>
            </a:r>
            <a:r>
              <a:rPr lang="hr-HR" sz="2400" dirty="0" smtClean="0"/>
              <a:t>aplikacije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Predlošci Excel tablica za tabelarne </a:t>
            </a:r>
            <a:r>
              <a:rPr lang="hr-HR" sz="2400" dirty="0" smtClean="0"/>
              <a:t>reference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Mogućnost kreiranja više izjava unutar jedne godine u situaciji kada se mijenja čelnik u ustanovi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80693"/>
            <a:ext cx="19907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3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3. Kontrolni servis za Izjavu 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3886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r-HR" sz="2400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 smtClean="0"/>
              <a:t>Kontrolni </a:t>
            </a:r>
            <a:r>
              <a:rPr lang="hr-HR" sz="2400" b="1" dirty="0"/>
              <a:t>servis</a:t>
            </a:r>
            <a:r>
              <a:rPr lang="hr-HR" sz="2400" dirty="0"/>
              <a:t> namijenjen je </a:t>
            </a:r>
            <a:r>
              <a:rPr lang="hr-HR" sz="2400" dirty="0" smtClean="0"/>
              <a:t>instituciji</a:t>
            </a:r>
            <a:r>
              <a:rPr lang="hr-HR" sz="2400" dirty="0"/>
              <a:t>  koja u svom vlasništvu ima obveznike predaje </a:t>
            </a:r>
            <a:r>
              <a:rPr lang="hr-HR" sz="2400" b="1" i="1" dirty="0"/>
              <a:t>Izjave o fiskalnoj </a:t>
            </a:r>
            <a:r>
              <a:rPr lang="hr-HR" sz="2400" b="1" i="1" dirty="0" smtClean="0"/>
              <a:t>odgovornosti</a:t>
            </a:r>
          </a:p>
          <a:p>
            <a:pPr marL="0" indent="0">
              <a:buNone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dirty="0"/>
              <a:t>Hijerarhijski nadređena institucija kontrolira sadržajno i formalno sve Izjave proračunskih korisnika iz domene svog </a:t>
            </a:r>
            <a:r>
              <a:rPr lang="hr-HR" sz="2400" dirty="0" smtClean="0"/>
              <a:t>proračuna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/>
              <a:t>Ministarstvo </a:t>
            </a:r>
            <a:r>
              <a:rPr lang="hr-HR" sz="2400" b="1" dirty="0" smtClean="0"/>
              <a:t>financija, kao korisnik kontrolne aplikacije, obavlja </a:t>
            </a:r>
            <a:r>
              <a:rPr lang="hr-HR" sz="2400" b="1" dirty="0"/>
              <a:t>financijsku kontrolu zakonitog i namjenskog korištenja proračunskih </a:t>
            </a:r>
            <a:r>
              <a:rPr lang="hr-HR" sz="2400" b="1" dirty="0" smtClean="0"/>
              <a:t>sredstava kod proračunskog korisnika državnog proračuna i krajnjih korisnika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925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4. Digitalni </a:t>
            </a:r>
            <a:r>
              <a:rPr lang="hr-HR" dirty="0"/>
              <a:t>potpis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400" b="1" dirty="0"/>
              <a:t>Digitalni </a:t>
            </a:r>
            <a:r>
              <a:rPr lang="hr-HR" sz="2400" b="1" dirty="0" smtClean="0"/>
              <a:t>potpis ili Elektronski potpis </a:t>
            </a:r>
            <a:r>
              <a:rPr lang="hr-HR" sz="2400" dirty="0" smtClean="0"/>
              <a:t>bismo mogli definirati kao digitalnu verzija vlastoručnog potpisa</a:t>
            </a:r>
            <a:r>
              <a:rPr lang="hr-HR" sz="2400" dirty="0"/>
              <a:t> </a:t>
            </a:r>
            <a:r>
              <a:rPr lang="hr-HR" sz="2400" dirty="0" smtClean="0"/>
              <a:t>koji omogućuje </a:t>
            </a:r>
            <a:r>
              <a:rPr lang="hr-HR" sz="2400" dirty="0"/>
              <a:t>utvrđivanje vjerodostojnosti potpisanog elektroničkog </a:t>
            </a:r>
            <a:r>
              <a:rPr lang="hr-HR" sz="2400" dirty="0" smtClean="0"/>
              <a:t>dokumenata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 smtClean="0"/>
              <a:t>Aplikacija </a:t>
            </a:r>
            <a:r>
              <a:rPr lang="hr-HR" sz="2400" b="1" i="1" dirty="0" smtClean="0"/>
              <a:t>Digitalni potpis </a:t>
            </a:r>
            <a:r>
              <a:rPr lang="hr-HR" sz="2400" dirty="0" smtClean="0"/>
              <a:t>predstavlja </a:t>
            </a:r>
            <a:r>
              <a:rPr lang="hr-HR" sz="2400" dirty="0"/>
              <a:t>novi proizvod u portfelju </a:t>
            </a:r>
            <a:r>
              <a:rPr lang="hr-HR" sz="2400" dirty="0" smtClean="0"/>
              <a:t>ENEL-a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Aplikacija se </a:t>
            </a:r>
            <a:r>
              <a:rPr lang="hr-HR" sz="2400" dirty="0"/>
              <a:t>instalira na Vaše računalo te je spremna za </a:t>
            </a:r>
            <a:r>
              <a:rPr lang="hr-HR" sz="2400" dirty="0" smtClean="0"/>
              <a:t>korištenje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 marL="0" indent="0">
              <a:buNone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8518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4.1. Svrha i prednosti </a:t>
            </a:r>
            <a:r>
              <a:rPr lang="hr-HR" dirty="0"/>
              <a:t>digitalnog potpisa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/>
              <a:t>Svrha digitalnog </a:t>
            </a:r>
            <a:r>
              <a:rPr lang="hr-HR" sz="2400" b="1" dirty="0" smtClean="0"/>
              <a:t>potpisa: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z</a:t>
            </a:r>
            <a:r>
              <a:rPr lang="hr-HR" sz="2400" dirty="0" smtClean="0"/>
              <a:t>aštita </a:t>
            </a:r>
            <a:r>
              <a:rPr lang="hr-HR" sz="2400" dirty="0"/>
              <a:t>korisnika od mogućnosti nezakonitog korištenja njegovim </a:t>
            </a:r>
            <a:r>
              <a:rPr lang="hr-HR" sz="2400" dirty="0" smtClean="0"/>
              <a:t>identitetom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 smtClean="0"/>
              <a:t>Prednosti digitalnog potpisa:</a:t>
            </a:r>
            <a:endParaRPr lang="hr-HR" sz="24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i</a:t>
            </a:r>
            <a:r>
              <a:rPr lang="hr-HR" sz="2400" dirty="0" smtClean="0"/>
              <a:t>ma </a:t>
            </a:r>
            <a:r>
              <a:rPr lang="hr-HR" sz="2400" dirty="0"/>
              <a:t>istu pravnu snagu kao vlastoručni potpis i otisak pečata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pojednostavnjuje </a:t>
            </a:r>
            <a:r>
              <a:rPr lang="hr-HR" sz="2400" dirty="0"/>
              <a:t>i ubrzava poslovanje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rezultira </a:t>
            </a:r>
            <a:r>
              <a:rPr lang="hr-HR" sz="2400" dirty="0"/>
              <a:t>velikim uštedama vremena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9251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4.1.1. ENEL </a:t>
            </a:r>
            <a:r>
              <a:rPr lang="hr-HR" sz="3600" dirty="0"/>
              <a:t>Digitalni Potpis</a:t>
            </a: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4900" y="1600200"/>
            <a:ext cx="6934200" cy="474275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00200" y="4495800"/>
            <a:ext cx="5867400" cy="16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Učitati dokument za potpisivanje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Odabrati gdje želimo sačuvati potpisani dokument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Popuniti podatke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Potpisati s certifikatom</a:t>
            </a:r>
          </a:p>
        </p:txBody>
      </p:sp>
    </p:spTree>
    <p:extLst>
      <p:ext uri="{BB962C8B-B14F-4D97-AF65-F5344CB8AC3E}">
        <p14:creationId xmlns:p14="http://schemas.microsoft.com/office/powerpoint/2010/main" val="26834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i="1" dirty="0" smtClean="0"/>
              <a:t>Primjer digitalno potpisanog dokumenta</a:t>
            </a:r>
            <a:endParaRPr lang="hr-HR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3"/>
            <a:ext cx="6907885" cy="475252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60032" y="2744924"/>
            <a:ext cx="3898776" cy="12174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Pregledom dokumenta u PDF formatu vidimo da je uspješno potpisan!</a:t>
            </a:r>
            <a:endParaRPr lang="hr-HR" sz="2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779912" y="3140968"/>
            <a:ext cx="10801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3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Zaključak</a:t>
            </a:r>
            <a:endParaRPr lang="hr-HR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620600"/>
              </p:ext>
            </p:extLst>
          </p:nvPr>
        </p:nvGraphicFramePr>
        <p:xfrm>
          <a:off x="457200" y="16002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Prednosti web aplikacije </a:t>
                      </a:r>
                    </a:p>
                    <a:p>
                      <a:pPr algn="ctr"/>
                      <a:r>
                        <a:rPr lang="hr-HR" sz="3600" dirty="0" smtClean="0"/>
                        <a:t>Fiskalna odgovornost</a:t>
                      </a:r>
                      <a:endParaRPr lang="hr-H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Korištenje aplikacije je vrlo jednostavno čak i zahtjeva</a:t>
                      </a:r>
                      <a:r>
                        <a:rPr lang="hr-HR" sz="2000" baseline="0" dirty="0" smtClean="0"/>
                        <a:t> minimalnu edukaciju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Odgovarate samo na ona pitanje koja se odnose na Vaš tip ustanove te je na taj način olakšano praćenje ispunjavanja upitnika</a:t>
                      </a:r>
                      <a:endParaRPr lang="hr-H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000" dirty="0" smtClean="0"/>
                        <a:t>Aplikacija je u potpunosti usklađena sa Zakonskim promjenama i izmjenama</a:t>
                      </a:r>
                      <a:endParaRPr lang="hr-H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1.1. Obveznici Izjave o fiskalnoj odgovornosti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državni </a:t>
            </a:r>
            <a:r>
              <a:rPr lang="hr-HR" sz="2400" dirty="0"/>
              <a:t>proračun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jedinice lokalne i područne (regionalne) samouprave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proračunski i izvanproračunski korisnici državnog proračuna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proračunski i izvanproračunski korisnici jedinica lokalne i područne (regionalne) samouprave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svi utvrđeni u Registru proračunskih i izvanproračunskih korisnika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29408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4634604"/>
              </p:ext>
            </p:extLst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600" dirty="0" smtClean="0"/>
                        <a:t>Funkcionalnosti aplikacije</a:t>
                      </a:r>
                      <a:endParaRPr lang="hr-H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Kreiranje svih potrebnih izvještaja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Pregled prethodnih fiskalnih godina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Mogućnost </a:t>
                      </a:r>
                      <a:r>
                        <a:rPr lang="hr-HR" sz="2400" dirty="0" smtClean="0">
                          <a:solidFill>
                            <a:srgbClr val="FF0000"/>
                          </a:solidFill>
                        </a:rPr>
                        <a:t>automatskog kreiranja </a:t>
                      </a:r>
                      <a:r>
                        <a:rPr lang="hr-HR" sz="2400" i="1" dirty="0" smtClean="0"/>
                        <a:t>Plana otklanjanja slabosti i izvješće o otklonjenim slabostima</a:t>
                      </a:r>
                      <a:r>
                        <a:rPr lang="hr-HR" sz="2400" dirty="0" smtClean="0"/>
                        <a:t> prema upitniku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l-PL" sz="2400" dirty="0" smtClean="0"/>
                        <a:t>Mogućnost učitavanja dokumenata u aplikaciju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Mogućnost kreiranja više izjava unutar jedne godine u situaciji kada se mijenja čelnik u ustanovi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66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160231"/>
              </p:ext>
            </p:extLst>
          </p:nvPr>
        </p:nvGraphicFramePr>
        <p:xfrm>
          <a:off x="457200" y="15240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pl-PL" sz="3600" dirty="0" smtClean="0"/>
                        <a:t>Najam web aplikacije na godinu dana uključuje:</a:t>
                      </a:r>
                      <a:endParaRPr lang="hr-HR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Pravo pristupa i korištenja web aplikacije na godinu dana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l-PL" sz="2400" dirty="0" smtClean="0"/>
                        <a:t>Pravo pristupa i korištenja web aplikacije za 1 korisnika po ustanovi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nn-NO" sz="2400" dirty="0" smtClean="0"/>
                        <a:t>Nove verzije aplikacije i zakonske izmjene uključene godinu dana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Pravo pristupa službi podrške putem telefona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Troškovi i održavanje serverske infrastrukture uključeno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pl-PL" sz="2400" dirty="0" smtClean="0"/>
                        <a:t>Osiguran backup podataka na tjednoj i mjesečnoj razini</a:t>
                      </a:r>
                      <a:endParaRPr lang="hr-H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hr-HR" sz="2400" dirty="0" smtClean="0"/>
                        <a:t>Osigurano besprekidno napajanje</a:t>
                      </a:r>
                      <a:endParaRPr lang="hr-HR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2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Hvala na pažnji </a:t>
            </a:r>
            <a:r>
              <a:rPr lang="hr-H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hr-H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Wingdings" panose="05000000000000000000" pitchFamily="2" charset="2"/>
              </a:rPr>
              <a:t>Pitanja?</a:t>
            </a:r>
            <a:endParaRPr lang="hr-HR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2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4000" dirty="0" smtClean="0"/>
              <a:t>1.2. Zakonske izmjene</a:t>
            </a:r>
            <a:br>
              <a:rPr lang="hr-HR" sz="4000" dirty="0" smtClean="0"/>
            </a:br>
            <a:r>
              <a:rPr lang="hr-HR" sz="2800" dirty="0"/>
              <a:t>Izjava o fiskalnoj odgovornosti za 2015. godinu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000" dirty="0"/>
              <a:t>Izmjene i dopune Uredbe o sastavljanju i predaji Izjave o fiskalnoj odgovornosti i izvještaja o primjeni fiskalnih </a:t>
            </a:r>
            <a:r>
              <a:rPr lang="hr-HR" sz="2000" dirty="0" smtClean="0"/>
              <a:t>pravila objavljene su </a:t>
            </a:r>
            <a:r>
              <a:rPr lang="hr-HR" sz="2000" dirty="0"/>
              <a:t>u</a:t>
            </a:r>
            <a:r>
              <a:rPr lang="hr-HR" sz="2000" b="1" dirty="0"/>
              <a:t> Narodnim novinama br. </a:t>
            </a:r>
            <a:r>
              <a:rPr lang="hr-HR" sz="2000" b="1" dirty="0" smtClean="0"/>
              <a:t>119/15.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2000" b="1" dirty="0" smtClean="0"/>
              <a:t>Mišljenja </a:t>
            </a:r>
            <a:r>
              <a:rPr lang="hr-HR" sz="2000" b="1" dirty="0"/>
              <a:t>unutarnjih revizora o sustavu financijskog upravljanja i kontrola za područja koja su bila revidirana</a:t>
            </a:r>
            <a:r>
              <a:rPr lang="hr-HR" sz="2000" dirty="0"/>
              <a:t> - izmijenjen je naziv i sadržaj obrasca te u skladu s tim izmijenjen i Prilog </a:t>
            </a:r>
            <a:r>
              <a:rPr lang="hr-HR" sz="2000" dirty="0" smtClean="0"/>
              <a:t>5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hr-HR" sz="2000" b="1" dirty="0"/>
              <a:t>Upitnik o fiskalnoj odgovornosti za jedinice lokalne i područne (regionalne) samouprave, proračunske i izvanproračunske korisnike</a:t>
            </a:r>
            <a:r>
              <a:rPr lang="hr-HR" sz="2000" dirty="0"/>
              <a:t> - pitanja iz Upitnika usklađena su s odredbama propisa koji su se mijenjali tijekom 2015. godine. </a:t>
            </a:r>
          </a:p>
          <a:p>
            <a:pPr marL="0" indent="0" algn="just">
              <a:buNone/>
            </a:pPr>
            <a:endParaRPr lang="hr-HR" sz="2000" dirty="0" smtClean="0"/>
          </a:p>
          <a:p>
            <a:pPr marL="0" indent="0" algn="ctr">
              <a:buNone/>
            </a:pPr>
            <a:r>
              <a:rPr lang="hr-HR" sz="2000" u="sng" dirty="0"/>
              <a:t>Uredba je </a:t>
            </a:r>
            <a:r>
              <a:rPr lang="hr-HR" sz="2000" u="sng" dirty="0" smtClean="0"/>
              <a:t>stupila </a:t>
            </a:r>
            <a:r>
              <a:rPr lang="hr-HR" sz="2000" u="sng" dirty="0"/>
              <a:t>na </a:t>
            </a:r>
            <a:r>
              <a:rPr lang="hr-HR" sz="2000" u="sng" dirty="0" smtClean="0"/>
              <a:t>snagu 31</a:t>
            </a:r>
            <a:r>
              <a:rPr lang="hr-HR" sz="2000" u="sng" dirty="0"/>
              <a:t>. listopada 2015. godine. </a:t>
            </a:r>
            <a:endParaRPr lang="hr-HR" sz="2000" b="1" u="sng" dirty="0"/>
          </a:p>
          <a:p>
            <a:pPr marL="0" indent="0" algn="just">
              <a:buNone/>
            </a:pPr>
            <a:endParaRPr lang="hr-HR" sz="1800" dirty="0"/>
          </a:p>
          <a:p>
            <a:pPr algn="just">
              <a:buFont typeface="Wingdings" panose="05000000000000000000" pitchFamily="2" charset="2"/>
              <a:buChar char="q"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997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r>
              <a:rPr lang="hr-HR" dirty="0" smtClean="0"/>
              <a:t>2. Web aplikacija </a:t>
            </a:r>
            <a:br>
              <a:rPr lang="hr-HR" dirty="0" smtClean="0"/>
            </a:br>
            <a:r>
              <a:rPr lang="hr-HR" dirty="0" smtClean="0"/>
              <a:t>Fiskalna odgovornost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600" b="1" dirty="0" smtClean="0"/>
              <a:t>Što je web aplikacija Fiskalna odgovornost?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Aplikacija za popunjavanje </a:t>
            </a:r>
            <a:r>
              <a:rPr lang="hr-HR" sz="2600" dirty="0"/>
              <a:t>i čuvanje Izjave o fiskalnoj </a:t>
            </a:r>
            <a:r>
              <a:rPr lang="hr-HR" sz="2600" dirty="0" smtClean="0"/>
              <a:t>odgovornosti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600" b="1" dirty="0" smtClean="0"/>
              <a:t>Kome je namijenjena aplikacija?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Aplikacija je namijenjena obveznicima davanja Izjave o fiskalnoj odgovornosti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6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r-HR" sz="2600" b="1" dirty="0" smtClean="0"/>
              <a:t>Što je cilj i svrha aplikacije?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600" dirty="0" smtClean="0"/>
              <a:t>Cilj i svrha </a:t>
            </a:r>
            <a:r>
              <a:rPr lang="hr-HR" sz="2600" dirty="0"/>
              <a:t>web aplikacije Fiskalna odgovornost je da </a:t>
            </a:r>
            <a:r>
              <a:rPr lang="hr-HR" sz="2600" dirty="0" smtClean="0"/>
              <a:t>korisniku omogući </a:t>
            </a:r>
            <a:r>
              <a:rPr lang="hr-HR" sz="2600" dirty="0"/>
              <a:t>snalaženje u </a:t>
            </a:r>
            <a:r>
              <a:rPr lang="hr-HR" sz="2600" dirty="0" smtClean="0"/>
              <a:t>prikupljanju i jednostavnijem vođenju </a:t>
            </a:r>
            <a:r>
              <a:rPr lang="hr-HR" sz="2600" dirty="0"/>
              <a:t>potrebne dokumentacije vezane </a:t>
            </a:r>
            <a:r>
              <a:rPr lang="hr-HR" sz="2600" dirty="0" smtClean="0"/>
              <a:t>obvezu </a:t>
            </a:r>
            <a:r>
              <a:rPr lang="hr-HR" sz="2600" dirty="0"/>
              <a:t>davanja Izjave o fiskalnoj </a:t>
            </a:r>
            <a:r>
              <a:rPr lang="hr-HR" sz="2600" dirty="0" smtClean="0"/>
              <a:t>odgovornosti</a:t>
            </a:r>
          </a:p>
          <a:p>
            <a:pPr>
              <a:buFont typeface="Wingdings" panose="05000000000000000000" pitchFamily="2" charset="2"/>
              <a:buChar char="q"/>
            </a:pPr>
            <a:endParaRPr lang="hr-HR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hr-HR" sz="2000" b="1" i="1" dirty="0"/>
          </a:p>
          <a:p>
            <a:pPr algn="just">
              <a:buFont typeface="Wingdings" panose="05000000000000000000" pitchFamily="2" charset="2"/>
              <a:buChar char="q"/>
            </a:pPr>
            <a:endParaRPr lang="hr-HR" sz="2000" dirty="0"/>
          </a:p>
          <a:p>
            <a:pPr algn="just">
              <a:buFont typeface="Wingdings" panose="05000000000000000000" pitchFamily="2" charset="2"/>
              <a:buChar char="q"/>
            </a:pP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58" y="1563859"/>
            <a:ext cx="2440745" cy="91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2.1. Ulaz u aplikaciju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200" b="1" dirty="0"/>
              <a:t>Aplikaciji se pristupa</a:t>
            </a:r>
            <a:r>
              <a:rPr lang="hr-HR" sz="2200" b="1" dirty="0" smtClean="0"/>
              <a:t>:</a:t>
            </a:r>
          </a:p>
          <a:p>
            <a:pPr marL="0" indent="0">
              <a:buNone/>
            </a:pPr>
            <a:endParaRPr lang="hr-HR" sz="2200" b="1" dirty="0"/>
          </a:p>
          <a:p>
            <a:r>
              <a:rPr lang="hr-HR" sz="2200" dirty="0"/>
              <a:t>putem web stranice  </a:t>
            </a:r>
            <a:r>
              <a:rPr lang="hr-HR" sz="2200" dirty="0" smtClean="0">
                <a:hlinkClick r:id="rId2"/>
              </a:rPr>
              <a:t>www.fiskalna-odgovornost.info</a:t>
            </a:r>
            <a:r>
              <a:rPr lang="hr-HR" sz="2200" dirty="0" smtClean="0"/>
              <a:t> </a:t>
            </a:r>
            <a:endParaRPr lang="hr-HR" sz="2200" dirty="0"/>
          </a:p>
          <a:p>
            <a:r>
              <a:rPr lang="hr-HR" sz="2200" dirty="0"/>
              <a:t>klikom na </a:t>
            </a:r>
            <a:r>
              <a:rPr lang="hr-HR" sz="2200" i="1" dirty="0"/>
              <a:t>Ulaz u aplikaciju</a:t>
            </a:r>
          </a:p>
          <a:p>
            <a:r>
              <a:rPr lang="hr-HR" sz="2200" dirty="0"/>
              <a:t>u</a:t>
            </a:r>
            <a:r>
              <a:rPr lang="hr-HR" sz="2200" dirty="0" smtClean="0"/>
              <a:t>nosom korisničkog imena i lozinke</a:t>
            </a:r>
            <a:endParaRPr lang="hr-HR" sz="22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49" y="4389106"/>
            <a:ext cx="4146034" cy="189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53" y="3844899"/>
            <a:ext cx="3880095" cy="81915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2827952" y="4123807"/>
            <a:ext cx="457200" cy="2613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41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2.2. Sučelje aplikacije</a:t>
            </a:r>
            <a:endParaRPr lang="hr-HR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7" y="1600199"/>
            <a:ext cx="9410302" cy="4595419"/>
          </a:xfrm>
        </p:spPr>
      </p:pic>
      <p:sp>
        <p:nvSpPr>
          <p:cNvPr id="6" name="TextBox 5"/>
          <p:cNvSpPr txBox="1"/>
          <p:nvPr/>
        </p:nvSpPr>
        <p:spPr>
          <a:xfrm>
            <a:off x="7620000" y="160019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5315" y="2286000"/>
            <a:ext cx="600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2</a:t>
            </a:r>
            <a:endParaRPr lang="hr-HR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37431" y="3317521"/>
            <a:ext cx="37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5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6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62838" y="2209800"/>
            <a:ext cx="1185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3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7578" y="347960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4</a:t>
            </a:r>
            <a:endParaRPr lang="hr-HR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06108" y="5826286"/>
            <a:ext cx="91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7</a:t>
            </a:r>
            <a:endParaRPr lang="hr-HR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304800" y="4343400"/>
            <a:ext cx="99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3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999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Rad u aplikaciji</a:t>
            </a:r>
            <a:br>
              <a:rPr lang="hr-HR" dirty="0" smtClean="0"/>
            </a:br>
            <a:r>
              <a:rPr lang="hr-HR" dirty="0" smtClean="0"/>
              <a:t>2.3.1. </a:t>
            </a:r>
            <a:r>
              <a:rPr lang="hr-HR" sz="4000" dirty="0" smtClean="0"/>
              <a:t>Predmet</a:t>
            </a:r>
            <a:endParaRPr lang="hr-HR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79" y="1600200"/>
            <a:ext cx="8969721" cy="3810000"/>
          </a:xfrm>
        </p:spPr>
      </p:pic>
      <p:sp>
        <p:nvSpPr>
          <p:cNvPr id="5" name="Rounded Rectangle 4"/>
          <p:cNvSpPr/>
          <p:nvPr/>
        </p:nvSpPr>
        <p:spPr>
          <a:xfrm>
            <a:off x="1615753" y="2362200"/>
            <a:ext cx="2080373" cy="1447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1"/>
                </a:solidFill>
              </a:rPr>
              <a:t>1. Klikom na izbornik </a:t>
            </a:r>
            <a:r>
              <a:rPr lang="hr-HR" sz="1600" b="1" dirty="0" smtClean="0">
                <a:solidFill>
                  <a:schemeClr val="tx1"/>
                </a:solidFill>
              </a:rPr>
              <a:t>PREDME</a:t>
            </a:r>
            <a:r>
              <a:rPr lang="hr-HR" sz="1600" b="1" dirty="0">
                <a:solidFill>
                  <a:schemeClr val="tx1"/>
                </a:solidFill>
              </a:rPr>
              <a:t>T</a:t>
            </a:r>
            <a:r>
              <a:rPr lang="hr-HR" sz="1600" b="1" dirty="0" smtClean="0">
                <a:solidFill>
                  <a:schemeClr val="tx1"/>
                </a:solidFill>
              </a:rPr>
              <a:t> </a:t>
            </a:r>
            <a:r>
              <a:rPr lang="hr-HR" sz="1600" dirty="0" smtClean="0">
                <a:solidFill>
                  <a:schemeClr val="tx1"/>
                </a:solidFill>
              </a:rPr>
              <a:t>otvara se podizbornik sa područjima fiskalne odgovornosti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81200" y="1828800"/>
            <a:ext cx="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90600" y="3505200"/>
            <a:ext cx="609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343400" y="2671189"/>
            <a:ext cx="1849276" cy="7209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2. Ponuđeni </a:t>
            </a:r>
            <a:r>
              <a:rPr lang="hr-HR" sz="1600" dirty="0">
                <a:solidFill>
                  <a:schemeClr val="tx1"/>
                </a:solidFill>
              </a:rPr>
              <a:t>odgovori na pitanja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657600" y="3764480"/>
            <a:ext cx="2535076" cy="8811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00" dirty="0" smtClean="0">
              <a:solidFill>
                <a:schemeClr val="tx1"/>
              </a:solidFill>
            </a:endParaRPr>
          </a:p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3</a:t>
            </a:r>
            <a:r>
              <a:rPr lang="hr-HR" sz="1600" dirty="0">
                <a:solidFill>
                  <a:schemeClr val="tx1"/>
                </a:solidFill>
              </a:rPr>
              <a:t>. Ikona reference </a:t>
            </a:r>
            <a:endParaRPr lang="hr-HR" sz="1600" dirty="0" smtClean="0">
              <a:solidFill>
                <a:schemeClr val="tx1"/>
              </a:solidFill>
            </a:endParaRPr>
          </a:p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(</a:t>
            </a:r>
            <a:r>
              <a:rPr lang="hr-HR" sz="1600" dirty="0">
                <a:solidFill>
                  <a:schemeClr val="tx1"/>
                </a:solidFill>
              </a:rPr>
              <a:t>tekstualne i </a:t>
            </a:r>
            <a:r>
              <a:rPr lang="hr-HR" sz="1600" dirty="0" smtClean="0">
                <a:solidFill>
                  <a:schemeClr val="tx1"/>
                </a:solidFill>
              </a:rPr>
              <a:t>tabelarne)</a:t>
            </a:r>
            <a:endParaRPr lang="hr-HR" sz="1600" dirty="0">
              <a:solidFill>
                <a:schemeClr val="tx1"/>
              </a:solidFill>
            </a:endParaRPr>
          </a:p>
          <a:p>
            <a:pPr algn="ctr"/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429000" y="4758750"/>
            <a:ext cx="3389445" cy="10312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1600" dirty="0" smtClean="0">
                <a:solidFill>
                  <a:schemeClr val="tx1"/>
                </a:solidFill>
              </a:rPr>
              <a:t>4. Prelazak na sljedeća </a:t>
            </a:r>
            <a:r>
              <a:rPr lang="hr-HR" sz="1600" dirty="0">
                <a:solidFill>
                  <a:schemeClr val="tx1"/>
                </a:solidFill>
              </a:rPr>
              <a:t>područje </a:t>
            </a:r>
            <a:r>
              <a:rPr lang="hr-HR" sz="1600" dirty="0" smtClean="0">
                <a:solidFill>
                  <a:schemeClr val="tx1"/>
                </a:solidFill>
              </a:rPr>
              <a:t>pitanja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</a:rPr>
              <a:t>Ikona </a:t>
            </a:r>
            <a:r>
              <a:rPr lang="hr-HR" sz="1600" b="1" i="1" dirty="0" smtClean="0">
                <a:solidFill>
                  <a:schemeClr val="tx1"/>
                </a:solidFill>
              </a:rPr>
              <a:t>Dalje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 smtClean="0">
                <a:solidFill>
                  <a:schemeClr val="tx1"/>
                </a:solidFill>
              </a:rPr>
              <a:t>Klikanjem</a:t>
            </a:r>
            <a:r>
              <a:rPr lang="hr-HR" sz="1600" dirty="0" smtClean="0">
                <a:solidFill>
                  <a:schemeClr val="tx1"/>
                </a:solidFill>
              </a:rPr>
              <a:t> na podizbornik </a:t>
            </a:r>
            <a:endParaRPr lang="hr-HR" sz="160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818445" y="5133768"/>
            <a:ext cx="1639755" cy="187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92676" y="3189184"/>
            <a:ext cx="8177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flipV="1">
            <a:off x="6192676" y="3657600"/>
            <a:ext cx="2329451" cy="392050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143000" y="3505200"/>
            <a:ext cx="2392523" cy="181639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6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2.3.1.1. Tekstualne reference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6553200" cy="4860652"/>
          </a:xfrm>
        </p:spPr>
      </p:pic>
      <p:sp>
        <p:nvSpPr>
          <p:cNvPr id="7" name="Rounded Rectangle 6"/>
          <p:cNvSpPr/>
          <p:nvPr/>
        </p:nvSpPr>
        <p:spPr>
          <a:xfrm>
            <a:off x="6206879" y="3093639"/>
            <a:ext cx="2802060" cy="102116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>
                <a:solidFill>
                  <a:schemeClr val="tx1"/>
                </a:solidFill>
              </a:rPr>
              <a:t>1. Ovdje obrazložite Vaš odgovor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00401" y="3810000"/>
            <a:ext cx="300647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884738" y="5181600"/>
            <a:ext cx="3124201" cy="10687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</a:rPr>
              <a:t>2</a:t>
            </a:r>
            <a:r>
              <a:rPr lang="hr-HR" sz="2000" dirty="0" smtClean="0">
                <a:solidFill>
                  <a:schemeClr val="tx1"/>
                </a:solidFill>
              </a:rPr>
              <a:t>. Mogućnost učitavanja priloga </a:t>
            </a:r>
            <a:endParaRPr lang="hr-HR" sz="2000" b="1" i="1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81600"/>
            <a:ext cx="3857625" cy="135545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4267200" y="5562600"/>
            <a:ext cx="1617538" cy="305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268661" y="5868387"/>
            <a:ext cx="3573752" cy="255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30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2015" id="{C80F744F-16B6-44FD-AE21-58D6AF660974}" vid="{ECA1E866-05F9-4286-86C2-FF54E72631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Zadar 2015</Template>
  <TotalTime>2837</TotalTime>
  <Words>1045</Words>
  <Application>Microsoft Office PowerPoint</Application>
  <PresentationFormat>On-screen Show (4:3)</PresentationFormat>
  <Paragraphs>183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 Web aplikacija Fiskalna odgovornost Digitalni potpis (Elektronski potpis)</vt:lpstr>
      <vt:lpstr>1. Zakon o fiskalnoj odgovornosti</vt:lpstr>
      <vt:lpstr>1.1. Obveznici Izjave o fiskalnoj odgovornosti</vt:lpstr>
      <vt:lpstr>1.2. Zakonske izmjene Izjava o fiskalnoj odgovornosti za 2015. godinu</vt:lpstr>
      <vt:lpstr>2. Web aplikacija  Fiskalna odgovornost</vt:lpstr>
      <vt:lpstr>2.1. Ulaz u aplikaciju</vt:lpstr>
      <vt:lpstr>2.2. Sučelje aplikacije</vt:lpstr>
      <vt:lpstr>2.3. Rad u aplikaciji 2.3.1. Predmet</vt:lpstr>
      <vt:lpstr>2.3.1.1. Tekstualne reference</vt:lpstr>
      <vt:lpstr>2.3.1.2. Tabelarne reference</vt:lpstr>
      <vt:lpstr>a) Unos podataka pomoću Excel tablice </vt:lpstr>
      <vt:lpstr>Primjer Excel tablice</vt:lpstr>
      <vt:lpstr>b) Ručni unos podataka</vt:lpstr>
      <vt:lpstr>Primjer kreiranog izvješća u word doc.</vt:lpstr>
      <vt:lpstr>2.3.2. Izjava o fiskalnoj odgovornosti</vt:lpstr>
      <vt:lpstr>Izjava o fiskalnoj odgovornosti – prilog 1.a </vt:lpstr>
      <vt:lpstr>Izjava o fiskalnoj odgovornosti – prilog 1.b </vt:lpstr>
      <vt:lpstr>2.3.3. Upitnik</vt:lpstr>
      <vt:lpstr>…</vt:lpstr>
      <vt:lpstr>2.3.4. Plan otklanjanja slabosti i nepravilnosti</vt:lpstr>
      <vt:lpstr>…</vt:lpstr>
      <vt:lpstr>2.3.5. Mišljenje unutarnjih revizora</vt:lpstr>
      <vt:lpstr>2.3.6. Pomoć</vt:lpstr>
      <vt:lpstr>3. Kontrolni servis za Izjavu o fiskalnoj odgovornosti</vt:lpstr>
      <vt:lpstr>4. Digitalni potpis</vt:lpstr>
      <vt:lpstr>4.1. Svrha i prednosti digitalnog potpisa</vt:lpstr>
      <vt:lpstr>4.1.1. ENEL Digitalni Potpis</vt:lpstr>
      <vt:lpstr>Primjer digitalno potpisanog dokumenta</vt:lpstr>
      <vt:lpstr>Zaključak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Fiskalna odgovornost Elektronski potpis Web aplikacija Fiskalna odgovornost</dc:title>
  <dc:creator>Ivana Manjaka</dc:creator>
  <cp:lastModifiedBy>Ivana Manjaka</cp:lastModifiedBy>
  <cp:revision>575</cp:revision>
  <cp:lastPrinted>2015-11-10T14:58:41Z</cp:lastPrinted>
  <dcterms:created xsi:type="dcterms:W3CDTF">2015-11-06T12:08:57Z</dcterms:created>
  <dcterms:modified xsi:type="dcterms:W3CDTF">2015-11-18T21:21:43Z</dcterms:modified>
</cp:coreProperties>
</file>