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79" r:id="rId4"/>
    <p:sldId id="280" r:id="rId5"/>
    <p:sldId id="281" r:id="rId6"/>
    <p:sldId id="288" r:id="rId7"/>
    <p:sldId id="283" r:id="rId8"/>
    <p:sldId id="284" r:id="rId9"/>
    <p:sldId id="285" r:id="rId10"/>
    <p:sldId id="286" r:id="rId11"/>
    <p:sldId id="287" r:id="rId12"/>
    <p:sldId id="289" r:id="rId13"/>
    <p:sldId id="292" r:id="rId14"/>
    <p:sldId id="299" r:id="rId15"/>
    <p:sldId id="301" r:id="rId16"/>
    <p:sldId id="298" r:id="rId17"/>
    <p:sldId id="297" r:id="rId18"/>
    <p:sldId id="294" r:id="rId19"/>
    <p:sldId id="291" r:id="rId20"/>
    <p:sldId id="295" r:id="rId21"/>
    <p:sldId id="290" r:id="rId22"/>
    <p:sldId id="278" r:id="rId23"/>
  </p:sldIdLst>
  <p:sldSz cx="10223500" cy="6858000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>
      <p:cViewPr varScale="1">
        <p:scale>
          <a:sx n="74" d="100"/>
          <a:sy n="74" d="100"/>
        </p:scale>
        <p:origin x="1056" y="78"/>
      </p:cViewPr>
      <p:guideLst>
        <p:guide orient="horz" pos="2160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F2644-4D14-4A57-A4ED-414AEE66CB2F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FD40-AC39-4CDC-8977-B6B25388A4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01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CE6C-EB3A-47F5-B9B6-AD3DA81C7465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741363"/>
            <a:ext cx="55181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8910-1BFD-41C7-A7E9-5109722E4D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9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130426"/>
            <a:ext cx="86899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3886200"/>
            <a:ext cx="71564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28600"/>
            <a:ext cx="1090506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08400" y="6508751"/>
            <a:ext cx="457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758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28600"/>
            <a:ext cx="1090506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08400" y="6508751"/>
            <a:ext cx="457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4197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6" y="4406901"/>
            <a:ext cx="8689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6" y="2906713"/>
            <a:ext cx="86899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4099" name="Picture 3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33363"/>
            <a:ext cx="10905067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6" y="4406901"/>
            <a:ext cx="8689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6" y="2906713"/>
            <a:ext cx="86899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5122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33363"/>
            <a:ext cx="10905067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535113"/>
            <a:ext cx="45171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" y="2174875"/>
            <a:ext cx="45171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97" y="1535113"/>
            <a:ext cx="45189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97" y="2174875"/>
            <a:ext cx="45189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600201"/>
            <a:ext cx="92011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75" y="6356351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1F5C-3F9E-4866-A328-95DBE0C79592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6991" y="6356351"/>
            <a:ext cx="4508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Savjetovanje za računovodstvene djelatnike Vodice 2014.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6842" y="6356351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Evidencija radnog vremena, Security upgrade, Integracije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326" y="3717032"/>
            <a:ext cx="7048872" cy="1656184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Marin Barišić, </a:t>
            </a:r>
            <a:r>
              <a:rPr lang="hr-HR" sz="2400" dirty="0" err="1" smtClean="0">
                <a:solidFill>
                  <a:schemeClr val="tx1"/>
                </a:solidFill>
              </a:rPr>
              <a:t>mag.oec</a:t>
            </a:r>
            <a:r>
              <a:rPr lang="hr-H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Vanda Golem, </a:t>
            </a:r>
            <a:r>
              <a:rPr lang="hr-HR" sz="2400" dirty="0" err="1" smtClean="0">
                <a:solidFill>
                  <a:schemeClr val="tx1"/>
                </a:solidFill>
              </a:rPr>
              <a:t>dipl.ing</a:t>
            </a:r>
            <a:r>
              <a:rPr lang="hr-H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sz="2400" dirty="0" err="1">
                <a:solidFill>
                  <a:schemeClr val="tx1"/>
                </a:solidFill>
              </a:rPr>
              <a:t>mr.oec</a:t>
            </a:r>
            <a:r>
              <a:rPr lang="hr-HR" sz="2400" dirty="0">
                <a:solidFill>
                  <a:schemeClr val="tx1"/>
                </a:solidFill>
              </a:rPr>
              <a:t> Mario Jerončić, </a:t>
            </a:r>
            <a:r>
              <a:rPr lang="hr-HR" sz="2400" dirty="0" err="1">
                <a:solidFill>
                  <a:schemeClr val="tx1"/>
                </a:solidFill>
              </a:rPr>
              <a:t>dipl.ing</a:t>
            </a:r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direktor, usluga za javni sektor </a:t>
            </a:r>
          </a:p>
        </p:txBody>
      </p:sp>
    </p:spTree>
    <p:extLst>
      <p:ext uri="{BB962C8B-B14F-4D97-AF65-F5344CB8AC3E}">
        <p14:creationId xmlns:p14="http://schemas.microsoft.com/office/powerpoint/2010/main" val="3951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-99392"/>
            <a:ext cx="9201150" cy="1517030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Prijenos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3" y="1844824"/>
            <a:ext cx="4824536" cy="4281340"/>
          </a:xfrm>
        </p:spPr>
        <p:txBody>
          <a:bodyPr/>
          <a:lstStyle/>
          <a:p>
            <a:pPr marL="0" indent="0">
              <a:buNone/>
            </a:pPr>
            <a:endParaRPr lang="hr-HR" sz="2500" u="sng" dirty="0" smtClean="0"/>
          </a:p>
          <a:p>
            <a:pPr marL="0" indent="0">
              <a:buNone/>
            </a:pPr>
            <a:r>
              <a:rPr lang="hr-HR" sz="2300" u="sng" dirty="0" smtClean="0"/>
              <a:t>U </a:t>
            </a:r>
            <a:r>
              <a:rPr lang="hr-HR" sz="2300" u="sng" dirty="0"/>
              <a:t>modulu Prijenos podataka nalazi se:</a:t>
            </a:r>
            <a:endParaRPr lang="hr-HR" sz="2300" dirty="0"/>
          </a:p>
          <a:p>
            <a:pPr marL="0" indent="0">
              <a:buNone/>
            </a:pPr>
            <a:endParaRPr lang="hr-HR" sz="2500" dirty="0"/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Formiranje Excel-a za dnevnu evidenciju</a:t>
            </a:r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Učitavanje podataka iz Excel-a</a:t>
            </a:r>
            <a:endParaRPr lang="hr-HR" sz="2100" dirty="0"/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Prijenos u Obračun plaće</a:t>
            </a:r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Brisanje izgeneriranog dodatka za datum</a:t>
            </a:r>
            <a:endParaRPr lang="hr-HR" sz="21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26" y="3049390"/>
            <a:ext cx="4320479" cy="196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1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920115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4000" dirty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hr-HR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b="1" dirty="0" smtClean="0"/>
              <a:t>Aplikacija</a:t>
            </a:r>
            <a:r>
              <a:rPr lang="hr-HR" dirty="0" smtClean="0"/>
              <a:t> </a:t>
            </a:r>
            <a:r>
              <a:rPr lang="hr-HR" dirty="0"/>
              <a:t>nudi mogućnost </a:t>
            </a:r>
            <a:r>
              <a:rPr lang="hr-HR" b="1" i="1" dirty="0"/>
              <a:t> </a:t>
            </a:r>
            <a:r>
              <a:rPr lang="hr-HR" b="1" i="1" u="sng" dirty="0"/>
              <a:t>automatskog popunjavanja</a:t>
            </a:r>
            <a:r>
              <a:rPr lang="hr-HR" b="1" i="1" dirty="0"/>
              <a:t> </a:t>
            </a:r>
            <a:r>
              <a:rPr lang="hr-HR" dirty="0"/>
              <a:t>za sljedeća polja</a:t>
            </a:r>
            <a:r>
              <a:rPr lang="hr-HR" dirty="0" smtClean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dirty="0"/>
              <a:t>Redovni rad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dirty="0"/>
              <a:t>Početak i završetak rada koji se može definirati posebno za svakog djelatnika,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dirty="0"/>
              <a:t>Dnevni odmor,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dirty="0"/>
              <a:t>Tjedni odmor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hr-H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dirty="0"/>
              <a:t>Uneseni podaci, koji se vode kroz aplikaciju, </a:t>
            </a:r>
            <a:r>
              <a:rPr lang="hr-HR" b="1" i="1" dirty="0"/>
              <a:t>direktno se prebacuju u aplikaciju „Obračun Plaće“.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b="1" dirty="0"/>
              <a:t>Vođenjem evidencije kroz aplikaciju </a:t>
            </a:r>
            <a:r>
              <a:rPr lang="hr-HR" dirty="0"/>
              <a:t>odgovorne osobe ostvaruju značajne </a:t>
            </a:r>
            <a:r>
              <a:rPr lang="hr-HR" b="1" i="1" dirty="0"/>
              <a:t>uštede u vremenu</a:t>
            </a:r>
            <a:r>
              <a:rPr lang="hr-HR" dirty="0"/>
              <a:t> na </a:t>
            </a:r>
            <a:r>
              <a:rPr lang="hr-HR" u="sng" dirty="0"/>
              <a:t>dnevnoj i tjednoj razini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8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Integracija COP-a i sustava </a:t>
            </a:r>
            <a:r>
              <a:rPr lang="hr-HR" dirty="0" err="1" smtClean="0"/>
              <a:t>ProFi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935286" y="2204864"/>
            <a:ext cx="2016224" cy="30963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71790" y="2204864"/>
            <a:ext cx="3888432" cy="33843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r-HR" sz="6000" dirty="0" smtClean="0"/>
          </a:p>
          <a:p>
            <a:pPr algn="ctr"/>
            <a:endParaRPr lang="hr-HR" sz="6000" dirty="0"/>
          </a:p>
        </p:txBody>
      </p:sp>
      <p:sp>
        <p:nvSpPr>
          <p:cNvPr id="6" name="Right Arrow 5"/>
          <p:cNvSpPr/>
          <p:nvPr/>
        </p:nvSpPr>
        <p:spPr>
          <a:xfrm>
            <a:off x="3059522" y="3465004"/>
            <a:ext cx="23042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5903838" y="3465004"/>
            <a:ext cx="1224136" cy="8280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rgbClr val="FFDA6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83958" y="4473116"/>
            <a:ext cx="2088232" cy="8280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rgbClr val="FFD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7835" y="2577098"/>
            <a:ext cx="124399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000" dirty="0" err="1" smtClean="0"/>
              <a:t>ProFi</a:t>
            </a:r>
            <a:endParaRPr lang="hr-HR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3958" y="4485310"/>
            <a:ext cx="20882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Financijsko</a:t>
            </a:r>
            <a:endParaRPr lang="hr-HR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883979" y="3516363"/>
            <a:ext cx="9492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3200" dirty="0" smtClean="0"/>
              <a:t>PPIA</a:t>
            </a:r>
            <a:endParaRPr lang="hr-HR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5673" y="3231657"/>
            <a:ext cx="123245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800" dirty="0" smtClean="0"/>
              <a:t>COP</a:t>
            </a:r>
            <a:endParaRPr lang="hr-HR" sz="4800" dirty="0"/>
          </a:p>
        </p:txBody>
      </p:sp>
      <p:sp>
        <p:nvSpPr>
          <p:cNvPr id="23" name="Bent Arrow 22"/>
          <p:cNvSpPr/>
          <p:nvPr/>
        </p:nvSpPr>
        <p:spPr>
          <a:xfrm rot="5400000">
            <a:off x="7516079" y="3275640"/>
            <a:ext cx="792090" cy="1420301"/>
          </a:xfrm>
          <a:prstGeom prst="bentArrow">
            <a:avLst>
              <a:gd name="adj1" fmla="val 39430"/>
              <a:gd name="adj2" fmla="val 4123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1175" y="1484784"/>
            <a:ext cx="5896719" cy="18722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3848636" y="3518389"/>
            <a:ext cx="5896719" cy="252749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Povezivanje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988840"/>
            <a:ext cx="5896719" cy="1612775"/>
          </a:xfrm>
        </p:spPr>
        <p:txBody>
          <a:bodyPr/>
          <a:lstStyle/>
          <a:p>
            <a:r>
              <a:rPr lang="hr-HR" dirty="0" smtClean="0"/>
              <a:t>IP1 obrazac</a:t>
            </a:r>
          </a:p>
          <a:p>
            <a:r>
              <a:rPr lang="hr-HR" dirty="0" smtClean="0"/>
              <a:t>Analitika rekapitulacije plaća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111750" y="1489760"/>
            <a:ext cx="10586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000" dirty="0" smtClean="0"/>
              <a:t>COP</a:t>
            </a:r>
            <a:endParaRPr lang="hr-HR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48636" y="3856072"/>
            <a:ext cx="5896719" cy="218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Zahtjev</a:t>
            </a:r>
          </a:p>
          <a:p>
            <a:r>
              <a:rPr lang="hr-HR" dirty="0" smtClean="0"/>
              <a:t>Dokument za plaćanje</a:t>
            </a:r>
          </a:p>
          <a:p>
            <a:r>
              <a:rPr lang="hr-HR" dirty="0" smtClean="0"/>
              <a:t>Trošak i obveza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439576" y="3601615"/>
            <a:ext cx="124399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000" dirty="0" err="1" smtClean="0"/>
              <a:t>ProFi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6460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Koraci za rad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87" y="1600627"/>
            <a:ext cx="8854628" cy="1401513"/>
          </a:xfrm>
        </p:spPr>
        <p:txBody>
          <a:bodyPr/>
          <a:lstStyle/>
          <a:p>
            <a:r>
              <a:rPr lang="hr-HR" dirty="0" smtClean="0"/>
              <a:t>Prvi korak je da se formira datoteka u COP-u</a:t>
            </a:r>
          </a:p>
          <a:p>
            <a:r>
              <a:rPr lang="hr-HR" dirty="0" smtClean="0"/>
              <a:t>Nakon toga se u PPIA odabere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Picture 5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50" y="2847975"/>
            <a:ext cx="59817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9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Učitavanje datoteke</a:t>
            </a:r>
            <a:endParaRPr lang="hr-HR" dirty="0"/>
          </a:p>
        </p:txBody>
      </p:sp>
      <p:pic>
        <p:nvPicPr>
          <p:cNvPr id="4" name="Picture 4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4" y="1772816"/>
            <a:ext cx="3362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46" y="2620541"/>
            <a:ext cx="4152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/>
              <a:t>Rezultat generiranja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15366" r="24120" b="24558"/>
          <a:stretch/>
        </p:blipFill>
        <p:spPr bwMode="auto">
          <a:xfrm>
            <a:off x="965204" y="1626508"/>
            <a:ext cx="6734175" cy="4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5495" r="31132" b="40208"/>
          <a:stretch/>
        </p:blipFill>
        <p:spPr bwMode="auto">
          <a:xfrm>
            <a:off x="2879502" y="3210684"/>
            <a:ext cx="583264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23317" y="2778636"/>
            <a:ext cx="28083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223317" y="4938876"/>
            <a:ext cx="151216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1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Rezultat generiranja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15365" r="24120" b="21703"/>
          <a:stretch/>
        </p:blipFill>
        <p:spPr bwMode="auto">
          <a:xfrm>
            <a:off x="511175" y="1417639"/>
            <a:ext cx="6743700" cy="46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15625" r="44361" b="27282"/>
          <a:stretch/>
        </p:blipFill>
        <p:spPr bwMode="auto">
          <a:xfrm>
            <a:off x="4175647" y="2204864"/>
            <a:ext cx="41044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1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Integracija MSPM-a i SDR-a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485180" y="2219697"/>
            <a:ext cx="3474442" cy="30963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65850" y="2204864"/>
            <a:ext cx="3312368" cy="31111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/>
          </a:p>
        </p:txBody>
      </p:sp>
      <p:sp>
        <p:nvSpPr>
          <p:cNvPr id="6" name="Right Arrow 5"/>
          <p:cNvSpPr/>
          <p:nvPr/>
        </p:nvSpPr>
        <p:spPr>
          <a:xfrm>
            <a:off x="4362636" y="3421787"/>
            <a:ext cx="180020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509892" y="2406124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Sustav državne riznice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27374" y="2385189"/>
            <a:ext cx="18722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Ministarstvo socijalne politike i mladih</a:t>
            </a:r>
            <a:endParaRPr lang="hr-HR" sz="2000" dirty="0"/>
          </a:p>
        </p:txBody>
      </p:sp>
      <p:sp>
        <p:nvSpPr>
          <p:cNvPr id="13" name="Flowchart: Multidocument 12"/>
          <p:cNvSpPr/>
          <p:nvPr/>
        </p:nvSpPr>
        <p:spPr>
          <a:xfrm>
            <a:off x="1223318" y="3717032"/>
            <a:ext cx="1728192" cy="1224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ZIR</a:t>
            </a:r>
            <a:endParaRPr lang="hr-HR" sz="2800" dirty="0"/>
          </a:p>
        </p:txBody>
      </p:sp>
      <p:sp>
        <p:nvSpPr>
          <p:cNvPr id="16" name="Flowchart: Multidocument 15"/>
          <p:cNvSpPr/>
          <p:nvPr/>
        </p:nvSpPr>
        <p:spPr>
          <a:xfrm>
            <a:off x="7357938" y="3623047"/>
            <a:ext cx="1728192" cy="1224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ZIR u SAP-u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557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708241" y="1844824"/>
            <a:ext cx="4470605" cy="4032448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/>
              <a:t>Sustav državne riznice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Usklađivanje </a:t>
            </a:r>
            <a:r>
              <a:rPr lang="hr-HR" dirty="0" err="1" smtClean="0"/>
              <a:t>šifrarnika</a:t>
            </a:r>
            <a:endParaRPr lang="hr-HR" dirty="0"/>
          </a:p>
        </p:txBody>
      </p:sp>
      <p:sp>
        <p:nvSpPr>
          <p:cNvPr id="5" name="Rounded Rectangle 4"/>
          <p:cNvSpPr/>
          <p:nvPr/>
        </p:nvSpPr>
        <p:spPr>
          <a:xfrm>
            <a:off x="6236849" y="2945929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64890" y="4321498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3441" y="2780928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72555" y="3801096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5400" y="4736689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Valuta</a:t>
            </a:r>
            <a:endParaRPr lang="hr-H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133" y="3291012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Država</a:t>
            </a:r>
            <a:endParaRPr lang="hr-H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2839" y="3090957"/>
            <a:ext cx="122413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Dobavljač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4544" y="4233392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Banke</a:t>
            </a:r>
            <a:endParaRPr lang="hr-HR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7363" y="1772816"/>
            <a:ext cx="4145636" cy="4032448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eft-Right Arrow 17"/>
          <p:cNvSpPr/>
          <p:nvPr/>
        </p:nvSpPr>
        <p:spPr>
          <a:xfrm>
            <a:off x="4295808" y="3573214"/>
            <a:ext cx="1279624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ounded Rectangle 18"/>
          <p:cNvSpPr/>
          <p:nvPr/>
        </p:nvSpPr>
        <p:spPr>
          <a:xfrm>
            <a:off x="458031" y="2821372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84527" y="3491067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315" y="3166455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Partner</a:t>
            </a:r>
            <a:endParaRPr lang="hr-H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32362" y="3687709"/>
            <a:ext cx="99434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Žiro račun</a:t>
            </a:r>
            <a:endParaRPr lang="hr-HR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01889" y="1869252"/>
            <a:ext cx="18722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Ministarstvo socijalne politike i mladih</a:t>
            </a:r>
            <a:endParaRPr lang="hr-HR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899693" y="1930266"/>
            <a:ext cx="18659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/>
              <a:t>Sustav državne riznice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0886" y="4265707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807" y="4495651"/>
            <a:ext cx="14872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Proračunski </a:t>
            </a:r>
            <a:r>
              <a:rPr lang="hr-HR" sz="2000" dirty="0" err="1" smtClean="0"/>
              <a:t>klasifikatori</a:t>
            </a:r>
            <a:endParaRPr lang="hr-H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8245698" y="4674766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92309" y="4789601"/>
            <a:ext cx="1487289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Proračunski </a:t>
            </a:r>
            <a:r>
              <a:rPr lang="hr-HR" sz="2000" dirty="0" err="1" smtClean="0"/>
              <a:t>klasifikatori</a:t>
            </a:r>
            <a:r>
              <a:rPr lang="hr-HR" sz="2000" dirty="0" smtClean="0"/>
              <a:t> (SAP)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179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920115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4000" dirty="0"/>
              <a:t>Zakon o radu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72816"/>
            <a:ext cx="8633023" cy="435334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Izmjene </a:t>
            </a:r>
            <a:r>
              <a:rPr lang="hr-HR" sz="2000" b="1" i="1" dirty="0"/>
              <a:t>Pravilnika o sadržaju i načinu vođenja evidencije o radnicima (NN br. 32/15)</a:t>
            </a:r>
            <a:r>
              <a:rPr lang="hr-HR" sz="2000" dirty="0"/>
              <a:t>, uvjetuju promjenu dosadašnjeg načina vođenja evidencije.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Najvažnije izmjene, koje se odnose na voditelje su da evidencije radnog vremena moraju biti ažurirane na </a:t>
            </a:r>
            <a:r>
              <a:rPr lang="hr-HR" sz="2000" b="1" i="1" dirty="0"/>
              <a:t>dnevnoj razini</a:t>
            </a:r>
            <a:r>
              <a:rPr lang="hr-HR" sz="2000" dirty="0"/>
              <a:t>. </a:t>
            </a:r>
            <a:endParaRPr lang="hr-H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Kod </a:t>
            </a:r>
            <a:r>
              <a:rPr lang="hr-HR" sz="2000" dirty="0"/>
              <a:t>evidencije o radnom vremenu </a:t>
            </a:r>
            <a:r>
              <a:rPr lang="hr-HR" sz="2000" b="1" i="1" dirty="0"/>
              <a:t>novina</a:t>
            </a:r>
            <a:r>
              <a:rPr lang="hr-HR" sz="2000" dirty="0"/>
              <a:t> je obveza evidentiranja </a:t>
            </a:r>
            <a:r>
              <a:rPr lang="hr-HR" sz="2000" b="1" i="1" dirty="0"/>
              <a:t>dnevnog i tjednog </a:t>
            </a:r>
            <a:r>
              <a:rPr lang="hr-HR" sz="2000" b="1" i="1" dirty="0" smtClean="0"/>
              <a:t>odmora </a:t>
            </a:r>
            <a:r>
              <a:rPr lang="hr-HR" sz="2000" i="1" dirty="0" smtClean="0"/>
              <a:t>(samo onda ako ne vodite podatke o početku i završetku rada)</a:t>
            </a:r>
            <a:r>
              <a:rPr lang="hr-HR" sz="2000" dirty="0" smtClean="0"/>
              <a:t>, </a:t>
            </a:r>
            <a:r>
              <a:rPr lang="hr-HR" sz="2000" b="1" i="1" dirty="0"/>
              <a:t>neplaćenog dopusta, odsutnosti radnika na njegov zahtjev, korištenja roditeljskog dopusta i drugih roditeljskih prava</a:t>
            </a:r>
            <a:r>
              <a:rPr lang="hr-HR" sz="2000" dirty="0"/>
              <a:t>, </a:t>
            </a:r>
            <a:r>
              <a:rPr lang="hr-HR" sz="2000" b="1" i="1" dirty="0"/>
              <a:t>odsutnosti u kojem radnik svojom krivnjom ne obavlja poslove, smjenski i dvokratni rad te  vrijeme terenskog rada</a:t>
            </a:r>
            <a:r>
              <a:rPr lang="hr-HR" sz="2000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87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57041" y="2878430"/>
            <a:ext cx="4470605" cy="2350770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r-HR" dirty="0" smtClean="0"/>
              <a:t>Automatsko formiranje zahtjeva u SDR-u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>
            <a:off x="4966517" y="3755741"/>
            <a:ext cx="2162508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801" y="3907039"/>
            <a:ext cx="231212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Podaci za povezivanje sa Riznicom</a:t>
            </a:r>
            <a:endParaRPr lang="hr-HR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22697" y="2132856"/>
            <a:ext cx="2568774" cy="2175073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xtBox 28"/>
          <p:cNvSpPr txBox="1"/>
          <p:nvPr/>
        </p:nvSpPr>
        <p:spPr>
          <a:xfrm>
            <a:off x="4951544" y="2912132"/>
            <a:ext cx="25761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Ministarstvo socijalne politike i mladih</a:t>
            </a:r>
            <a:endParaRPr lang="hr-HR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2152" y="2238029"/>
            <a:ext cx="187220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Ustanova</a:t>
            </a:r>
            <a:endParaRPr lang="hr-HR" sz="2000" dirty="0"/>
          </a:p>
        </p:txBody>
      </p:sp>
      <p:sp>
        <p:nvSpPr>
          <p:cNvPr id="3" name="Flowchart: Document 2"/>
          <p:cNvSpPr/>
          <p:nvPr/>
        </p:nvSpPr>
        <p:spPr>
          <a:xfrm>
            <a:off x="511175" y="2780928"/>
            <a:ext cx="1504231" cy="107017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Zahtjev</a:t>
            </a:r>
            <a:endParaRPr lang="hr-HR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7913651" y="4065312"/>
            <a:ext cx="2473134" cy="2198494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30" name="TextBox 29"/>
          <p:cNvSpPr txBox="1"/>
          <p:nvPr/>
        </p:nvSpPr>
        <p:spPr>
          <a:xfrm>
            <a:off x="1906445" y="6549972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Valuta</a:t>
            </a:r>
            <a:endParaRPr lang="hr-HR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520804" y="4116045"/>
            <a:ext cx="18659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/>
              <a:t>Sustav državne riznice</a:t>
            </a:r>
          </a:p>
        </p:txBody>
      </p:sp>
      <p:sp>
        <p:nvSpPr>
          <p:cNvPr id="34" name="Flowchart: Document 33"/>
          <p:cNvSpPr/>
          <p:nvPr/>
        </p:nvSpPr>
        <p:spPr>
          <a:xfrm>
            <a:off x="3250932" y="3814326"/>
            <a:ext cx="1288207" cy="107017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ZIR</a:t>
            </a:r>
            <a:endParaRPr lang="hr-HR" sz="2800" dirty="0"/>
          </a:p>
        </p:txBody>
      </p:sp>
      <p:sp>
        <p:nvSpPr>
          <p:cNvPr id="37" name="Flowchart: Document 36"/>
          <p:cNvSpPr/>
          <p:nvPr/>
        </p:nvSpPr>
        <p:spPr>
          <a:xfrm>
            <a:off x="8190937" y="4911454"/>
            <a:ext cx="1385309" cy="107674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ZIR u SAP-u</a:t>
            </a:r>
            <a:endParaRPr lang="hr-HR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53448" y="2187477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Slanje zahtjeva</a:t>
            </a:r>
            <a:endParaRPr lang="hr-HR" dirty="0"/>
          </a:p>
        </p:txBody>
      </p:sp>
      <p:cxnSp>
        <p:nvCxnSpPr>
          <p:cNvPr id="45" name="Elbow Connector 44"/>
          <p:cNvCxnSpPr/>
          <p:nvPr/>
        </p:nvCxnSpPr>
        <p:spPr>
          <a:xfrm>
            <a:off x="2591471" y="2556809"/>
            <a:ext cx="2401119" cy="321621"/>
          </a:xfrm>
          <a:prstGeom prst="bentConnector3">
            <a:avLst>
              <a:gd name="adj1" fmla="val 99983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27" idx="0"/>
          </p:cNvCxnSpPr>
          <p:nvPr/>
        </p:nvCxnSpPr>
        <p:spPr>
          <a:xfrm>
            <a:off x="7515030" y="3582880"/>
            <a:ext cx="1635188" cy="482432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13651" y="3140300"/>
            <a:ext cx="12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WEB servis</a:t>
            </a:r>
            <a:endParaRPr lang="hr-HR" dirty="0"/>
          </a:p>
        </p:txBody>
      </p:sp>
      <p:sp>
        <p:nvSpPr>
          <p:cNvPr id="58" name="TextBox 57"/>
          <p:cNvSpPr txBox="1"/>
          <p:nvPr/>
        </p:nvSpPr>
        <p:spPr>
          <a:xfrm>
            <a:off x="4601963" y="4100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+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67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778098"/>
          </a:xfrm>
        </p:spPr>
        <p:txBody>
          <a:bodyPr/>
          <a:lstStyle/>
          <a:p>
            <a:r>
              <a:rPr lang="hr-HR" dirty="0" smtClean="0"/>
              <a:t>Obavezno polje OIB-a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15495" r="24046" b="13150"/>
          <a:stretch>
            <a:fillRect/>
          </a:stretch>
        </p:blipFill>
        <p:spPr bwMode="auto">
          <a:xfrm>
            <a:off x="791270" y="1052736"/>
            <a:ext cx="6772275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263878" y="429309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5831830" y="2639343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4031630" y="4941168"/>
            <a:ext cx="165618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87814" y="4230355"/>
            <a:ext cx="2448272" cy="648072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70" y="1500425"/>
            <a:ext cx="5040560" cy="37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920115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Evidencija radnog vremena</a:t>
            </a:r>
            <a:br>
              <a:rPr lang="hr-HR" dirty="0" smtClean="0"/>
            </a:br>
            <a:r>
              <a:rPr lang="hr-HR" sz="4000" dirty="0" smtClean="0"/>
              <a:t>Uvod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29" y="1600201"/>
            <a:ext cx="4248473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Aplikacija namijenjena unosu dnevne evidencije rada i prikazivanja istog kroz pripadajuća </a:t>
            </a:r>
            <a:r>
              <a:rPr lang="hr-HR" sz="2000" dirty="0" smtClean="0"/>
              <a:t>izvješća</a:t>
            </a:r>
            <a:endParaRPr lang="hr-HR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Aplikacija </a:t>
            </a:r>
            <a:r>
              <a:rPr lang="hr-HR" sz="2000" b="1" i="1" dirty="0"/>
              <a:t>„Evidencija radnog vremena“</a:t>
            </a:r>
            <a:r>
              <a:rPr lang="hr-HR" sz="2000" dirty="0"/>
              <a:t> zasebna je aplikacija, a baza koja se bira ista je onda baza koja se upisuje za rad sa plaćama ili kadrovskom evidencijom.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2348880"/>
            <a:ext cx="4392488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89" y="59958"/>
            <a:ext cx="920115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4000" dirty="0" smtClean="0"/>
              <a:t>Šifrarnici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06" y="1844824"/>
            <a:ext cx="3744416" cy="41044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hr-HR" sz="19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hr-HR" sz="1900" dirty="0" smtClean="0"/>
          </a:p>
          <a:p>
            <a:pPr marL="0" indent="0" algn="just">
              <a:buNone/>
            </a:pPr>
            <a:r>
              <a:rPr lang="hr-HR" sz="1900" dirty="0" smtClean="0"/>
              <a:t>Kroz </a:t>
            </a:r>
            <a:r>
              <a:rPr lang="hr-HR" sz="1900" dirty="0"/>
              <a:t>šifrarnik </a:t>
            </a:r>
            <a:r>
              <a:rPr lang="hr-HR" sz="1900" b="1" i="1" dirty="0"/>
              <a:t>„Dnevne evidencije“</a:t>
            </a:r>
            <a:r>
              <a:rPr lang="hr-HR" sz="1900" dirty="0"/>
              <a:t> definirate kako želite da izgleda tablica u kojoj ćete unositi dnevnu </a:t>
            </a:r>
            <a:r>
              <a:rPr lang="hr-HR" sz="1900" dirty="0" smtClean="0"/>
              <a:t>evidenciju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1900" dirty="0"/>
          </a:p>
          <a:p>
            <a:pPr marL="0" indent="0" algn="just">
              <a:buNone/>
            </a:pPr>
            <a:r>
              <a:rPr lang="hr-HR" sz="1900" dirty="0" smtClean="0"/>
              <a:t>Kroz </a:t>
            </a:r>
            <a:r>
              <a:rPr lang="hr-HR" sz="1900" dirty="0"/>
              <a:t>ovaj modul važno je ispravno definirati podatke, koji će se kasnije u izborniku </a:t>
            </a:r>
            <a:r>
              <a:rPr lang="hr-HR" sz="1900" b="1" dirty="0"/>
              <a:t>„Dnevne evidencije“ </a:t>
            </a:r>
            <a:r>
              <a:rPr lang="hr-HR" sz="1900" dirty="0"/>
              <a:t>prikazivati kao kolone</a:t>
            </a:r>
          </a:p>
          <a:p>
            <a:endParaRPr lang="hr-H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27" y="2276872"/>
            <a:ext cx="5733279" cy="36724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01253" y="3281701"/>
            <a:ext cx="1688314" cy="11521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dirty="0">
                <a:solidFill>
                  <a:schemeClr val="tx1"/>
                </a:solidFill>
              </a:rPr>
              <a:t>Šifrarnike učitavamo odabirom ikone </a:t>
            </a:r>
            <a:r>
              <a:rPr lang="hr-HR" sz="1300" b="1" dirty="0">
                <a:solidFill>
                  <a:schemeClr val="tx1"/>
                </a:solidFill>
              </a:rPr>
              <a:t>„Učitavanje podataka”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66264" y="2903802"/>
            <a:ext cx="386072" cy="377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2365" y="3281701"/>
            <a:ext cx="3258818" cy="2411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Forma šifrarnika dnevne evidencije sastoji se od: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Kratki naziv evidencije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Dugi naziv evidencije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Kolona u evidenciji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Dodatak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Kategorija dodatka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434641" y="2867722"/>
            <a:ext cx="288032" cy="377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49843" y="3245621"/>
            <a:ext cx="1512168" cy="75637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Unos novog šifrarnika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70" y="-99392"/>
            <a:ext cx="9201150" cy="1575048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3600" dirty="0"/>
              <a:t>Primjer popunjenog šifrarnika Dnevne evidencije</a:t>
            </a: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0" y="1628800"/>
            <a:ext cx="8280920" cy="4597971"/>
          </a:xfrm>
        </p:spPr>
      </p:pic>
    </p:spTree>
    <p:extLst>
      <p:ext uri="{BB962C8B-B14F-4D97-AF65-F5344CB8AC3E}">
        <p14:creationId xmlns:p14="http://schemas.microsoft.com/office/powerpoint/2010/main" val="1095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-63558"/>
            <a:ext cx="9201150" cy="1481196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Dnevne evidencije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600201"/>
            <a:ext cx="827298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/>
              <a:t>Modul </a:t>
            </a:r>
            <a:r>
              <a:rPr lang="hr-HR" sz="2000" dirty="0"/>
              <a:t>unutar kojeg se vodi </a:t>
            </a:r>
            <a:r>
              <a:rPr lang="hr-HR" sz="2000" dirty="0" smtClean="0"/>
              <a:t>evidencija </a:t>
            </a:r>
            <a:r>
              <a:rPr lang="hr-HR" sz="2000" dirty="0"/>
              <a:t>o radnom vremenu zaposlenika </a:t>
            </a:r>
          </a:p>
          <a:p>
            <a:pPr marL="0" indent="0">
              <a:buNone/>
            </a:pPr>
            <a:endParaRPr lang="hr-H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Klikom </a:t>
            </a:r>
            <a:r>
              <a:rPr lang="hr-HR" sz="2000" dirty="0" smtClean="0"/>
              <a:t>na opciju  </a:t>
            </a:r>
            <a:r>
              <a:rPr lang="hr-HR" sz="2000" b="1" i="1" dirty="0"/>
              <a:t>„Popuni tablicu“</a:t>
            </a:r>
            <a:r>
              <a:rPr lang="hr-HR" sz="2000" dirty="0"/>
              <a:t> pojavljuju se</a:t>
            </a:r>
            <a:r>
              <a:rPr lang="hr-HR" sz="2000" dirty="0" smtClean="0"/>
              <a:t>:</a:t>
            </a:r>
            <a:endParaRPr lang="hr-HR" sz="2000" dirty="0"/>
          </a:p>
          <a:p>
            <a:pPr marL="457200" indent="-457200">
              <a:buFont typeface="+mj-lt"/>
              <a:buAutoNum type="alphaLcParenR"/>
            </a:pPr>
            <a:r>
              <a:rPr lang="hr-HR" sz="2000" dirty="0"/>
              <a:t>svi </a:t>
            </a:r>
            <a:r>
              <a:rPr lang="hr-HR" sz="2000" b="1" i="1" dirty="0"/>
              <a:t>djelatnici</a:t>
            </a:r>
            <a:r>
              <a:rPr lang="hr-HR" sz="2000" dirty="0"/>
              <a:t> (aplikacija podatke povlači iz aplikacije Kadrovska evidencija) </a:t>
            </a:r>
            <a:r>
              <a:rPr lang="hr-HR" sz="2000" dirty="0" smtClean="0"/>
              <a:t> </a:t>
            </a:r>
            <a:endParaRPr lang="hr-HR" sz="2000" dirty="0"/>
          </a:p>
          <a:p>
            <a:pPr marL="457200" indent="-457200">
              <a:buFont typeface="+mj-lt"/>
              <a:buAutoNum type="alphaLcParenR"/>
            </a:pPr>
            <a:r>
              <a:rPr lang="hr-HR" sz="2000" i="1" dirty="0"/>
              <a:t>početak i završetak rada,</a:t>
            </a:r>
            <a:r>
              <a:rPr lang="hr-HR" sz="20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000" i="1" dirty="0"/>
              <a:t>dnevni (tjedni) odmor</a:t>
            </a:r>
          </a:p>
          <a:p>
            <a:endParaRPr lang="hr-HR" dirty="0"/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4" y="1609526"/>
            <a:ext cx="8486192" cy="4607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409" y="2971072"/>
            <a:ext cx="2952328" cy="167419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r-HR" sz="1600" b="1" dirty="0" smtClean="0">
                <a:solidFill>
                  <a:schemeClr val="tx1"/>
                </a:solidFill>
              </a:rPr>
              <a:t>Ručno mijenjanje vremena </a:t>
            </a:r>
            <a:r>
              <a:rPr lang="hr-HR" sz="1600" dirty="0" smtClean="0">
                <a:solidFill>
                  <a:schemeClr val="tx1"/>
                </a:solidFill>
              </a:rPr>
              <a:t>rada za svakog djelatnika pojedinačno, vrši se odabirom djelatnika za kojeg se želi izvršiti izmjena.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91670" y="4221088"/>
            <a:ext cx="789740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11950" y="2249009"/>
            <a:ext cx="144016" cy="69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27374" y="5743027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583358" y="5963335"/>
            <a:ext cx="324036" cy="1062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727374" y="6126164"/>
            <a:ext cx="360040" cy="1825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4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12124"/>
            <a:ext cx="9201150" cy="1405514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Dnevne evidencije - NOVO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0" y="1566996"/>
            <a:ext cx="8912180" cy="4726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6440" y="1628800"/>
            <a:ext cx="3231524" cy="1725769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700" dirty="0">
                <a:solidFill>
                  <a:schemeClr val="tx1"/>
                </a:solidFill>
              </a:rPr>
              <a:t>Grupno mijenjanje podataka vrši se kroz opciju </a:t>
            </a:r>
            <a:r>
              <a:rPr lang="hr-HR" sz="1700" b="1" dirty="0">
                <a:solidFill>
                  <a:schemeClr val="tx1"/>
                </a:solidFill>
              </a:rPr>
              <a:t>„Ažuriranje” </a:t>
            </a:r>
            <a:r>
              <a:rPr lang="hr-HR" sz="1700" dirty="0">
                <a:solidFill>
                  <a:schemeClr val="tx1"/>
                </a:solidFill>
              </a:rPr>
              <a:t>gdje se ispunjavaju sljedeći podaci:</a:t>
            </a:r>
            <a:r>
              <a:rPr lang="hr-HR" sz="1700" b="1" dirty="0">
                <a:solidFill>
                  <a:schemeClr val="tx1"/>
                </a:solidFill>
              </a:rPr>
              <a:t> Početak i završetak rada, Kolona u evidenciji i Broj sati.</a:t>
            </a:r>
            <a:endParaRPr lang="hr-HR" sz="17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2011717" y="2491685"/>
            <a:ext cx="2164723" cy="759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48313" y="4935242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540523" y="5156608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644665" y="5321018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738643" y="5542384"/>
            <a:ext cx="674359" cy="118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2478326" y="5697242"/>
            <a:ext cx="473184" cy="1719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900562" y="5936133"/>
            <a:ext cx="512439" cy="1146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558623" y="6114837"/>
            <a:ext cx="453094" cy="1146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0" y="1577755"/>
            <a:ext cx="8912180" cy="47157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84223" y="3121459"/>
            <a:ext cx="2010947" cy="124364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Podaci izmijenjeni kroz izbornik </a:t>
            </a:r>
            <a:r>
              <a:rPr lang="hr-HR" b="1" dirty="0" smtClean="0">
                <a:solidFill>
                  <a:schemeClr val="tx1"/>
                </a:solidFill>
              </a:rPr>
              <a:t>„Ažuriranje”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5400000">
            <a:off x="4173203" y="3742116"/>
            <a:ext cx="936103" cy="88593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206738" y="4663896"/>
            <a:ext cx="1728192" cy="1429401"/>
          </a:xfrm>
          <a:prstGeom prst="round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1766578" y="5085184"/>
            <a:ext cx="288032" cy="163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1586435" y="5308220"/>
            <a:ext cx="288032" cy="163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 28"/>
          <p:cNvSpPr/>
          <p:nvPr/>
        </p:nvSpPr>
        <p:spPr>
          <a:xfrm>
            <a:off x="1737762" y="5514768"/>
            <a:ext cx="288032" cy="163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1952044" y="5721316"/>
            <a:ext cx="605105" cy="1550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 30"/>
          <p:cNvSpPr/>
          <p:nvPr/>
        </p:nvSpPr>
        <p:spPr>
          <a:xfrm>
            <a:off x="1976288" y="6134680"/>
            <a:ext cx="552289" cy="151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2557150" y="5884843"/>
            <a:ext cx="505571" cy="2084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2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-99392"/>
            <a:ext cx="9201150" cy="1517030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Izvješća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4" y="1628800"/>
            <a:ext cx="8568952" cy="4536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9422" y="2473908"/>
            <a:ext cx="6619740" cy="90207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r-HR" sz="1700" b="1" i="1" dirty="0">
                <a:solidFill>
                  <a:schemeClr val="tx1"/>
                </a:solidFill>
              </a:rPr>
              <a:t>Izvješću</a:t>
            </a:r>
            <a:r>
              <a:rPr lang="hr-HR" sz="1700" dirty="0">
                <a:solidFill>
                  <a:schemeClr val="tx1"/>
                </a:solidFill>
              </a:rPr>
              <a:t> o evidenciji rada </a:t>
            </a:r>
            <a:r>
              <a:rPr lang="hr-HR" sz="1700" b="1" i="1" dirty="0">
                <a:solidFill>
                  <a:schemeClr val="tx1"/>
                </a:solidFill>
              </a:rPr>
              <a:t>pristupamo</a:t>
            </a:r>
            <a:r>
              <a:rPr lang="hr-HR" sz="1700" dirty="0">
                <a:solidFill>
                  <a:schemeClr val="tx1"/>
                </a:solidFill>
              </a:rPr>
              <a:t> odabirom modula </a:t>
            </a:r>
            <a:r>
              <a:rPr lang="hr-HR" sz="1700" i="1" dirty="0">
                <a:solidFill>
                  <a:schemeClr val="tx1"/>
                </a:solidFill>
              </a:rPr>
              <a:t>„Izvješće“</a:t>
            </a:r>
            <a:r>
              <a:rPr lang="hr-HR" sz="1700" dirty="0">
                <a:solidFill>
                  <a:schemeClr val="tx1"/>
                </a:solidFill>
              </a:rPr>
              <a:t> u alatnoj traci, prilikom kojeg se javlja forma za odabir datuma , prema kojem će aplikacija generirati izvješće(a).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 flipH="1" flipV="1">
            <a:off x="3246720" y="2121046"/>
            <a:ext cx="489700" cy="21602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9201150" cy="1417638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Izvješća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1790538"/>
            <a:ext cx="9201150" cy="4145286"/>
          </a:xfrm>
        </p:spPr>
      </p:pic>
    </p:spTree>
    <p:extLst>
      <p:ext uri="{BB962C8B-B14F-4D97-AF65-F5344CB8AC3E}">
        <p14:creationId xmlns:p14="http://schemas.microsoft.com/office/powerpoint/2010/main" val="2973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015" id="{C80F744F-16B6-44FD-AE21-58D6AF660974}" vid="{ECA1E866-05F9-4286-86C2-FF54E7263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Zadar 2015</Template>
  <TotalTime>488</TotalTime>
  <Words>613</Words>
  <Application>Microsoft Office PowerPoint</Application>
  <PresentationFormat>Custom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Evidencija radnog vremena, Security upgrade, Integracije</vt:lpstr>
      <vt:lpstr>Evidencija radnog vremena Zakon o radu</vt:lpstr>
      <vt:lpstr>Evidencija radnog vremena Uvod</vt:lpstr>
      <vt:lpstr>Evidencija radnog vremena Šifrarnici</vt:lpstr>
      <vt:lpstr>Evidencija radnog vremena Primjer popunjenog šifrarnika Dnevne evidencije</vt:lpstr>
      <vt:lpstr>Evidencija radnog vremena Dnevne evidencije</vt:lpstr>
      <vt:lpstr>Evidencija radnog vremena Dnevne evidencije - NOVO</vt:lpstr>
      <vt:lpstr>Evidencija radnog vremena Izvješća</vt:lpstr>
      <vt:lpstr>Evidencija radnog vremena Izvješća</vt:lpstr>
      <vt:lpstr>Evidencija radnog vremena Prijenos podataka</vt:lpstr>
      <vt:lpstr>Evidencija radnog vremena Zaključak</vt:lpstr>
      <vt:lpstr>Integracija COP-a i sustava ProFi</vt:lpstr>
      <vt:lpstr>Povezivanje podataka</vt:lpstr>
      <vt:lpstr>Koraci za rad</vt:lpstr>
      <vt:lpstr>Učitavanje datoteke</vt:lpstr>
      <vt:lpstr>Rezultat generiranja</vt:lpstr>
      <vt:lpstr>Rezultat generiranja</vt:lpstr>
      <vt:lpstr>Integracija MSPM-a i SDR-a</vt:lpstr>
      <vt:lpstr>Usklađivanje šifrarnika</vt:lpstr>
      <vt:lpstr>Automatsko formiranje zahtjeva u SDR-u</vt:lpstr>
      <vt:lpstr>Obavezno polje OIB-a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Savjetovanje Zadar, studeni 2015</dc:title>
  <dc:creator>Marin Barišić</dc:creator>
  <cp:lastModifiedBy>Vanda Golem</cp:lastModifiedBy>
  <cp:revision>42</cp:revision>
  <cp:lastPrinted>2015-11-05T09:17:06Z</cp:lastPrinted>
  <dcterms:created xsi:type="dcterms:W3CDTF">2015-11-04T13:37:04Z</dcterms:created>
  <dcterms:modified xsi:type="dcterms:W3CDTF">2015-11-11T14:21:19Z</dcterms:modified>
</cp:coreProperties>
</file>