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256" r:id="rId2"/>
    <p:sldId id="393" r:id="rId3"/>
    <p:sldId id="394" r:id="rId4"/>
    <p:sldId id="395" r:id="rId5"/>
    <p:sldId id="396" r:id="rId6"/>
    <p:sldId id="391" r:id="rId7"/>
    <p:sldId id="392" r:id="rId8"/>
    <p:sldId id="327" r:id="rId9"/>
    <p:sldId id="328" r:id="rId10"/>
    <p:sldId id="377" r:id="rId11"/>
    <p:sldId id="388" r:id="rId12"/>
    <p:sldId id="389" r:id="rId13"/>
    <p:sldId id="333" r:id="rId14"/>
    <p:sldId id="334" r:id="rId15"/>
    <p:sldId id="397" r:id="rId16"/>
    <p:sldId id="337" r:id="rId17"/>
    <p:sldId id="380" r:id="rId18"/>
    <p:sldId id="339" r:id="rId19"/>
    <p:sldId id="340" r:id="rId20"/>
    <p:sldId id="341" r:id="rId21"/>
    <p:sldId id="342" r:id="rId22"/>
    <p:sldId id="381" r:id="rId23"/>
    <p:sldId id="346" r:id="rId24"/>
    <p:sldId id="347" r:id="rId25"/>
    <p:sldId id="348" r:id="rId26"/>
    <p:sldId id="349" r:id="rId27"/>
    <p:sldId id="356" r:id="rId28"/>
    <p:sldId id="359" r:id="rId29"/>
    <p:sldId id="382" r:id="rId30"/>
    <p:sldId id="363" r:id="rId31"/>
    <p:sldId id="364" r:id="rId32"/>
    <p:sldId id="367" r:id="rId33"/>
    <p:sldId id="369" r:id="rId34"/>
    <p:sldId id="370" r:id="rId35"/>
    <p:sldId id="398" r:id="rId36"/>
    <p:sldId id="322" r:id="rId37"/>
    <p:sldId id="323" r:id="rId38"/>
    <p:sldId id="278" r:id="rId39"/>
  </p:sldIdLst>
  <p:sldSz cx="1011555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>
      <p:cViewPr varScale="1">
        <p:scale>
          <a:sx n="74" d="100"/>
          <a:sy n="74" d="100"/>
        </p:scale>
        <p:origin x="1218" y="18"/>
      </p:cViewPr>
      <p:guideLst>
        <p:guide orient="horz" pos="2160"/>
        <p:guide pos="31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CE6C-EB3A-47F5-B9B6-AD3DA81C7465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685800"/>
            <a:ext cx="5057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8910-1BFD-41C7-A7E9-5109722E4D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97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201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26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996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126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855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10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52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363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98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35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73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86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18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44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983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22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667" y="2130427"/>
            <a:ext cx="859821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333" y="3886200"/>
            <a:ext cx="708088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6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84" y="-228600"/>
            <a:ext cx="1078992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75579" y="6508752"/>
            <a:ext cx="4531280" cy="365125"/>
          </a:xfrm>
          <a:prstGeom prst="rect">
            <a:avLst/>
          </a:prstGeom>
        </p:spPr>
        <p:txBody>
          <a:bodyPr vert="horz" lIns="97203" tIns="48601" rIns="97203" bIns="48601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76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7587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2050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84" y="-228600"/>
            <a:ext cx="1078992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75579" y="6508752"/>
            <a:ext cx="4531280" cy="365125"/>
          </a:xfrm>
          <a:prstGeom prst="rect">
            <a:avLst/>
          </a:prstGeom>
        </p:spPr>
        <p:txBody>
          <a:bodyPr vert="horz" lIns="97203" tIns="48601" rIns="97203" bIns="48601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76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41974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59" y="4406902"/>
            <a:ext cx="8598218" cy="1362075"/>
          </a:xfrm>
        </p:spPr>
        <p:txBody>
          <a:bodyPr anchor="t"/>
          <a:lstStyle>
            <a:lvl1pPr algn="l">
              <a:defRPr sz="4252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059" y="2906713"/>
            <a:ext cx="8598218" cy="1500187"/>
          </a:xfrm>
        </p:spPr>
        <p:txBody>
          <a:bodyPr anchor="b"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4099" name="Picture 3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84" y="-233363"/>
            <a:ext cx="1078992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59" y="4406902"/>
            <a:ext cx="8598218" cy="1362075"/>
          </a:xfrm>
        </p:spPr>
        <p:txBody>
          <a:bodyPr anchor="t"/>
          <a:lstStyle>
            <a:lvl1pPr algn="l">
              <a:defRPr sz="4252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059" y="2906713"/>
            <a:ext cx="8598218" cy="1500187"/>
          </a:xfrm>
        </p:spPr>
        <p:txBody>
          <a:bodyPr anchor="b"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5122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84" y="-233363"/>
            <a:ext cx="1078992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777" y="1535113"/>
            <a:ext cx="4469458" cy="639762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777" y="2174875"/>
            <a:ext cx="4469458" cy="3951288"/>
          </a:xfrm>
        </p:spPr>
        <p:txBody>
          <a:bodyPr/>
          <a:lstStyle>
            <a:lvl1pPr>
              <a:defRPr sz="2551"/>
            </a:lvl1pPr>
            <a:lvl2pPr>
              <a:defRPr sz="2126"/>
            </a:lvl2pPr>
            <a:lvl3pPr>
              <a:defRPr sz="1913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8560" y="1535113"/>
            <a:ext cx="4471213" cy="639762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8560" y="2174875"/>
            <a:ext cx="4471213" cy="3951288"/>
          </a:xfrm>
        </p:spPr>
        <p:txBody>
          <a:bodyPr/>
          <a:lstStyle>
            <a:lvl1pPr>
              <a:defRPr sz="2551"/>
            </a:lvl1pPr>
            <a:lvl2pPr>
              <a:defRPr sz="2126"/>
            </a:lvl2pPr>
            <a:lvl3pPr>
              <a:defRPr sz="1913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778" y="274638"/>
            <a:ext cx="9103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778" y="1600202"/>
            <a:ext cx="91039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5778" y="6356352"/>
            <a:ext cx="236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1F5C-3F9E-4866-A328-95DBE0C79592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7668" y="6356352"/>
            <a:ext cx="446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Savjetovanje za računovodstvene djelatnike Vodice 2014.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9478" y="6356352"/>
            <a:ext cx="236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5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72007" rtl="0" eaLnBrk="1" latinLnBrk="0" hangingPunct="1"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503" indent="-364503" algn="l" defTabSz="972007" rtl="0" eaLnBrk="1" latinLnBrk="0" hangingPunct="1">
        <a:spcBef>
          <a:spcPct val="20000"/>
        </a:spcBef>
        <a:buFont typeface="Arial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1pPr>
      <a:lvl2pPr marL="789756" indent="-303752" algn="l" defTabSz="972007" rtl="0" eaLnBrk="1" latinLnBrk="0" hangingPunct="1">
        <a:spcBef>
          <a:spcPct val="20000"/>
        </a:spcBef>
        <a:buFont typeface="Arial" pitchFamily="34" charset="0"/>
        <a:buChar char="–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spcBef>
          <a:spcPct val="20000"/>
        </a:spcBef>
        <a:buFont typeface="Arial" pitchFamily="34" charset="0"/>
        <a:buChar char="–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spcBef>
          <a:spcPct val="20000"/>
        </a:spcBef>
        <a:buFont typeface="Arial" pitchFamily="34" charset="0"/>
        <a:buChar char="»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movi-umirovljenika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667" y="2130427"/>
            <a:ext cx="8598218" cy="1874637"/>
          </a:xfrm>
        </p:spPr>
        <p:txBody>
          <a:bodyPr>
            <a:noAutofit/>
          </a:bodyPr>
          <a:lstStyle/>
          <a:p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e-DOM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3800" dirty="0" smtClean="0"/>
              <a:t>Aplikacija </a:t>
            </a:r>
            <a:r>
              <a:rPr lang="pl-PL" sz="3800" dirty="0"/>
              <a:t>za domove i ustanove za starije i </a:t>
            </a:r>
            <a:r>
              <a:rPr lang="pl-PL" sz="3800" dirty="0" smtClean="0"/>
              <a:t>nemoćne</a:t>
            </a:r>
            <a:br>
              <a:rPr lang="pl-PL" sz="3800" dirty="0" smtClean="0"/>
            </a:b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75" y="4653136"/>
            <a:ext cx="6804184" cy="108012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Marin Barišić, </a:t>
            </a:r>
            <a:r>
              <a:rPr lang="hr-HR" dirty="0" err="1" smtClean="0">
                <a:solidFill>
                  <a:schemeClr val="tx1"/>
                </a:solidFill>
              </a:rPr>
              <a:t>mag.oec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marin.barisic@enel.hr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1. Socijalni rad - Šifrarnici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7575" y="1988840"/>
            <a:ext cx="6480720" cy="420933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900" b="1" dirty="0"/>
              <a:t>Socijalni rad </a:t>
            </a:r>
            <a:r>
              <a:rPr lang="hr-HR" sz="2900" dirty="0"/>
              <a:t>– modul kojeg koriste </a:t>
            </a:r>
            <a:r>
              <a:rPr lang="hr-HR" sz="2900" b="1" dirty="0"/>
              <a:t>socijalni radnici </a:t>
            </a:r>
            <a:r>
              <a:rPr lang="hr-HR" sz="2900" dirty="0"/>
              <a:t>za vođenje </a:t>
            </a:r>
            <a:r>
              <a:rPr lang="hr-HR" sz="2900" dirty="0" smtClean="0"/>
              <a:t>evidencija </a:t>
            </a:r>
            <a:r>
              <a:rPr lang="hr-HR" sz="2900" dirty="0"/>
              <a:t>o korisnicima domova.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2900" b="1" i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900" b="1" i="1" dirty="0" smtClean="0"/>
              <a:t>Šifrarnici</a:t>
            </a:r>
            <a:r>
              <a:rPr lang="hr-HR" sz="2900" dirty="0" smtClean="0"/>
              <a:t> </a:t>
            </a:r>
            <a:r>
              <a:rPr lang="hr-HR" sz="2900" dirty="0"/>
              <a:t>služe za upis temeljnih podataka potrebnih u provođenju postupaka vezanih uz vođenje osnovnih evidencija.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29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900" dirty="0"/>
              <a:t>Pojedini šifrarnici dolaze </a:t>
            </a:r>
            <a:r>
              <a:rPr lang="hr-HR" sz="2900" b="1" i="1" dirty="0"/>
              <a:t>već popunjeni ( UDV )</a:t>
            </a:r>
            <a:r>
              <a:rPr lang="hr-HR" sz="2900" dirty="0"/>
              <a:t> jer njihove  vrijednosti služe kao polazna osnova za formiranje izvješća.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29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900" dirty="0"/>
              <a:t>Ostali šifrarnici su u režimu slobodnog unosa i popunjavaju se u skladu sa potrebama korisnika aplikacije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9" y="1579444"/>
            <a:ext cx="2304256" cy="48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1.1. Šifrarnici - NOVO</a:t>
            </a:r>
            <a:endParaRPr lang="hr-HR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4" y="1821534"/>
            <a:ext cx="4850006" cy="26730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5555" y="1788959"/>
            <a:ext cx="4324309" cy="1405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3" tIns="48601" rIns="97203" bIns="48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hr-HR" dirty="0">
                <a:solidFill>
                  <a:schemeClr val="tx1"/>
                </a:solidFill>
              </a:rPr>
              <a:t>Kroz </a:t>
            </a:r>
            <a:r>
              <a:rPr lang="hr-HR" b="1" i="1" dirty="0">
                <a:solidFill>
                  <a:schemeClr val="tx1"/>
                </a:solidFill>
              </a:rPr>
              <a:t>šifrarnik – Izvor plaćanja usluga </a:t>
            </a:r>
            <a:r>
              <a:rPr lang="hr-HR" dirty="0">
                <a:solidFill>
                  <a:schemeClr val="tx1"/>
                </a:solidFill>
              </a:rPr>
              <a:t>definiraju se izvori sredstava od kojih korisnik doma plaća uslugu smještaja u domu.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5" y="3559897"/>
            <a:ext cx="4860131" cy="29160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67615" y="4818960"/>
            <a:ext cx="4507823" cy="1490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3" tIns="48601" rIns="97203" bIns="48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hr-HR" dirty="0">
                <a:solidFill>
                  <a:schemeClr val="tx1"/>
                </a:solidFill>
              </a:rPr>
              <a:t>Kroz </a:t>
            </a:r>
            <a:r>
              <a:rPr lang="hr-HR" b="1" i="1" dirty="0">
                <a:solidFill>
                  <a:schemeClr val="tx1"/>
                </a:solidFill>
              </a:rPr>
              <a:t>šifrarnik – Vrsta mjesečnih prihoda </a:t>
            </a:r>
            <a:r>
              <a:rPr lang="hr-HR" dirty="0">
                <a:solidFill>
                  <a:schemeClr val="tx1"/>
                </a:solidFill>
              </a:rPr>
              <a:t>definiraju se vrste i iznosi prihoda koje korisnici doma ostvaruju.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0285" y="3432220"/>
            <a:ext cx="7288302" cy="106560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03" tIns="48601" rIns="97203" bIns="48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hr-HR" sz="1913" b="1" dirty="0">
                <a:solidFill>
                  <a:schemeClr val="tx1"/>
                </a:solidFill>
              </a:rPr>
              <a:t>Šifrarnici više nisu UDV,  već se nalaze u režimu slobodnog unosa !!!</a:t>
            </a:r>
          </a:p>
        </p:txBody>
      </p:sp>
    </p:spTree>
    <p:extLst>
      <p:ext uri="{BB962C8B-B14F-4D97-AF65-F5344CB8AC3E}">
        <p14:creationId xmlns:p14="http://schemas.microsoft.com/office/powerpoint/2010/main" val="3474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1.1. Šifrarnici - NOVO</a:t>
            </a:r>
            <a:endParaRPr lang="hr-H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47" y="3402595"/>
            <a:ext cx="5953125" cy="2531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7" y="2132856"/>
            <a:ext cx="3096344" cy="33123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13559" y="4687839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913759" y="1683377"/>
            <a:ext cx="4468749" cy="155588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rgbClr val="000000"/>
                </a:solidFill>
              </a:rPr>
              <a:t>Šifrarnik Nositelj troškova </a:t>
            </a:r>
            <a:r>
              <a:rPr lang="hr-HR" dirty="0">
                <a:solidFill>
                  <a:srgbClr val="000000"/>
                </a:solidFill>
              </a:rPr>
              <a:t>omogućava definiranje </a:t>
            </a:r>
            <a:r>
              <a:rPr lang="hr-HR" dirty="0" smtClean="0">
                <a:solidFill>
                  <a:srgbClr val="000000"/>
                </a:solidFill>
              </a:rPr>
              <a:t>tko snosi korisnikove troškove smještaja u dom</a:t>
            </a:r>
            <a:r>
              <a:rPr lang="hr-HR" b="1" dirty="0" smtClean="0">
                <a:solidFill>
                  <a:srgbClr val="000000"/>
                </a:solidFill>
              </a:rPr>
              <a:t>.</a:t>
            </a:r>
            <a:r>
              <a:rPr lang="hr-HR" b="1" dirty="0">
                <a:solidFill>
                  <a:srgbClr val="000000"/>
                </a:solidFill>
              </a:rPr>
              <a:t> </a:t>
            </a:r>
            <a:endParaRPr lang="hr-HR" b="1" dirty="0" smtClean="0">
              <a:solidFill>
                <a:srgbClr val="000000"/>
              </a:solidFill>
            </a:endParaRPr>
          </a:p>
          <a:p>
            <a:r>
              <a:rPr lang="hr-HR" dirty="0" smtClean="0">
                <a:solidFill>
                  <a:srgbClr val="000000"/>
                </a:solidFill>
              </a:rPr>
              <a:t>Podaci definirani u šifrarniku koriste se kroz  izbornik </a:t>
            </a:r>
            <a:r>
              <a:rPr lang="hr-HR" b="1" dirty="0" smtClean="0">
                <a:solidFill>
                  <a:srgbClr val="000000"/>
                </a:solidFill>
              </a:rPr>
              <a:t>Tablice korisnika doma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7" y="2132856"/>
            <a:ext cx="4870564" cy="33123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0023" y="1683377"/>
            <a:ext cx="4468749" cy="15558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Kod UDV šifrarnika </a:t>
            </a:r>
            <a:r>
              <a:rPr lang="hr-HR" b="1" dirty="0" smtClean="0">
                <a:solidFill>
                  <a:schemeClr val="tx1"/>
                </a:solidFill>
              </a:rPr>
              <a:t>Bračno stanje </a:t>
            </a:r>
            <a:r>
              <a:rPr lang="hr-HR" dirty="0" smtClean="0">
                <a:solidFill>
                  <a:schemeClr val="tx1"/>
                </a:solidFill>
              </a:rPr>
              <a:t>dodana je opcija </a:t>
            </a:r>
            <a:r>
              <a:rPr lang="hr-HR" b="1" dirty="0" smtClean="0">
                <a:solidFill>
                  <a:schemeClr val="tx1"/>
                </a:solidFill>
              </a:rPr>
              <a:t>izvanbračna zajednica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1.2. Glavne forme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7" y="1700810"/>
            <a:ext cx="4263965" cy="4104454"/>
          </a:xfrm>
        </p:spPr>
        <p:txBody>
          <a:bodyPr/>
          <a:lstStyle/>
          <a:p>
            <a:endParaRPr lang="hr-HR" sz="1800" dirty="0"/>
          </a:p>
          <a:p>
            <a:pPr marL="0" indent="0">
              <a:buNone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Izbornik  </a:t>
            </a:r>
            <a:r>
              <a:rPr lang="hr-HR" sz="2000" b="1" i="1" dirty="0"/>
              <a:t>Glavne forme</a:t>
            </a:r>
            <a:r>
              <a:rPr lang="hr-HR" sz="2000" dirty="0"/>
              <a:t> je mjesto sa koga se radi glavnina poslova vezanih za </a:t>
            </a:r>
            <a:r>
              <a:rPr lang="hr-HR" sz="2000" b="1" i="1" dirty="0"/>
              <a:t>procese evidencije korisnika</a:t>
            </a:r>
            <a:r>
              <a:rPr lang="hr-HR" sz="2000" dirty="0"/>
              <a:t> doma.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 marL="0" indent="0">
              <a:buNone/>
            </a:pPr>
            <a:r>
              <a:rPr lang="hr-HR" sz="2000" b="1" i="1" dirty="0"/>
              <a:t>Moduli</a:t>
            </a:r>
            <a:r>
              <a:rPr lang="hr-HR" sz="2000" dirty="0"/>
              <a:t> koji se pojavljuju  nakon otvaranja izbornika: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Korisnik doma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Tablice korisnika doma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2471495"/>
            <a:ext cx="37444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4000" dirty="0"/>
              <a:t>1.2.1. Korisnik doma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8" y="1600202"/>
            <a:ext cx="10058400" cy="47997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393479" y="2708920"/>
            <a:ext cx="28803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5735" y="4540089"/>
            <a:ext cx="161967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hr-HR" dirty="0">
                <a:solidFill>
                  <a:schemeClr val="tx1"/>
                </a:solidFill>
              </a:rPr>
              <a:t>Unos podataka </a:t>
            </a:r>
          </a:p>
          <a:p>
            <a:pPr eaLnBrk="1" hangingPunct="1"/>
            <a:r>
              <a:rPr lang="hr-HR" dirty="0">
                <a:solidFill>
                  <a:schemeClr val="tx1"/>
                </a:solidFill>
              </a:rPr>
              <a:t>korisnika doma</a:t>
            </a:r>
          </a:p>
          <a:p>
            <a:pPr algn="ctr" eaLnBrk="1" hangingPunct="1"/>
            <a:r>
              <a:rPr lang="hr-HR" b="1" dirty="0">
                <a:solidFill>
                  <a:schemeClr val="tx1"/>
                </a:solidFill>
              </a:rPr>
              <a:t>Opći podaci</a:t>
            </a:r>
          </a:p>
        </p:txBody>
      </p:sp>
      <p:sp>
        <p:nvSpPr>
          <p:cNvPr id="13" name="Oval 12"/>
          <p:cNvSpPr/>
          <p:nvPr/>
        </p:nvSpPr>
        <p:spPr>
          <a:xfrm>
            <a:off x="4874040" y="2074314"/>
            <a:ext cx="399759" cy="34657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7866088" y="3997849"/>
            <a:ext cx="432048" cy="12961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097335" y="2924944"/>
            <a:ext cx="432048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7255" y="3212975"/>
            <a:ext cx="2736304" cy="784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Izbornik u kojem se upisuju </a:t>
            </a:r>
            <a:r>
              <a:rPr lang="hr-HR" sz="1600" b="1" dirty="0" smtClean="0">
                <a:solidFill>
                  <a:schemeClr val="tx1"/>
                </a:solidFill>
              </a:rPr>
              <a:t>osnovni podaci </a:t>
            </a:r>
            <a:r>
              <a:rPr lang="hr-HR" sz="1600" dirty="0" smtClean="0">
                <a:solidFill>
                  <a:schemeClr val="tx1"/>
                </a:solidFill>
              </a:rPr>
              <a:t>o korisnicima doma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225214" y="4056089"/>
            <a:ext cx="360039" cy="367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571149" y="3429000"/>
            <a:ext cx="1397749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Ukoliko se uz desni rub nalaze </a:t>
            </a:r>
            <a:r>
              <a:rPr lang="hr-HR" sz="1400" b="1" dirty="0" smtClean="0">
                <a:solidFill>
                  <a:schemeClr val="tx1"/>
                </a:solidFill>
              </a:rPr>
              <a:t>strelice</a:t>
            </a:r>
            <a:r>
              <a:rPr lang="hr-HR" sz="1400" dirty="0" smtClean="0">
                <a:solidFill>
                  <a:schemeClr val="tx1"/>
                </a:solidFill>
              </a:rPr>
              <a:t>, to znači  da je taj podatak </a:t>
            </a:r>
            <a:r>
              <a:rPr lang="hr-HR" sz="1400" b="1" dirty="0" smtClean="0">
                <a:solidFill>
                  <a:schemeClr val="tx1"/>
                </a:solidFill>
              </a:rPr>
              <a:t>ranije unesen kroz šifrarnike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25450" y="2492896"/>
            <a:ext cx="7990100" cy="3931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273799" y="2872969"/>
            <a:ext cx="144016" cy="388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06561" y="3278197"/>
            <a:ext cx="3959527" cy="533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S obzirom na veliki broj podataka koji se upisuju , podaci su smješteni u kartice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490554" y="2069315"/>
            <a:ext cx="576065" cy="173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082113" y="1660724"/>
            <a:ext cx="1224134" cy="5583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Tražilica korisnika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129783" y="1949892"/>
            <a:ext cx="472783" cy="119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18060" y="1647194"/>
            <a:ext cx="1501089" cy="6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Unos novog korisnika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  <p:bldP spid="24" grpId="0" animBg="1"/>
      <p:bldP spid="27" grpId="0" animBg="1"/>
      <p:bldP spid="31" grpId="0" animBg="1"/>
      <p:bldP spid="34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1.2.1. Korisnik doma - NOVO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8" y="1844824"/>
            <a:ext cx="8942917" cy="4248472"/>
          </a:xfrm>
        </p:spPr>
      </p:pic>
      <p:sp>
        <p:nvSpPr>
          <p:cNvPr id="5" name="Rectangle 4"/>
          <p:cNvSpPr/>
          <p:nvPr/>
        </p:nvSpPr>
        <p:spPr>
          <a:xfrm>
            <a:off x="505778" y="5229200"/>
            <a:ext cx="3039829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89623" y="5229200"/>
            <a:ext cx="504056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14792" y="4905164"/>
            <a:ext cx="266429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Uveden je novi parametar Datum isteka osobne iskaznice</a:t>
            </a:r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5" y="1850318"/>
            <a:ext cx="9071440" cy="42484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7499" y="4301108"/>
            <a:ext cx="4191957" cy="3520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97735" y="4301108"/>
            <a:ext cx="720080" cy="136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05847" y="3861048"/>
            <a:ext cx="2304256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Umjesto šifrarnika Stupanj obrazovanja, uveden je parametar Zanimanje</a:t>
            </a:r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5" y="1830128"/>
            <a:ext cx="9117389" cy="42741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89623" y="3573016"/>
            <a:ext cx="2808312" cy="4320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69943" y="3573016"/>
            <a:ext cx="504056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46007" y="3296192"/>
            <a:ext cx="1944216" cy="872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Uvedena je novi parametar Vrsta spavaonice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1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0" grpId="1" animBg="1"/>
      <p:bldP spid="13" grpId="0" animBg="1"/>
      <p:bldP spid="13" grpId="1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1.3. Izvješće o korisnicima doma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8" y="1844824"/>
            <a:ext cx="4768021" cy="4281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000" dirty="0" smtClean="0"/>
              <a:t>Informatiziranjem </a:t>
            </a:r>
            <a:r>
              <a:rPr lang="hr-HR" sz="2000" dirty="0"/>
              <a:t>procesa evidencije korisnika </a:t>
            </a:r>
            <a:r>
              <a:rPr lang="hr-HR" sz="2000" dirty="0" smtClean="0"/>
              <a:t>doma, </a:t>
            </a:r>
            <a:r>
              <a:rPr lang="hr-HR" sz="2000" dirty="0"/>
              <a:t>sva izvješća se dobivaju </a:t>
            </a:r>
            <a:r>
              <a:rPr lang="hr-HR" sz="2000" b="1" dirty="0" smtClean="0"/>
              <a:t>automatski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hr-HR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000" dirty="0" smtClean="0"/>
              <a:t>Korisnici koji </a:t>
            </a:r>
            <a:r>
              <a:rPr lang="hr-HR" sz="2000" b="1" i="1" dirty="0" smtClean="0"/>
              <a:t>nemaju</a:t>
            </a:r>
            <a:r>
              <a:rPr lang="hr-HR" sz="2000" dirty="0" smtClean="0"/>
              <a:t> informatizirani proces evidencija korisnika doma </a:t>
            </a:r>
            <a:r>
              <a:rPr lang="hr-HR" sz="2000" b="1" i="1" dirty="0" smtClean="0"/>
              <a:t>puno vremena gube na izradi istih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hr-HR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000" dirty="0"/>
              <a:t>Osnovni preduvjet je da su podaci u izborniku Glavne forme </a:t>
            </a:r>
            <a:r>
              <a:rPr lang="hr-HR" sz="2000" b="1" dirty="0" smtClean="0"/>
              <a:t>ažurni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hr-HR" sz="2200" b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39" y="2276872"/>
            <a:ext cx="2647706" cy="34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1.3.1. Izvješće Matična knjiga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335" y="1600202"/>
            <a:ext cx="7200800" cy="4525963"/>
          </a:xfrm>
        </p:spPr>
        <p:txBody>
          <a:bodyPr>
            <a:normAutofit/>
          </a:bodyPr>
          <a:lstStyle/>
          <a:p>
            <a:endParaRPr lang="hr-HR" sz="2200" dirty="0" smtClean="0"/>
          </a:p>
          <a:p>
            <a:pPr marL="0" indent="0" algn="just">
              <a:buNone/>
            </a:pPr>
            <a:r>
              <a:rPr lang="hr-HR" sz="2000" dirty="0" smtClean="0"/>
              <a:t>Izvješće </a:t>
            </a:r>
            <a:r>
              <a:rPr lang="hr-HR" sz="2000" b="1" dirty="0"/>
              <a:t>Matična knjiga </a:t>
            </a:r>
            <a:r>
              <a:rPr lang="hr-HR" sz="2000" dirty="0"/>
              <a:t>predstavlja prikaz popisa korisnika doma u propisanoj </a:t>
            </a:r>
            <a:r>
              <a:rPr lang="hr-HR" sz="2000" dirty="0" smtClean="0"/>
              <a:t>formi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 smtClean="0"/>
              <a:t>Nakon odabira željenog izvješća u alatnoj traci, prikazati će se dijaloški okvir za pretraživanje unutar kojeg tražite korisnike prema odabranim parametrima</a:t>
            </a:r>
            <a:endParaRPr lang="hr-HR" sz="2000" dirty="0"/>
          </a:p>
          <a:p>
            <a:endParaRPr lang="hr-HR" sz="36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36" y="4335465"/>
            <a:ext cx="6671198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" y="1573004"/>
            <a:ext cx="9953625" cy="45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1.3.2. Osobni list korisnika doma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1" y="1988840"/>
            <a:ext cx="9232518" cy="3888432"/>
          </a:xfrm>
        </p:spPr>
      </p:pic>
      <p:sp>
        <p:nvSpPr>
          <p:cNvPr id="31" name="Rectangle 30"/>
          <p:cNvSpPr/>
          <p:nvPr/>
        </p:nvSpPr>
        <p:spPr>
          <a:xfrm>
            <a:off x="500795" y="4149080"/>
            <a:ext cx="1460636" cy="28803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895737" y="2492896"/>
            <a:ext cx="283039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292694" y="3018421"/>
            <a:ext cx="479325" cy="720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707592" y="3018421"/>
            <a:ext cx="1440160" cy="2665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2836345" y="4725144"/>
            <a:ext cx="403244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700" dirty="0" smtClean="0">
                <a:solidFill>
                  <a:schemeClr val="tx1"/>
                </a:solidFill>
              </a:rPr>
              <a:t>Nakon unosa svih bitnih podataka o korisniku doma (Glavne forme), iste podatke moguće je </a:t>
            </a:r>
            <a:r>
              <a:rPr lang="hr-HR" sz="1700" b="1" i="1" dirty="0" smtClean="0">
                <a:solidFill>
                  <a:schemeClr val="tx1"/>
                </a:solidFill>
              </a:rPr>
              <a:t>pregledati na 2 načina</a:t>
            </a:r>
            <a:endParaRPr lang="hr-HR" sz="1700" b="1" i="1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1856551" y="4278560"/>
            <a:ext cx="423561" cy="374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66433" y="3030798"/>
            <a:ext cx="2537495" cy="1850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NAPOMENA</a:t>
            </a:r>
            <a:r>
              <a:rPr lang="hr-HR" sz="1600" dirty="0" smtClean="0">
                <a:solidFill>
                  <a:schemeClr val="tx1"/>
                </a:solidFill>
              </a:rPr>
              <a:t>: </a:t>
            </a:r>
            <a:r>
              <a:rPr lang="hr-HR" sz="1600" dirty="0">
                <a:solidFill>
                  <a:schemeClr val="tx1"/>
                </a:solidFill>
              </a:rPr>
              <a:t>Ukoliko želimo da se korisnik doma koji je napustio dom više ne pojavljuje u tablicama i </a:t>
            </a:r>
            <a:r>
              <a:rPr lang="hr-HR" sz="1600" dirty="0" smtClean="0">
                <a:solidFill>
                  <a:schemeClr val="tx1"/>
                </a:solidFill>
              </a:rPr>
              <a:t>izvješćima </a:t>
            </a:r>
            <a:r>
              <a:rPr lang="hr-HR" sz="1600" dirty="0">
                <a:solidFill>
                  <a:schemeClr val="tx1"/>
                </a:solidFill>
              </a:rPr>
              <a:t>potrebno je skinuti kvačicu </a:t>
            </a:r>
            <a:r>
              <a:rPr lang="hr-HR" sz="1600" b="1" i="1" dirty="0" smtClean="0">
                <a:solidFill>
                  <a:schemeClr val="tx1"/>
                </a:solidFill>
              </a:rPr>
              <a:t>AKTIVAN</a:t>
            </a:r>
            <a:endParaRPr lang="hr-HR" sz="1600" b="1" i="1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481711" y="2132856"/>
            <a:ext cx="3708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3870" y="4618362"/>
            <a:ext cx="1831002" cy="1656184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ŠTO JE NOVO ?!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Omogućeno pretraživanje korisnika prema </a:t>
            </a:r>
            <a:r>
              <a:rPr lang="hr-HR" b="1" i="1" dirty="0" smtClean="0">
                <a:solidFill>
                  <a:schemeClr val="tx1"/>
                </a:solidFill>
              </a:rPr>
              <a:t>imenu i prezimenu </a:t>
            </a:r>
            <a:r>
              <a:rPr lang="hr-HR" dirty="0" smtClean="0">
                <a:solidFill>
                  <a:schemeClr val="tx1"/>
                </a:solidFill>
              </a:rPr>
              <a:t>!!!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1" y="1556792"/>
            <a:ext cx="9258300" cy="49053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1231" y="2636912"/>
            <a:ext cx="2021396" cy="1939354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1600" dirty="0">
                <a:solidFill>
                  <a:schemeClr val="tx1"/>
                </a:solidFill>
              </a:rPr>
              <a:t>Izvješće</a:t>
            </a:r>
            <a:r>
              <a:rPr lang="hr-HR" sz="1600" b="1" dirty="0">
                <a:solidFill>
                  <a:schemeClr val="tx1"/>
                </a:solidFill>
              </a:rPr>
              <a:t> Osobni list </a:t>
            </a:r>
          </a:p>
          <a:p>
            <a:pPr algn="ctr" eaLnBrk="1" hangingPunct="1"/>
            <a:r>
              <a:rPr lang="hr-HR" sz="1600" dirty="0">
                <a:solidFill>
                  <a:schemeClr val="tx1"/>
                </a:solidFill>
              </a:rPr>
              <a:t>( 3 strane ) sa prikazom podataka unesenih kroz modul</a:t>
            </a:r>
            <a:r>
              <a:rPr lang="hr-HR" sz="1600" b="1" dirty="0">
                <a:solidFill>
                  <a:schemeClr val="tx1"/>
                </a:solidFill>
              </a:rPr>
              <a:t> Korisnik doma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69924" y="2082810"/>
            <a:ext cx="215443" cy="554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10103" y="2409042"/>
            <a:ext cx="1954697" cy="208823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Isti podaci vidljivi su u izborniku </a:t>
            </a:r>
            <a:r>
              <a:rPr lang="hr-HR" sz="1600" b="1" i="1" dirty="0">
                <a:solidFill>
                  <a:schemeClr val="tx1"/>
                </a:solidFill>
              </a:rPr>
              <a:t>Osobni list korisnika doma </a:t>
            </a:r>
            <a:r>
              <a:rPr lang="hr-HR" sz="1600" dirty="0">
                <a:solidFill>
                  <a:schemeClr val="tx1"/>
                </a:solidFill>
              </a:rPr>
              <a:t>kroz </a:t>
            </a:r>
            <a:r>
              <a:rPr lang="hr-HR" sz="1600" b="1" i="1" dirty="0">
                <a:solidFill>
                  <a:schemeClr val="tx1"/>
                </a:solidFill>
              </a:rPr>
              <a:t>Izvješće o korisnicima doma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0" y="1540250"/>
            <a:ext cx="9803569" cy="49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NOVO -Katalog domova umirovljenika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8" y="1600202"/>
            <a:ext cx="8368421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hr-HR" sz="2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000" dirty="0" smtClean="0"/>
              <a:t>Kako bismo dodatno unaprijedili kvalitetu svojih usluga namijenjenih domovima za starije i nemoćne osobe, kreirali smo </a:t>
            </a:r>
            <a:r>
              <a:rPr lang="hr-HR" sz="2000" b="1" dirty="0" smtClean="0"/>
              <a:t>online Katalog domova umirovljenika</a:t>
            </a:r>
            <a:r>
              <a:rPr lang="hr-HR" sz="2000" dirty="0" smtClean="0"/>
              <a:t> na web adresi </a:t>
            </a:r>
            <a:r>
              <a:rPr lang="hr-HR" sz="2000" dirty="0" smtClean="0">
                <a:hlinkClick r:id="rId2"/>
              </a:rPr>
              <a:t>www.domovi-umirovljenika.com</a:t>
            </a:r>
            <a:r>
              <a:rPr lang="hr-HR" sz="2000" dirty="0" smtClean="0"/>
              <a:t> koji je za VAS potpuno </a:t>
            </a:r>
            <a:r>
              <a:rPr lang="hr-HR" sz="2000" b="1" u="sng" dirty="0" smtClean="0"/>
              <a:t>BESPLATAN!!!!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2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000" dirty="0" smtClean="0"/>
              <a:t>Na katalogu možete potpuno besplatno objaviti svoj profil s osnovnim podacima o ustanovi kao što su:</a:t>
            </a:r>
          </a:p>
          <a:p>
            <a:pPr marL="0" indent="0" algn="just">
              <a:buNone/>
            </a:pPr>
            <a:endParaRPr lang="hr-HR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dirty="0" smtClean="0"/>
              <a:t>Naziv ustanove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dirty="0" smtClean="0"/>
              <a:t>Adresa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dirty="0" smtClean="0"/>
              <a:t>Kontakt brojevi telefona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dirty="0" smtClean="0"/>
              <a:t>E-mail adresa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dirty="0" smtClean="0"/>
              <a:t>Pregled usluga koje ustanova nudi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907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4000" dirty="0" smtClean="0"/>
              <a:t>1.4. Izvješća o radu doma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113559" y="1844823"/>
            <a:ext cx="5688632" cy="42861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Ova </a:t>
            </a:r>
            <a:r>
              <a:rPr lang="hr-HR" sz="2000" dirty="0"/>
              <a:t>izvješća su tzv. statističkog karaktera i predstavljaju prikaza rada doma kroz jednu kalendarsku </a:t>
            </a:r>
            <a:r>
              <a:rPr lang="hr-HR" sz="2000" dirty="0" smtClean="0"/>
              <a:t>godinu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Izvješća o radu doma su bitan razlog za informatizaciju evidencija. </a:t>
            </a:r>
            <a:r>
              <a:rPr lang="hr-HR" sz="2000" b="1" i="1" dirty="0"/>
              <a:t>Postojeće stanje</a:t>
            </a:r>
            <a:r>
              <a:rPr lang="hr-HR" sz="2000" dirty="0"/>
              <a:t> je da se rade  ručno na način da se prolazi  kroz svu dokumentaciju i (korisnik po korisnik)  formira </a:t>
            </a:r>
            <a:r>
              <a:rPr lang="hr-HR" sz="2000" dirty="0" smtClean="0"/>
              <a:t>izvješće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Izvješća </a:t>
            </a:r>
            <a:r>
              <a:rPr lang="hr-HR" sz="2000" b="1" i="1" dirty="0"/>
              <a:t>potražuju </a:t>
            </a:r>
            <a:r>
              <a:rPr lang="hr-HR" sz="2000" dirty="0"/>
              <a:t>MSPM, Centri za socijalnu skrb, županije…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endParaRPr lang="hr-HR" sz="2000" dirty="0"/>
          </a:p>
          <a:p>
            <a:pPr eaLnBrk="1" hangingPunct="1"/>
            <a:endParaRPr lang="hr-HR" sz="2000" dirty="0">
              <a:solidFill>
                <a:srgbClr val="C00000"/>
              </a:solidFill>
            </a:endParaRPr>
          </a:p>
          <a:p>
            <a:pPr eaLnBrk="1" hangingPunct="1"/>
            <a:endParaRPr lang="hr-HR" sz="2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9" y="2132856"/>
            <a:ext cx="2448272" cy="38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1.4.3. Izvješće Glavni razlog smještaja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5" y="2924944"/>
            <a:ext cx="8173416" cy="32403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89423" y="1628302"/>
            <a:ext cx="6112412" cy="10859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Primjer prikaza Izvješća </a:t>
            </a:r>
            <a:r>
              <a:rPr lang="hr-HR" sz="1600" b="1" i="1" dirty="0">
                <a:solidFill>
                  <a:schemeClr val="tx1"/>
                </a:solidFill>
              </a:rPr>
              <a:t>Glavni razlog smještaja u dom</a:t>
            </a:r>
            <a:r>
              <a:rPr lang="hr-HR" sz="1600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hr-HR" sz="1600" dirty="0">
                <a:solidFill>
                  <a:schemeClr val="tx1"/>
                </a:solidFill>
              </a:rPr>
              <a:t>Izvješće obuhvaća sve korisnike koji imaju datum smještaja prije datuma potraživanja izvješća (u primjeru sa slike to je </a:t>
            </a:r>
            <a:r>
              <a:rPr lang="hr-HR" sz="1600" b="1" i="1" dirty="0">
                <a:solidFill>
                  <a:schemeClr val="tx1"/>
                </a:solidFill>
              </a:rPr>
              <a:t>28.04.15</a:t>
            </a:r>
            <a:r>
              <a:rPr lang="hr-HR" sz="1600" dirty="0">
                <a:solidFill>
                  <a:schemeClr val="tx1"/>
                </a:solidFill>
              </a:rPr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29204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2. Radna terapija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8" y="1814090"/>
            <a:ext cx="42639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Drugi modul aplikacije e-DOM</a:t>
            </a:r>
          </a:p>
          <a:p>
            <a:pPr marL="0" indent="0" algn="just">
              <a:buNone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Kroz modul Radna terapija vrši se evidencija radnih aktivnosti korisnika doma</a:t>
            </a:r>
          </a:p>
          <a:p>
            <a:pPr marL="0" indent="0" algn="just">
              <a:buNone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b="1" i="1" u="sng" dirty="0" smtClean="0"/>
              <a:t>Izbornici modula Radna terapija: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dirty="0" smtClean="0"/>
              <a:t>Šifrarnici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dirty="0" smtClean="0"/>
              <a:t>Glavne forme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95" y="2276872"/>
            <a:ext cx="2520280" cy="33123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14138" y="4689140"/>
            <a:ext cx="252028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700" dirty="0">
                <a:solidFill>
                  <a:schemeClr val="tx1"/>
                </a:solidFill>
              </a:rPr>
              <a:t>Upisivanje </a:t>
            </a:r>
            <a:r>
              <a:rPr lang="hr-HR" sz="1700" b="1" i="1" dirty="0">
                <a:solidFill>
                  <a:schemeClr val="tx1"/>
                </a:solidFill>
              </a:rPr>
              <a:t>temeljnih podataka </a:t>
            </a:r>
            <a:r>
              <a:rPr lang="hr-HR" sz="1700" dirty="0">
                <a:solidFill>
                  <a:schemeClr val="tx1"/>
                </a:solidFill>
              </a:rPr>
              <a:t>nužnih za vođenje radne terapije korisnika doma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1940" y="4797152"/>
            <a:ext cx="1044116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65487" y="5157192"/>
            <a:ext cx="630569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096056" y="4689140"/>
            <a:ext cx="2520280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700" dirty="0" smtClean="0">
                <a:solidFill>
                  <a:schemeClr val="tx1"/>
                </a:solidFill>
              </a:rPr>
              <a:t>Kroz </a:t>
            </a:r>
            <a:r>
              <a:rPr lang="hr-HR" sz="1700" b="1" dirty="0" smtClean="0">
                <a:solidFill>
                  <a:schemeClr val="tx1"/>
                </a:solidFill>
              </a:rPr>
              <a:t>glavne forme </a:t>
            </a:r>
            <a:r>
              <a:rPr lang="hr-HR" sz="1700" dirty="0" smtClean="0">
                <a:solidFill>
                  <a:schemeClr val="tx1"/>
                </a:solidFill>
              </a:rPr>
              <a:t>vodi se glavnina poslova vezanih za procese radne evidencije korisnika </a:t>
            </a:r>
            <a:r>
              <a:rPr lang="hr-HR" dirty="0" smtClean="0">
                <a:solidFill>
                  <a:schemeClr val="tx1"/>
                </a:solidFill>
              </a:rPr>
              <a:t>doma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2.1.3. Aktivnost</a:t>
            </a:r>
            <a:endParaRPr lang="hr-HR" sz="4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206131" y="2862170"/>
            <a:ext cx="1008112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1784307"/>
            <a:ext cx="9705975" cy="4171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96552" y="2495501"/>
            <a:ext cx="3491851" cy="1073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700" dirty="0">
                <a:solidFill>
                  <a:schemeClr val="tx1"/>
                </a:solidFill>
              </a:rPr>
              <a:t>Kroz izbornik Aktivnost </a:t>
            </a:r>
            <a:r>
              <a:rPr lang="hr-HR" sz="1700" dirty="0" smtClean="0">
                <a:solidFill>
                  <a:schemeClr val="tx1"/>
                </a:solidFill>
              </a:rPr>
              <a:t>definiramo i unosimo </a:t>
            </a:r>
            <a:r>
              <a:rPr lang="hr-HR" sz="1700" b="1" dirty="0">
                <a:solidFill>
                  <a:schemeClr val="tx1"/>
                </a:solidFill>
              </a:rPr>
              <a:t>vrste aktivnosti </a:t>
            </a:r>
            <a:r>
              <a:rPr lang="hr-HR" sz="1700" dirty="0">
                <a:solidFill>
                  <a:schemeClr val="tx1"/>
                </a:solidFill>
              </a:rPr>
              <a:t>kojima pristupaju korisnici doma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96250" y="3344257"/>
            <a:ext cx="864096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33639" y="3037229"/>
            <a:ext cx="1362210" cy="761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Dodavanje nove aktivnosti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38767" y="4280361"/>
            <a:ext cx="1880377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Aplikacija pruža izbor između različitih </a:t>
            </a:r>
            <a:r>
              <a:rPr lang="hr-HR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Grupa </a:t>
            </a:r>
            <a:r>
              <a:rPr lang="hr-HR" sz="16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aktivnosti </a:t>
            </a:r>
            <a:r>
              <a:rPr lang="hr-H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koje smo definirali u prethodnom koraku</a:t>
            </a:r>
            <a:endParaRPr lang="hr-HR" sz="1600" b="1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446208" y="2291384"/>
            <a:ext cx="714138" cy="758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7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274638"/>
            <a:ext cx="8229600" cy="994122"/>
          </a:xfrm>
        </p:spPr>
        <p:txBody>
          <a:bodyPr>
            <a:normAutofit/>
          </a:bodyPr>
          <a:lstStyle/>
          <a:p>
            <a:r>
              <a:rPr lang="hr-HR" sz="4000" dirty="0"/>
              <a:t>2.2. Glavne forme - Aktivnost na dan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5" y="1816027"/>
            <a:ext cx="9145016" cy="410445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4" idx="1"/>
          </p:cNvCxnSpPr>
          <p:nvPr/>
        </p:nvCxnSpPr>
        <p:spPr>
          <a:xfrm flipH="1">
            <a:off x="5345807" y="2226354"/>
            <a:ext cx="610743" cy="410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03815" y="5085184"/>
            <a:ext cx="924943" cy="122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56550" y="1892784"/>
            <a:ext cx="1872208" cy="667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Dodavanje nove aktivnosti na dan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9919" y="4499138"/>
            <a:ext cx="1332656" cy="1416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Evidencija Aktivnosti po datumima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975" y="3556080"/>
            <a:ext cx="1777463" cy="1651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chemeClr val="tx1"/>
                </a:solidFill>
              </a:rPr>
              <a:t>Kroz ovaj modul se opisuju </a:t>
            </a:r>
            <a:r>
              <a:rPr lang="hr-HR" sz="1600" b="1" dirty="0">
                <a:solidFill>
                  <a:schemeClr val="tx1"/>
                </a:solidFill>
              </a:rPr>
              <a:t>aktivnosti </a:t>
            </a:r>
            <a:r>
              <a:rPr lang="hr-HR" sz="1600" dirty="0">
                <a:solidFill>
                  <a:schemeClr val="tx1"/>
                </a:solidFill>
              </a:rPr>
              <a:t>koje se obavljaju za trajanja</a:t>
            </a:r>
            <a:r>
              <a:rPr lang="hr-HR" sz="1600" b="1" dirty="0">
                <a:solidFill>
                  <a:schemeClr val="tx1"/>
                </a:solidFill>
              </a:rPr>
              <a:t> jednog </a:t>
            </a:r>
            <a:r>
              <a:rPr lang="hr-HR" sz="1600" b="1" dirty="0" smtClean="0">
                <a:solidFill>
                  <a:schemeClr val="tx1"/>
                </a:solidFill>
              </a:rPr>
              <a:t>dana</a:t>
            </a:r>
            <a:r>
              <a:rPr lang="hr-HR" sz="1600" b="1" dirty="0">
                <a:solidFill>
                  <a:schemeClr val="tx1"/>
                </a:solidFill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</a:rPr>
              <a:t>(na određeni datum)</a:t>
            </a:r>
            <a:endParaRPr lang="hr-H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4000" dirty="0"/>
              <a:t>2.2. Glavne forme - Evidencija aktivnosti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" y="1988840"/>
            <a:ext cx="9686925" cy="327375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978782" y="2799527"/>
            <a:ext cx="3854107" cy="10857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322686" y="3178662"/>
            <a:ext cx="938068" cy="60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189465" y="4254843"/>
            <a:ext cx="187220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Evidencija korisnika za koje je odabrana aktivnost Kuglanje</a:t>
            </a:r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 flipV="1">
            <a:off x="2751684" y="4650728"/>
            <a:ext cx="437781" cy="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18998" y="4794530"/>
            <a:ext cx="9441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154733" y="2541239"/>
            <a:ext cx="1873252" cy="785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dirty="0">
                <a:solidFill>
                  <a:schemeClr val="tx1"/>
                </a:solidFill>
              </a:rPr>
              <a:t>Odabir </a:t>
            </a:r>
            <a:r>
              <a:rPr lang="hr-HR" sz="1500" b="1" dirty="0">
                <a:solidFill>
                  <a:schemeClr val="tx1"/>
                </a:solidFill>
              </a:rPr>
              <a:t>datuma i  aktivnosti</a:t>
            </a:r>
            <a:r>
              <a:rPr lang="hr-HR" sz="1500" dirty="0">
                <a:solidFill>
                  <a:schemeClr val="tx1"/>
                </a:solidFill>
              </a:rPr>
              <a:t> za koju se vrši unos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624169" y="5050717"/>
            <a:ext cx="2417440" cy="1307607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dirty="0">
                <a:solidFill>
                  <a:schemeClr val="tx1"/>
                </a:solidFill>
              </a:rPr>
              <a:t>Klikom na dugme </a:t>
            </a:r>
            <a:r>
              <a:rPr lang="hr-HR" sz="1500" b="1" i="1" dirty="0">
                <a:solidFill>
                  <a:schemeClr val="tx1"/>
                </a:solidFill>
              </a:rPr>
              <a:t>Brzi unos </a:t>
            </a:r>
            <a:r>
              <a:rPr lang="hr-HR" sz="1500" dirty="0">
                <a:solidFill>
                  <a:schemeClr val="tx1"/>
                </a:solidFill>
              </a:rPr>
              <a:t>otvara se prozor sa korisnicima u okviru kojeg odabiremo korisnike koji su pristupili toj aktivnosti.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938095" y="3859456"/>
            <a:ext cx="618075" cy="1191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465487" y="2524774"/>
            <a:ext cx="745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4285" y="2133070"/>
            <a:ext cx="1887701" cy="522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Dodavanje nove aktivnosti</a:t>
            </a:r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2"/>
            <a:ext cx="10049478" cy="4758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" name="Rectangle 20"/>
          <p:cNvSpPr/>
          <p:nvPr/>
        </p:nvSpPr>
        <p:spPr>
          <a:xfrm>
            <a:off x="512432" y="4217628"/>
            <a:ext cx="3456384" cy="1622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 smtClean="0">
                <a:solidFill>
                  <a:schemeClr val="tx1"/>
                </a:solidFill>
              </a:rPr>
              <a:t>Ukoliko više korisnika pristupa istoj aktivnosti, kroz opciju </a:t>
            </a:r>
            <a:r>
              <a:rPr lang="hr-HR" b="1" dirty="0" smtClean="0">
                <a:solidFill>
                  <a:schemeClr val="tx1"/>
                </a:solidFill>
              </a:rPr>
              <a:t>Brzi unos</a:t>
            </a:r>
            <a:r>
              <a:rPr lang="hr-HR" dirty="0" smtClean="0">
                <a:solidFill>
                  <a:schemeClr val="tx1"/>
                </a:solidFill>
              </a:rPr>
              <a:t> moguće je unijeti više korisnika odjednom 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80907" y="4217628"/>
            <a:ext cx="3243090" cy="1622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 smtClean="0">
                <a:solidFill>
                  <a:schemeClr val="tx1"/>
                </a:solidFill>
              </a:rPr>
              <a:t>Nakon takve vrste unosa, u polju „</a:t>
            </a:r>
            <a:r>
              <a:rPr lang="hr-HR" b="1" i="1" dirty="0" smtClean="0">
                <a:solidFill>
                  <a:schemeClr val="tx1"/>
                </a:solidFill>
              </a:rPr>
              <a:t>Korisnici kojima će se dodati Aktivnost na dan” </a:t>
            </a:r>
            <a:r>
              <a:rPr lang="hr-HR" dirty="0" smtClean="0">
                <a:solidFill>
                  <a:schemeClr val="tx1"/>
                </a:solidFill>
              </a:rPr>
              <a:t>vidimo koji korisnici pristupaju određenoj aktivnosti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3. Medicinske evidencije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687" y="2207441"/>
            <a:ext cx="5054157" cy="4525963"/>
          </a:xfrm>
        </p:spPr>
        <p:txBody>
          <a:bodyPr/>
          <a:lstStyle/>
          <a:p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Modul namijenjen vođenju medicinske evidencije u odjelima za pojačanu njegu domova umirovljenika.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Sve evidencije koje se vode je moguće brzo pregledavati i pretraživati prema različitim kriterijima, te dobivene rezultate ispisivati na pisač, što omogućava i daljnje vođenje standardne papirnate dokumentacije.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3" y="1772816"/>
            <a:ext cx="2962275" cy="44481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753519" y="2207441"/>
            <a:ext cx="216024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3.2.4. Usluga na dan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endParaRPr lang="hr-HR" sz="2200" dirty="0" smtClean="0"/>
          </a:p>
          <a:p>
            <a:endParaRPr lang="hr-HR" sz="2200" dirty="0"/>
          </a:p>
          <a:p>
            <a:endParaRPr lang="hr-HR" sz="2200" dirty="0" smtClean="0"/>
          </a:p>
          <a:p>
            <a:endParaRPr lang="hr-HR" sz="2200" dirty="0"/>
          </a:p>
          <a:p>
            <a:endParaRPr lang="hr-HR" sz="2200" dirty="0" smtClean="0"/>
          </a:p>
          <a:p>
            <a:endParaRPr lang="hr-HR" sz="2200" dirty="0"/>
          </a:p>
          <a:p>
            <a:endParaRPr lang="hr-HR" sz="2200" dirty="0" smtClean="0"/>
          </a:p>
          <a:p>
            <a:pPr marL="0" indent="0">
              <a:buNone/>
            </a:pP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" y="1698151"/>
            <a:ext cx="9897430" cy="433006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028258" y="2471729"/>
            <a:ext cx="1728192" cy="504056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673399" y="3722511"/>
            <a:ext cx="201622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Odabir korisnika, datuma i usluge koja će se obaviti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16200000">
            <a:off x="2415187" y="2428798"/>
            <a:ext cx="460643" cy="194421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ounded Rectangle 16"/>
          <p:cNvSpPr/>
          <p:nvPr/>
        </p:nvSpPr>
        <p:spPr>
          <a:xfrm>
            <a:off x="3833639" y="2492896"/>
            <a:ext cx="3672408" cy="1138333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37895" y="3631229"/>
            <a:ext cx="0" cy="523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30491" y="3208608"/>
            <a:ext cx="2272636" cy="906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Evidencija usluga koje će se obaviti za korisnika na odabrani datum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229819" y="3641679"/>
            <a:ext cx="397767" cy="221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3.3.1. Izvješće </a:t>
            </a:r>
            <a:r>
              <a:rPr lang="hr-HR" sz="4000" dirty="0" smtClean="0"/>
              <a:t>Biografija i Matični obrazac</a:t>
            </a:r>
            <a:endParaRPr lang="hr-H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3" y="1556793"/>
            <a:ext cx="8229600" cy="4344127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313359" y="2204864"/>
            <a:ext cx="360040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8" y="1556793"/>
            <a:ext cx="8821247" cy="46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3.3.3. Tablice medicina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39" y="1844824"/>
            <a:ext cx="3600399" cy="45651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dirty="0" smtClean="0"/>
              <a:t>Modul unutar kojeg se podaci, definirani kroz šifrarnike koriste (upotrebljavaju)</a:t>
            </a:r>
          </a:p>
          <a:p>
            <a:pPr marL="0" indent="0" algn="just">
              <a:buNone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Sve elektronski pohranjene informacije pružaju mogućnost evaluacije za određene kategorije, za određene korisnike u odabranom vremenskom razdoblju</a:t>
            </a:r>
          </a:p>
          <a:p>
            <a:pPr marL="0" indent="0">
              <a:buNone/>
            </a:pPr>
            <a:endParaRPr lang="hr-HR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96994"/>
              </p:ext>
            </p:extLst>
          </p:nvPr>
        </p:nvGraphicFramePr>
        <p:xfrm>
          <a:off x="4409703" y="1680537"/>
          <a:ext cx="4896545" cy="459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195"/>
                <a:gridCol w="1645195"/>
                <a:gridCol w="1606155"/>
              </a:tblGrid>
              <a:tr h="478284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1800" dirty="0" smtClean="0"/>
                        <a:t>Kroz izbornik Tablice medicina vodimo evidencije</a:t>
                      </a:r>
                      <a:endParaRPr lang="hr-H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797243"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Kategorizaciji korisnika doma                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Prevencija pada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Evaluacija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</a:tr>
              <a:tr h="797243"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Braden ljestvica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Praćenje dekubitusa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Gerijatrijska njega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</a:tr>
              <a:tr h="797243"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Ortopedska pomagala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Vitalni znakovi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Unos tekućine na dan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</a:tr>
              <a:tr h="797243"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Protokol prehrane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Huhn po mjesecima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Otpusno pismo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</a:tr>
              <a:tr h="650347">
                <a:tc>
                  <a:txBody>
                    <a:bodyPr/>
                    <a:lstStyle/>
                    <a:p>
                      <a:pPr marL="0" marR="0" indent="0" algn="l" defTabSz="972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Sestrinska anamneza</a:t>
                      </a:r>
                    </a:p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537"/>
            <a:ext cx="10115550" cy="459308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05447" y="3861048"/>
            <a:ext cx="7848872" cy="1584176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01391" y="4437112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1231" y="4293096"/>
            <a:ext cx="1512168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Kategorijama pristupate jednostavnim klikom miša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Katalog domova umirovljenika</a:t>
            </a:r>
            <a:endParaRPr lang="hr-H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9" y="1700808"/>
            <a:ext cx="9217024" cy="4525963"/>
          </a:xfrm>
        </p:spPr>
      </p:pic>
      <p:sp>
        <p:nvSpPr>
          <p:cNvPr id="8" name="Rectangle 7"/>
          <p:cNvSpPr/>
          <p:nvPr/>
        </p:nvSpPr>
        <p:spPr>
          <a:xfrm>
            <a:off x="4399945" y="2348880"/>
            <a:ext cx="5184576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600" dirty="0">
                <a:solidFill>
                  <a:schemeClr val="tx1"/>
                </a:solidFill>
              </a:rPr>
              <a:t>Uvrštavanje doma za starije i nemoćne u </a:t>
            </a:r>
            <a:r>
              <a:rPr lang="hr-HR" sz="1600" b="1" dirty="0">
                <a:solidFill>
                  <a:schemeClr val="tx1"/>
                </a:solidFill>
              </a:rPr>
              <a:t>Katalog</a:t>
            </a:r>
            <a:r>
              <a:rPr lang="hr-HR" sz="1600" dirty="0">
                <a:solidFill>
                  <a:schemeClr val="tx1"/>
                </a:solidFill>
              </a:rPr>
              <a:t> omogućava potencijalnim korisnicima slanje izravnih upita na službenu e-mail adresu</a:t>
            </a:r>
          </a:p>
          <a:p>
            <a:pPr algn="just"/>
            <a:r>
              <a:rPr lang="hr-HR" sz="1600" dirty="0">
                <a:solidFill>
                  <a:schemeClr val="tx1"/>
                </a:solidFill>
              </a:rPr>
              <a:t>Svrha </a:t>
            </a:r>
            <a:r>
              <a:rPr lang="hr-HR" sz="1600" b="1" dirty="0">
                <a:solidFill>
                  <a:schemeClr val="tx1"/>
                </a:solidFill>
              </a:rPr>
              <a:t>Kataloga</a:t>
            </a:r>
            <a:r>
              <a:rPr lang="hr-HR" sz="1600" dirty="0">
                <a:solidFill>
                  <a:schemeClr val="tx1"/>
                </a:solidFill>
              </a:rPr>
              <a:t> je na jednom mjestu prikupiti što je veći mogući broj domova za starije i nemoćne osobe (državnih i privatnih) u Republici Hrvatskoj, kako bi se olakšalo  pretraživanje putem interneta</a:t>
            </a:r>
          </a:p>
        </p:txBody>
      </p:sp>
    </p:spTree>
    <p:extLst>
      <p:ext uri="{BB962C8B-B14F-4D97-AF65-F5344CB8AC3E}">
        <p14:creationId xmlns:p14="http://schemas.microsoft.com/office/powerpoint/2010/main" val="39947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Braden ljestvica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6" y="1988840"/>
            <a:ext cx="9073008" cy="4176464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6423980" y="2764183"/>
            <a:ext cx="396044" cy="326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633839" y="5082836"/>
            <a:ext cx="1080120" cy="50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441056" y="3463830"/>
            <a:ext cx="2192823" cy="1800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6713959" y="5373216"/>
            <a:ext cx="237626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700" dirty="0">
                <a:solidFill>
                  <a:schemeClr val="tx1"/>
                </a:solidFill>
              </a:rPr>
              <a:t>Izbor između ponuđenih stanja formiranih unutar Šifrarnici – Stupanj rizika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72280" y="3017846"/>
            <a:ext cx="1368152" cy="396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Izvješće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15962" y="2318259"/>
            <a:ext cx="2192823" cy="859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Procjena rizika za nastajanje dekubitusa po Braden ljestvici</a:t>
            </a:r>
          </a:p>
        </p:txBody>
      </p:sp>
      <p:sp>
        <p:nvSpPr>
          <p:cNvPr id="2" name="Oval 1"/>
          <p:cNvSpPr/>
          <p:nvPr/>
        </p:nvSpPr>
        <p:spPr>
          <a:xfrm>
            <a:off x="5201791" y="2441782"/>
            <a:ext cx="432048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305247" y="4437112"/>
            <a:ext cx="1944216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Procjenu rizika za nastanak dekubitusa </a:t>
            </a:r>
            <a:r>
              <a:rPr lang="hr-HR" sz="1600" dirty="0" smtClean="0">
                <a:solidFill>
                  <a:schemeClr val="tx1"/>
                </a:solidFill>
              </a:rPr>
              <a:t>treba napraviti kod dolaska korisnika u ustanovu i promjene zdravstvenog stanja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 flipV="1">
            <a:off x="4411650" y="2564904"/>
            <a:ext cx="790141" cy="20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9384" y="2152702"/>
            <a:ext cx="2882266" cy="865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Odabirom </a:t>
            </a:r>
            <a:r>
              <a:rPr lang="hr-HR" sz="1600" b="1" dirty="0" smtClean="0">
                <a:solidFill>
                  <a:schemeClr val="tx1"/>
                </a:solidFill>
              </a:rPr>
              <a:t>novog zapisa započinje</a:t>
            </a:r>
            <a:r>
              <a:rPr lang="hr-HR" sz="1600" dirty="0" smtClean="0">
                <a:solidFill>
                  <a:schemeClr val="tx1"/>
                </a:solidFill>
              </a:rPr>
              <a:t> postupak procjene rizika po Braden ljestvici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20" idx="2"/>
          </p:cNvCxnSpPr>
          <p:nvPr/>
        </p:nvCxnSpPr>
        <p:spPr>
          <a:xfrm>
            <a:off x="8512374" y="3178229"/>
            <a:ext cx="1785" cy="434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0" grpId="0" animBg="1"/>
      <p:bldP spid="2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800" dirty="0"/>
              <a:t>Izvješće Braden ljestvica za procjenu rizika od Dekubitusa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628800"/>
            <a:ext cx="8820472" cy="4680520"/>
          </a:xfrm>
        </p:spPr>
      </p:pic>
    </p:spTree>
    <p:extLst>
      <p:ext uri="{BB962C8B-B14F-4D97-AF65-F5344CB8AC3E}">
        <p14:creationId xmlns:p14="http://schemas.microsoft.com/office/powerpoint/2010/main" val="35985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4. Lista čekanja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1352"/>
            <a:ext cx="3179591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r-HR" sz="2000" dirty="0"/>
              <a:t>Aplikacija prema evidenciji smještenih korisnika i zahtjeva za smještajem ima uvid o </a:t>
            </a:r>
            <a:r>
              <a:rPr lang="hr-HR" sz="2000" b="1" i="1" dirty="0"/>
              <a:t>iskorištenosti kapaciteta ustanova</a:t>
            </a:r>
            <a:r>
              <a:rPr lang="hr-HR" sz="2000" dirty="0"/>
              <a:t>, te </a:t>
            </a:r>
            <a:r>
              <a:rPr lang="hr-HR" sz="2000" b="1" i="1" dirty="0"/>
              <a:t>prati broj prijema novih korisnika i broj napuštenih korisnika domova.</a:t>
            </a:r>
          </a:p>
          <a:p>
            <a:endParaRPr lang="hr-HR" sz="20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38" y="2140025"/>
            <a:ext cx="6408712" cy="3850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409703" y="2564905"/>
            <a:ext cx="648072" cy="720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1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4.1. </a:t>
            </a:r>
            <a:r>
              <a:rPr lang="hr-HR" sz="4000" dirty="0"/>
              <a:t>Izvješća liste čekanja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295" y="1628801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dirty="0"/>
              <a:t>Izvješća koja se mogu dobiti u aplikaciji pozivaju se iz </a:t>
            </a:r>
            <a:r>
              <a:rPr lang="hr-HR" sz="2000" dirty="0" smtClean="0"/>
              <a:t>izbornika           </a:t>
            </a:r>
            <a:r>
              <a:rPr lang="hr-HR" sz="2000" b="1" i="1" dirty="0" smtClean="0"/>
              <a:t>Izvješća </a:t>
            </a:r>
            <a:r>
              <a:rPr lang="hr-HR" sz="2000" b="1" i="1" dirty="0"/>
              <a:t>liste čekanja</a:t>
            </a:r>
            <a:r>
              <a:rPr lang="hr-HR" sz="2000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Kontrolna lista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Korisnici više lista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Liste čekanja / prijema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Popis korisnika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Popunjenost kapaciteta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Praćenje popunjenosti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Skinuti s liste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95" y="2564904"/>
            <a:ext cx="30243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4.1.3</a:t>
            </a:r>
            <a:r>
              <a:rPr lang="hr-HR" sz="4000" dirty="0"/>
              <a:t>. </a:t>
            </a:r>
            <a:r>
              <a:rPr lang="hr-HR" sz="4000" dirty="0" smtClean="0"/>
              <a:t>Izvješće lista </a:t>
            </a:r>
            <a:r>
              <a:rPr lang="hr-HR" sz="4000" dirty="0"/>
              <a:t>čekanja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3" y="1916832"/>
            <a:ext cx="6624736" cy="2088232"/>
          </a:xfrm>
        </p:spPr>
      </p:pic>
      <p:sp>
        <p:nvSpPr>
          <p:cNvPr id="7" name="Rectangle 6"/>
          <p:cNvSpPr/>
          <p:nvPr/>
        </p:nvSpPr>
        <p:spPr>
          <a:xfrm>
            <a:off x="2177455" y="4293096"/>
            <a:ext cx="4248472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Izvješće </a:t>
            </a:r>
            <a:r>
              <a:rPr lang="hr-HR" sz="1600" b="1" i="1" dirty="0">
                <a:solidFill>
                  <a:schemeClr val="tx1"/>
                </a:solidFill>
              </a:rPr>
              <a:t>Lista čekanja </a:t>
            </a:r>
            <a:r>
              <a:rPr lang="hr-HR" sz="1600" dirty="0">
                <a:solidFill>
                  <a:schemeClr val="tx1"/>
                </a:solidFill>
              </a:rPr>
              <a:t>označavaju redoslijed predbilježbi korisnika zdravstvene zaštite temeljem valjane liječničke uputnice. Na izvješću su podaci poredani po kriterijima </a:t>
            </a:r>
            <a:r>
              <a:rPr lang="hr-HR" sz="1600" i="1" dirty="0">
                <a:solidFill>
                  <a:schemeClr val="tx1"/>
                </a:solidFill>
              </a:rPr>
              <a:t>prioriteta i datuma komisije</a:t>
            </a:r>
          </a:p>
        </p:txBody>
      </p:sp>
    </p:spTree>
    <p:extLst>
      <p:ext uri="{BB962C8B-B14F-4D97-AF65-F5344CB8AC3E}">
        <p14:creationId xmlns:p14="http://schemas.microsoft.com/office/powerpoint/2010/main" val="10508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Lista funkcionalnosti aplikacije e-DOM</a:t>
            </a:r>
            <a:endParaRPr lang="hr-HR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" y="1628800"/>
            <a:ext cx="4675063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91" y="1628800"/>
            <a:ext cx="4724400" cy="4810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" y="1641013"/>
            <a:ext cx="4747071" cy="3371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46" y="1630978"/>
            <a:ext cx="4866445" cy="4314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" y="1619141"/>
            <a:ext cx="4821129" cy="46028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43" y="1651278"/>
            <a:ext cx="50577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e-DOM cijene</a:t>
            </a:r>
            <a:endParaRPr lang="hr-H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3" y="2204864"/>
            <a:ext cx="7560840" cy="3240360"/>
          </a:xfrm>
        </p:spPr>
      </p:pic>
    </p:spTree>
    <p:extLst>
      <p:ext uri="{BB962C8B-B14F-4D97-AF65-F5344CB8AC3E}">
        <p14:creationId xmlns:p14="http://schemas.microsoft.com/office/powerpoint/2010/main" val="29178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Zaključak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4677" b="1" u="sng" dirty="0"/>
              <a:t>Zaključak</a:t>
            </a:r>
            <a:r>
              <a:rPr lang="hr-HR" sz="4677" dirty="0"/>
              <a:t>:</a:t>
            </a:r>
          </a:p>
          <a:p>
            <a:endParaRPr lang="hr-HR" dirty="0"/>
          </a:p>
          <a:p>
            <a:endParaRPr lang="hr-HR" b="1" dirty="0"/>
          </a:p>
          <a:p>
            <a:pPr marL="303752" indent="-303752">
              <a:buFont typeface="Wingdings" panose="05000000000000000000" pitchFamily="2" charset="2"/>
              <a:buChar char="q"/>
            </a:pPr>
            <a:r>
              <a:rPr lang="hr-HR" sz="3200" dirty="0"/>
              <a:t> Korištenjem aplikacije e-DOM, ostvaruju se  značajne </a:t>
            </a:r>
            <a:r>
              <a:rPr lang="hr-HR" sz="3200" dirty="0">
                <a:solidFill>
                  <a:srgbClr val="C00000"/>
                </a:solidFill>
              </a:rPr>
              <a:t> </a:t>
            </a:r>
            <a:r>
              <a:rPr lang="hr-HR" sz="3200" b="1" i="1" dirty="0"/>
              <a:t>uštede</a:t>
            </a:r>
            <a:r>
              <a:rPr lang="hr-HR" sz="3200" dirty="0">
                <a:solidFill>
                  <a:srgbClr val="C00000"/>
                </a:solidFill>
              </a:rPr>
              <a:t>  </a:t>
            </a:r>
            <a:r>
              <a:rPr lang="hr-HR" sz="3200" dirty="0"/>
              <a:t>u vremenu i  smanjenju količine papirne dokumentacije </a:t>
            </a:r>
          </a:p>
          <a:p>
            <a:pPr marL="303752" indent="-303752">
              <a:buFont typeface="Wingdings" panose="05000000000000000000" pitchFamily="2" charset="2"/>
              <a:buChar char="q"/>
            </a:pPr>
            <a:endParaRPr lang="hr-HR" sz="3200" dirty="0"/>
          </a:p>
          <a:p>
            <a:pPr marL="303752" indent="-303752">
              <a:buFont typeface="Wingdings" panose="05000000000000000000" pitchFamily="2" charset="2"/>
              <a:buChar char="q"/>
            </a:pPr>
            <a:r>
              <a:rPr lang="hr-HR" sz="3200" dirty="0"/>
              <a:t> </a:t>
            </a:r>
            <a:r>
              <a:rPr lang="hr-HR" sz="3200" b="1" i="1" dirty="0"/>
              <a:t>Olakšan</a:t>
            </a:r>
            <a:r>
              <a:rPr lang="hr-HR" sz="3200" dirty="0"/>
              <a:t> je rad socijalnog i medicinskog osoblja doma</a:t>
            </a:r>
          </a:p>
          <a:p>
            <a:pPr marL="303752" indent="-303752">
              <a:buFont typeface="Wingdings" panose="05000000000000000000" pitchFamily="2" charset="2"/>
              <a:buChar char="q"/>
            </a:pPr>
            <a:endParaRPr lang="hr-HR" sz="3200" dirty="0"/>
          </a:p>
          <a:p>
            <a:pPr marL="303752" indent="-303752">
              <a:buFont typeface="Wingdings" panose="05000000000000000000" pitchFamily="2" charset="2"/>
              <a:buChar char="q"/>
            </a:pPr>
            <a:r>
              <a:rPr lang="hr-HR" sz="3200" b="1" dirty="0"/>
              <a:t> Povećanjem učinkovitosti </a:t>
            </a:r>
            <a:r>
              <a:rPr lang="hr-HR" sz="3200" dirty="0"/>
              <a:t>stvaraju preduvjeti  da se osoblje doma     više posveti korisnicima</a:t>
            </a:r>
          </a:p>
          <a:p>
            <a:pPr marL="303752" indent="-303752">
              <a:buFont typeface="Wingdings" panose="05000000000000000000" pitchFamily="2" charset="2"/>
              <a:buChar char="q"/>
            </a:pPr>
            <a:endParaRPr lang="hr-HR" sz="3200" dirty="0"/>
          </a:p>
          <a:p>
            <a:pPr marL="303752" indent="-303752">
              <a:buFont typeface="Wingdings" panose="05000000000000000000" pitchFamily="2" charset="2"/>
              <a:buChar char="q"/>
            </a:pPr>
            <a:r>
              <a:rPr lang="hr-HR" sz="3200" dirty="0"/>
              <a:t>Cjenovna </a:t>
            </a:r>
            <a:r>
              <a:rPr lang="hr-HR" sz="3200" b="1" i="1" dirty="0"/>
              <a:t>konkurentnosti</a:t>
            </a:r>
          </a:p>
          <a:p>
            <a:pPr marL="303752" indent="-303752">
              <a:buFont typeface="Wingdings" panose="05000000000000000000" pitchFamily="2" charset="2"/>
              <a:buChar char="q"/>
            </a:pPr>
            <a:endParaRPr lang="hr-HR" sz="3200" dirty="0">
              <a:solidFill>
                <a:srgbClr val="C00000"/>
              </a:solidFill>
            </a:endParaRPr>
          </a:p>
          <a:p>
            <a:pPr marL="303752" indent="-303752">
              <a:buFont typeface="Wingdings" panose="05000000000000000000" pitchFamily="2" charset="2"/>
              <a:buChar char="q"/>
            </a:pPr>
            <a:r>
              <a:rPr lang="hr-HR" sz="3200" dirty="0"/>
              <a:t>Višegodišnje iskustvo </a:t>
            </a:r>
            <a:r>
              <a:rPr lang="hr-HR" sz="3200" b="1" i="1" dirty="0"/>
              <a:t>podrške i održavanja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59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63" y="1916832"/>
            <a:ext cx="535822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7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Katalog domova umirovljenika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8" y="1600202"/>
            <a:ext cx="75043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u="sng" dirty="0" smtClean="0"/>
              <a:t>Pretraživanje na Katalogu se vrši prema sljedećim kriterijima</a:t>
            </a:r>
            <a:r>
              <a:rPr lang="hr-HR" sz="2000" dirty="0" smtClean="0"/>
              <a:t>:</a:t>
            </a:r>
          </a:p>
          <a:p>
            <a:pPr marL="0" indent="0">
              <a:buNone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Prema </a:t>
            </a:r>
            <a:r>
              <a:rPr lang="hr-HR" sz="2000" b="1" i="1" dirty="0" smtClean="0"/>
              <a:t>gradovima i/ili mjestima</a:t>
            </a:r>
            <a:r>
              <a:rPr lang="hr-HR" sz="2000" dirty="0" smtClean="0"/>
              <a:t> u kojima se ustanova nalazi,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Prema </a:t>
            </a:r>
            <a:r>
              <a:rPr lang="hr-HR" sz="2000" b="1" i="1" dirty="0" smtClean="0"/>
              <a:t>županijama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Prema tome je li je riječ o </a:t>
            </a:r>
            <a:r>
              <a:rPr lang="hr-HR" sz="2000" b="1" i="1" dirty="0" smtClean="0"/>
              <a:t>državnim ili privatnim domovima umirovljenika </a:t>
            </a:r>
            <a:r>
              <a:rPr lang="hr-HR" sz="2000" dirty="0" smtClean="0"/>
              <a:t>i sl.</a:t>
            </a:r>
          </a:p>
          <a:p>
            <a:pPr marL="0" indent="0">
              <a:buNone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000" dirty="0" smtClean="0"/>
              <a:t>Katalog domova umirovljenika moderna je i pregledna web stranica na najnaprednijoj web tehnologiji </a:t>
            </a:r>
            <a:r>
              <a:rPr lang="hr-HR" sz="2000" b="1" i="1" dirty="0" err="1" smtClean="0"/>
              <a:t>WordPress</a:t>
            </a:r>
            <a:r>
              <a:rPr lang="hr-HR" sz="2000" dirty="0" smtClean="0"/>
              <a:t>, s mogućnošću pretraživanja po različitim kriterijima, izravnog kontaktiranja ustanove i pregleda najvažnijih informacija o ustanovi na </a:t>
            </a:r>
            <a:r>
              <a:rPr lang="hr-HR" sz="2000" b="1" dirty="0" smtClean="0"/>
              <a:t>jednom mjestu</a:t>
            </a: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19923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Katalog domova umirovljenika</a:t>
            </a:r>
            <a:endParaRPr lang="hr-HR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2" y="1628800"/>
            <a:ext cx="6773851" cy="4680520"/>
          </a:xfrm>
        </p:spPr>
      </p:pic>
      <p:sp>
        <p:nvSpPr>
          <p:cNvPr id="7" name="Rectangle 6"/>
          <p:cNvSpPr/>
          <p:nvPr/>
        </p:nvSpPr>
        <p:spPr>
          <a:xfrm>
            <a:off x="7434039" y="2852936"/>
            <a:ext cx="2016224" cy="194421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Pregled osnovnih informacija o domu koje se nalaze u Katalogu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/>
              <a:t>e-DOM – Povezivanje s KP-om</a:t>
            </a:r>
            <a:br>
              <a:rPr lang="hr-HR" sz="4000" dirty="0" smtClean="0"/>
            </a:br>
            <a:r>
              <a:rPr lang="hr-HR" sz="4000" dirty="0" smtClean="0"/>
              <a:t>Zašto ?!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8" y="1600202"/>
            <a:ext cx="7792357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Jedino </a:t>
            </a:r>
            <a:r>
              <a:rPr lang="hr-HR" sz="2000" dirty="0"/>
              <a:t>mjesto gdje se obračunavaju usluge smještaja i druge nemedicinske usluge je aplikacija </a:t>
            </a:r>
            <a:r>
              <a:rPr lang="hr-HR" sz="2000" b="1" i="1" dirty="0"/>
              <a:t>„Knjiga potraživanja</a:t>
            </a:r>
            <a:r>
              <a:rPr lang="hr-HR" sz="2000" b="1" i="1" dirty="0" smtClean="0"/>
              <a:t>”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Da bi se </a:t>
            </a:r>
            <a:r>
              <a:rPr lang="hr-HR" sz="2000" dirty="0" smtClean="0"/>
              <a:t>izbjeglo ponovno unošenje istih podataka, </a:t>
            </a:r>
            <a:r>
              <a:rPr lang="hr-HR" sz="2000" dirty="0"/>
              <a:t>izvršeno je aplikativno </a:t>
            </a:r>
            <a:r>
              <a:rPr lang="hr-HR" sz="2000" b="1" i="1" dirty="0"/>
              <a:t>povezivanje </a:t>
            </a:r>
            <a:r>
              <a:rPr lang="hr-HR" sz="2000" b="1" i="1" dirty="0" smtClean="0"/>
              <a:t>aplikacija </a:t>
            </a:r>
            <a:r>
              <a:rPr lang="hr-HR" sz="2000" b="1" i="1" dirty="0"/>
              <a:t>e-DOM i Knjiga </a:t>
            </a:r>
            <a:r>
              <a:rPr lang="hr-HR" sz="2000" b="1" i="1" dirty="0" smtClean="0"/>
              <a:t>potraživanja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Set odabranih </a:t>
            </a:r>
            <a:r>
              <a:rPr lang="hr-HR" sz="2000" dirty="0" smtClean="0"/>
              <a:t>podataka </a:t>
            </a:r>
            <a:r>
              <a:rPr lang="hr-HR" sz="2000" dirty="0"/>
              <a:t>se odabirom </a:t>
            </a:r>
            <a:r>
              <a:rPr lang="hr-HR" sz="2000" dirty="0" smtClean="0"/>
              <a:t>opcije </a:t>
            </a:r>
            <a:r>
              <a:rPr lang="hr-HR" sz="2000" b="1" i="1" dirty="0" smtClean="0"/>
              <a:t>Uvoz podataka </a:t>
            </a:r>
            <a:r>
              <a:rPr lang="hr-HR" sz="2000" dirty="0"/>
              <a:t>prebacuje iz </a:t>
            </a:r>
            <a:r>
              <a:rPr lang="hr-HR" sz="2000" dirty="0" smtClean="0"/>
              <a:t>aplikacije </a:t>
            </a:r>
            <a:r>
              <a:rPr lang="hr-HR" sz="2000" b="1" i="1" dirty="0"/>
              <a:t>e-DOM u </a:t>
            </a:r>
            <a:r>
              <a:rPr lang="hr-HR" sz="2000" b="1" i="1" dirty="0" smtClean="0"/>
              <a:t>Knjigu Potraživanja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Tako prebačeni podaci, uz dopunu </a:t>
            </a:r>
            <a:r>
              <a:rPr lang="hr-HR" sz="2000" dirty="0" smtClean="0"/>
              <a:t>(smještaj</a:t>
            </a:r>
            <a:r>
              <a:rPr lang="hr-HR" sz="2000" dirty="0"/>
              <a:t>, </a:t>
            </a:r>
            <a:r>
              <a:rPr lang="hr-HR" sz="2000" dirty="0" smtClean="0"/>
              <a:t>odsutnost) su </a:t>
            </a:r>
            <a:r>
              <a:rPr lang="hr-HR" sz="2000" dirty="0"/>
              <a:t>predmet obračuna, zaduženja i naplate od korisnika doma/staratelja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52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e-DOM – Povezivanje s KP-om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1" y="1844824"/>
            <a:ext cx="6563641" cy="3296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3399" y="4854718"/>
            <a:ext cx="4176464" cy="131058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VAŽNO !!!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Aplikacija KP će prepoznati Korisnika doma, ukoliko isti u aplikaciji e-DOM nema naznačen datum odlaska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87" y="2724732"/>
            <a:ext cx="4143953" cy="2114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3319" y="2060848"/>
            <a:ext cx="3672408" cy="144016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Povezivanjem aplikacija</a:t>
            </a:r>
            <a:r>
              <a:rPr lang="hr-HR" dirty="0" smtClean="0">
                <a:solidFill>
                  <a:schemeClr val="tx1"/>
                </a:solidFill>
              </a:rPr>
              <a:t> e-DOM i Knjige Potraživanja </a:t>
            </a:r>
            <a:r>
              <a:rPr lang="hr-HR" dirty="0">
                <a:solidFill>
                  <a:schemeClr val="tx1"/>
                </a:solidFill>
              </a:rPr>
              <a:t>olakšati će </a:t>
            </a:r>
            <a:r>
              <a:rPr lang="hr-HR" dirty="0" smtClean="0">
                <a:solidFill>
                  <a:schemeClr val="tx1"/>
                </a:solidFill>
              </a:rPr>
              <a:t>rad i ostvariti značajne uštede vremena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4000" dirty="0" smtClean="0"/>
              <a:t>Uvod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842964" y="1928814"/>
            <a:ext cx="8358187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3200" b="1" dirty="0">
                <a:latin typeface="+mn-lt"/>
              </a:rPr>
              <a:t>Što je e-DOM ?</a:t>
            </a:r>
          </a:p>
          <a:p>
            <a:pPr eaLnBrk="1" hangingPunct="1"/>
            <a:endParaRPr lang="hr-HR" dirty="0">
              <a:latin typeface="+mn-lt"/>
            </a:endParaRPr>
          </a:p>
          <a:p>
            <a:pPr eaLnBrk="1" hangingPunct="1"/>
            <a:r>
              <a:rPr lang="hr-HR" sz="2400" b="1" dirty="0">
                <a:latin typeface="+mn-lt"/>
              </a:rPr>
              <a:t>e-Dom je aplikacija za vođenje evidencija</a:t>
            </a:r>
            <a:r>
              <a:rPr lang="hr-HR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hr-HR" sz="2400" b="1" dirty="0">
                <a:latin typeface="+mn-lt"/>
              </a:rPr>
              <a:t>o korisnicima domova za starije i nemoćne osobe.</a:t>
            </a:r>
          </a:p>
          <a:p>
            <a:pPr eaLnBrk="1" hangingPunct="1"/>
            <a:endParaRPr lang="hr-HR" dirty="0">
              <a:latin typeface="+mn-lt"/>
            </a:endParaRPr>
          </a:p>
          <a:p>
            <a:pPr eaLnBrk="1" hangingPunct="1"/>
            <a:r>
              <a:rPr lang="hr-HR" dirty="0">
                <a:latin typeface="+mn-lt"/>
              </a:rPr>
              <a:t>Evidencije koje se vode kroz aplikaciju e-DOM su:</a:t>
            </a:r>
          </a:p>
          <a:p>
            <a:pPr eaLnBrk="1" hangingPunct="1"/>
            <a:endParaRPr lang="hr-HR" dirty="0">
              <a:latin typeface="+mn-lt"/>
            </a:endParaRPr>
          </a:p>
          <a:p>
            <a:pPr eaLnBrk="1" hangingPunct="1"/>
            <a:endParaRPr lang="hr-HR" dirty="0">
              <a:latin typeface="+mn-lt"/>
            </a:endParaRPr>
          </a:p>
          <a:p>
            <a:pPr eaLnBrk="1" hangingPunct="1">
              <a:buFontTx/>
              <a:buChar char="-"/>
            </a:pPr>
            <a:r>
              <a:rPr lang="hr-HR" dirty="0">
                <a:latin typeface="+mn-lt"/>
              </a:rPr>
              <a:t> </a:t>
            </a:r>
            <a:r>
              <a:rPr lang="hr-HR" b="1" dirty="0">
                <a:latin typeface="+mn-lt"/>
              </a:rPr>
              <a:t>Osobna</a:t>
            </a:r>
            <a:r>
              <a:rPr lang="hr-HR" dirty="0">
                <a:latin typeface="+mn-lt"/>
              </a:rPr>
              <a:t> evidencija korisnika doma</a:t>
            </a:r>
          </a:p>
          <a:p>
            <a:pPr eaLnBrk="1" hangingPunct="1">
              <a:buFontTx/>
              <a:buChar char="-"/>
            </a:pPr>
            <a:r>
              <a:rPr lang="hr-HR" dirty="0">
                <a:latin typeface="+mn-lt"/>
              </a:rPr>
              <a:t> </a:t>
            </a:r>
            <a:r>
              <a:rPr lang="hr-HR" b="1" dirty="0">
                <a:latin typeface="+mn-lt"/>
              </a:rPr>
              <a:t>Socijalna </a:t>
            </a:r>
            <a:r>
              <a:rPr lang="hr-HR" dirty="0">
                <a:latin typeface="+mn-lt"/>
              </a:rPr>
              <a:t>evidencija doma</a:t>
            </a:r>
          </a:p>
          <a:p>
            <a:pPr eaLnBrk="1" hangingPunct="1">
              <a:buFontTx/>
              <a:buChar char="-"/>
            </a:pPr>
            <a:r>
              <a:rPr lang="hr-HR" dirty="0">
                <a:latin typeface="+mn-lt"/>
              </a:rPr>
              <a:t> </a:t>
            </a:r>
            <a:r>
              <a:rPr lang="hr-HR" b="1" dirty="0">
                <a:latin typeface="+mn-lt"/>
              </a:rPr>
              <a:t>Zdravstvena</a:t>
            </a:r>
            <a:r>
              <a:rPr lang="hr-HR" dirty="0">
                <a:latin typeface="+mn-lt"/>
              </a:rPr>
              <a:t> evidencija korisnika doma</a:t>
            </a:r>
          </a:p>
          <a:p>
            <a:pPr eaLnBrk="1" hangingPunct="1">
              <a:buFontTx/>
              <a:buChar char="-"/>
            </a:pPr>
            <a:r>
              <a:rPr lang="hr-HR" dirty="0">
                <a:latin typeface="+mn-lt"/>
              </a:rPr>
              <a:t> </a:t>
            </a:r>
            <a:r>
              <a:rPr lang="hr-HR" b="1" dirty="0">
                <a:latin typeface="+mn-lt"/>
              </a:rPr>
              <a:t>Radna terapija </a:t>
            </a:r>
            <a:r>
              <a:rPr lang="hr-HR" dirty="0">
                <a:latin typeface="+mn-lt"/>
              </a:rPr>
              <a:t>evidencija korisnika doma</a:t>
            </a:r>
          </a:p>
          <a:p>
            <a:pPr eaLnBrk="1" hangingPunct="1"/>
            <a:endParaRPr lang="hr-HR" dirty="0"/>
          </a:p>
          <a:p>
            <a:pPr eaLnBrk="1" hangingPunct="1"/>
            <a:endParaRPr lang="hr-HR" dirty="0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77094" r="59505" b="9032"/>
          <a:stretch>
            <a:fillRect/>
          </a:stretch>
        </p:blipFill>
        <p:spPr bwMode="auto">
          <a:xfrm>
            <a:off x="6343650" y="4005064"/>
            <a:ext cx="2314525" cy="1690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3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4000" dirty="0" smtClean="0"/>
              <a:t>Uvod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914400" y="1857375"/>
            <a:ext cx="82867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b="1" dirty="0">
                <a:latin typeface="+mn-lt"/>
              </a:rPr>
              <a:t>Aplikacija e-DOM je namijenjena</a:t>
            </a:r>
            <a:r>
              <a:rPr lang="hr-HR" dirty="0">
                <a:latin typeface="+mn-lt"/>
              </a:rPr>
              <a:t>:</a:t>
            </a:r>
          </a:p>
          <a:p>
            <a:pPr eaLnBrk="1" hangingPunct="1"/>
            <a:endParaRPr lang="hr-HR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hr-HR" dirty="0">
                <a:latin typeface="+mn-lt"/>
              </a:rPr>
              <a:t>Administrativnom osoblju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hr-HR" dirty="0">
                <a:latin typeface="+mn-lt"/>
              </a:rPr>
              <a:t>Socijalnim radnicima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hr-HR" dirty="0">
                <a:latin typeface="+mn-lt"/>
              </a:rPr>
              <a:t>Zdravstvenim radnicima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hr-HR" dirty="0">
                <a:latin typeface="+mn-lt"/>
              </a:rPr>
              <a:t>Ravnateljima ili upraviteljima (u smislu izvješća i analitike)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hr-HR" b="1" dirty="0">
              <a:latin typeface="+mn-lt"/>
            </a:endParaRPr>
          </a:p>
          <a:p>
            <a:r>
              <a:rPr lang="hr-HR" b="1" i="1" dirty="0">
                <a:latin typeface="+mn-lt"/>
              </a:rPr>
              <a:t>Cilj</a:t>
            </a:r>
            <a:r>
              <a:rPr lang="hr-HR" dirty="0">
                <a:latin typeface="+mn-lt"/>
              </a:rPr>
              <a:t> aplikacije je omogućiti sistematizaciju procesa i dokumenata vezanih za poslove evidencija korisnika doma.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latin typeface="+mn-lt"/>
            </a:endParaRPr>
          </a:p>
          <a:p>
            <a:r>
              <a:rPr lang="hr-HR" dirty="0">
                <a:latin typeface="+mn-lt"/>
              </a:rPr>
              <a:t>Svakodnevnim korištenjem ovog programa korisniku je omogućeno da sve dokumente i izvješća koji su nužni, izrađuje i pohranjuje na jedno zajedničko mjesto te da ih sa tog zajedničkog mjesta koristi.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9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015" id="{C80F744F-16B6-44FD-AE21-58D6AF660974}" vid="{ECA1E866-05F9-4286-86C2-FF54E72631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Zadar 2015</Template>
  <TotalTime>1042</TotalTime>
  <Words>1584</Words>
  <Application>Microsoft Office PowerPoint</Application>
  <PresentationFormat>Custom</PresentationFormat>
  <Paragraphs>251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 e-DOM  Aplikacija za domove i ustanove za starije i nemoćne </vt:lpstr>
      <vt:lpstr>NOVO -Katalog domova umirovljenika</vt:lpstr>
      <vt:lpstr>Katalog domova umirovljenika</vt:lpstr>
      <vt:lpstr>Katalog domova umirovljenika</vt:lpstr>
      <vt:lpstr>Katalog domova umirovljenika</vt:lpstr>
      <vt:lpstr>e-DOM – Povezivanje s KP-om Zašto ?!</vt:lpstr>
      <vt:lpstr>e-DOM – Povezivanje s KP-om</vt:lpstr>
      <vt:lpstr>Uvod</vt:lpstr>
      <vt:lpstr>Uvod</vt:lpstr>
      <vt:lpstr>1. Socijalni rad - Šifrarnici</vt:lpstr>
      <vt:lpstr>1.1. Šifrarnici - NOVO</vt:lpstr>
      <vt:lpstr>1.1. Šifrarnici - NOVO</vt:lpstr>
      <vt:lpstr>1.2. Glavne forme</vt:lpstr>
      <vt:lpstr>1.2.1. Korisnik doma</vt:lpstr>
      <vt:lpstr>1.2.1. Korisnik doma - NOVO</vt:lpstr>
      <vt:lpstr>1.3. Izvješće o korisnicima doma</vt:lpstr>
      <vt:lpstr>1.3.1. Izvješće Matična knjiga</vt:lpstr>
      <vt:lpstr>1.3.2. Osobni list korisnika doma</vt:lpstr>
      <vt:lpstr>…</vt:lpstr>
      <vt:lpstr>1.4. Izvješća o radu doma</vt:lpstr>
      <vt:lpstr>1.4.3. Izvješće Glavni razlog smještaja</vt:lpstr>
      <vt:lpstr>2. Radna terapija </vt:lpstr>
      <vt:lpstr>2.1.3. Aktivnost</vt:lpstr>
      <vt:lpstr>2.2. Glavne forme - Aktivnost na dan </vt:lpstr>
      <vt:lpstr>2.2. Glavne forme - Evidencija aktivnosti</vt:lpstr>
      <vt:lpstr>3. Medicinske evidencije</vt:lpstr>
      <vt:lpstr>3.2.4. Usluga na dan</vt:lpstr>
      <vt:lpstr>3.3.1. Izvješće Biografija i Matični obrazac</vt:lpstr>
      <vt:lpstr>3.3.3. Tablice medicina</vt:lpstr>
      <vt:lpstr>Braden ljestvica</vt:lpstr>
      <vt:lpstr>Izvješće Braden ljestvica za procjenu rizika od Dekubitusa </vt:lpstr>
      <vt:lpstr>4. Lista čekanja</vt:lpstr>
      <vt:lpstr>4.1. Izvješća liste čekanja</vt:lpstr>
      <vt:lpstr>4.1.3. Izvješće lista čekanja</vt:lpstr>
      <vt:lpstr>Lista funkcionalnosti aplikacije e-DOM</vt:lpstr>
      <vt:lpstr>e-DOM cijene</vt:lpstr>
      <vt:lpstr>Zaključak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e-Dom Aplikacija za domove i ustanove za starije i nemoćne</dc:title>
  <dc:creator>Marin Barišić</dc:creator>
  <cp:lastModifiedBy>Marin Barišić</cp:lastModifiedBy>
  <cp:revision>100</cp:revision>
  <dcterms:created xsi:type="dcterms:W3CDTF">2015-11-06T12:31:41Z</dcterms:created>
  <dcterms:modified xsi:type="dcterms:W3CDTF">2015-11-17T07:49:00Z</dcterms:modified>
</cp:coreProperties>
</file>