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256" r:id="rId2"/>
    <p:sldId id="298" r:id="rId3"/>
    <p:sldId id="299" r:id="rId4"/>
    <p:sldId id="290" r:id="rId5"/>
    <p:sldId id="291" r:id="rId6"/>
    <p:sldId id="277" r:id="rId7"/>
    <p:sldId id="296" r:id="rId8"/>
    <p:sldId id="273" r:id="rId9"/>
    <p:sldId id="294" r:id="rId10"/>
    <p:sldId id="297" r:id="rId11"/>
    <p:sldId id="274" r:id="rId12"/>
    <p:sldId id="300" r:id="rId13"/>
    <p:sldId id="302" r:id="rId14"/>
    <p:sldId id="269" r:id="rId15"/>
    <p:sldId id="292" r:id="rId16"/>
    <p:sldId id="293" r:id="rId17"/>
    <p:sldId id="282" r:id="rId18"/>
    <p:sldId id="303" r:id="rId19"/>
    <p:sldId id="304" r:id="rId20"/>
    <p:sldId id="305" r:id="rId21"/>
    <p:sldId id="306" r:id="rId22"/>
    <p:sldId id="307" r:id="rId23"/>
    <p:sldId id="308" r:id="rId24"/>
    <p:sldId id="309" r:id="rId25"/>
    <p:sldId id="286" r:id="rId26"/>
    <p:sldId id="267" r:id="rId27"/>
  </p:sldIdLst>
  <p:sldSz cx="9144000" cy="6858000" type="screen4x3"/>
  <p:notesSz cx="6669088" cy="9926638"/>
  <p:custDataLst>
    <p:tags r:id="rId30"/>
  </p:custDataLst>
  <p:defaultTextStyle>
    <a:defPPr>
      <a:defRPr lang="en-US"/>
    </a:defPPr>
    <a:lvl1pPr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000" kern="1200">
        <a:solidFill>
          <a:schemeClr val="tx1"/>
        </a:solidFill>
        <a:latin typeface="Arial" charset="0"/>
        <a:ea typeface="ＭＳ Ｐゴシック" pitchFamily="34" charset="-128"/>
        <a:cs typeface="+mn-cs"/>
      </a:defRPr>
    </a:lvl5pPr>
    <a:lvl6pPr marL="2286000" algn="l" defTabSz="914400" rtl="0" eaLnBrk="1" latinLnBrk="0" hangingPunct="1">
      <a:defRPr sz="2000" kern="1200">
        <a:solidFill>
          <a:schemeClr val="tx1"/>
        </a:solidFill>
        <a:latin typeface="Arial" charset="0"/>
        <a:ea typeface="ＭＳ Ｐゴシック" pitchFamily="34" charset="-128"/>
        <a:cs typeface="+mn-cs"/>
      </a:defRPr>
    </a:lvl6pPr>
    <a:lvl7pPr marL="2743200" algn="l" defTabSz="914400" rtl="0" eaLnBrk="1" latinLnBrk="0" hangingPunct="1">
      <a:defRPr sz="2000" kern="1200">
        <a:solidFill>
          <a:schemeClr val="tx1"/>
        </a:solidFill>
        <a:latin typeface="Arial" charset="0"/>
        <a:ea typeface="ＭＳ Ｐゴシック" pitchFamily="34" charset="-128"/>
        <a:cs typeface="+mn-cs"/>
      </a:defRPr>
    </a:lvl7pPr>
    <a:lvl8pPr marL="3200400" algn="l" defTabSz="914400" rtl="0" eaLnBrk="1" latinLnBrk="0" hangingPunct="1">
      <a:defRPr sz="2000" kern="1200">
        <a:solidFill>
          <a:schemeClr val="tx1"/>
        </a:solidFill>
        <a:latin typeface="Arial" charset="0"/>
        <a:ea typeface="ＭＳ Ｐゴシック" pitchFamily="34" charset="-128"/>
        <a:cs typeface="+mn-cs"/>
      </a:defRPr>
    </a:lvl8pPr>
    <a:lvl9pPr marL="3657600" algn="l" defTabSz="914400" rtl="0" eaLnBrk="1" latinLnBrk="0" hangingPunct="1">
      <a:defRPr sz="20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58"/>
    <a:srgbClr val="14457A"/>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2" autoAdjust="0"/>
    <p:restoredTop sz="81929" autoAdjust="0"/>
  </p:normalViewPr>
  <p:slideViewPr>
    <p:cSldViewPr>
      <p:cViewPr>
        <p:scale>
          <a:sx n="80" d="100"/>
          <a:sy n="80" d="100"/>
        </p:scale>
        <p:origin x="-882" y="-2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pitchFamily="34" charset="0"/>
              </a:defRPr>
            </a:lvl1pPr>
          </a:lstStyle>
          <a:p>
            <a:pPr>
              <a:defRPr/>
            </a:pPr>
            <a:endParaRPr lang="hr-HR"/>
          </a:p>
        </p:txBody>
      </p:sp>
      <p:sp>
        <p:nvSpPr>
          <p:cNvPr id="3" name="Rezervirano mjesto datuma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atin typeface="Arial" pitchFamily="34" charset="0"/>
              </a:defRPr>
            </a:lvl1pPr>
          </a:lstStyle>
          <a:p>
            <a:pPr>
              <a:defRPr/>
            </a:pPr>
            <a:fld id="{ECE9D87B-9D00-4D2A-AD64-8C5648888107}" type="datetimeFigureOut">
              <a:rPr lang="hr-HR"/>
              <a:pPr>
                <a:defRPr/>
              </a:pPr>
              <a:t>16.11.2015.</a:t>
            </a:fld>
            <a:endParaRPr lang="hr-HR"/>
          </a:p>
        </p:txBody>
      </p:sp>
      <p:sp>
        <p:nvSpPr>
          <p:cNvPr id="4" name="Rezervirano mjesto podnožja 3"/>
          <p:cNvSpPr>
            <a:spLocks noGrp="1"/>
          </p:cNvSpPr>
          <p:nvPr>
            <p:ph type="ftr" sz="quarter" idx="2"/>
          </p:nvPr>
        </p:nvSpPr>
        <p:spPr>
          <a:xfrm>
            <a:off x="0" y="9428164"/>
            <a:ext cx="2889250" cy="496887"/>
          </a:xfrm>
          <a:prstGeom prst="rect">
            <a:avLst/>
          </a:prstGeom>
        </p:spPr>
        <p:txBody>
          <a:bodyPr vert="horz" lIns="91440" tIns="45720" rIns="91440" bIns="45720" rtlCol="0" anchor="b"/>
          <a:lstStyle>
            <a:lvl1pPr algn="l">
              <a:defRPr sz="1200">
                <a:latin typeface="Arial" pitchFamily="34" charset="0"/>
              </a:defRPr>
            </a:lvl1pPr>
          </a:lstStyle>
          <a:p>
            <a:pPr>
              <a:defRPr/>
            </a:pPr>
            <a:endParaRPr lang="hr-HR"/>
          </a:p>
        </p:txBody>
      </p:sp>
      <p:sp>
        <p:nvSpPr>
          <p:cNvPr id="5" name="Rezervirano mjesto broja slajda 4"/>
          <p:cNvSpPr>
            <a:spLocks noGrp="1"/>
          </p:cNvSpPr>
          <p:nvPr>
            <p:ph type="sldNum" sz="quarter" idx="3"/>
          </p:nvPr>
        </p:nvSpPr>
        <p:spPr>
          <a:xfrm>
            <a:off x="3778250" y="9428164"/>
            <a:ext cx="2889250" cy="496887"/>
          </a:xfrm>
          <a:prstGeom prst="rect">
            <a:avLst/>
          </a:prstGeom>
        </p:spPr>
        <p:txBody>
          <a:bodyPr vert="horz" lIns="91440" tIns="45720" rIns="91440" bIns="45720" rtlCol="0" anchor="b"/>
          <a:lstStyle>
            <a:lvl1pPr algn="r">
              <a:defRPr sz="1200">
                <a:latin typeface="Arial" pitchFamily="34" charset="0"/>
              </a:defRPr>
            </a:lvl1pPr>
          </a:lstStyle>
          <a:p>
            <a:pPr>
              <a:defRPr/>
            </a:pPr>
            <a:fld id="{0740C62D-A6F0-47DC-987C-E1EEA587C90D}" type="slidenum">
              <a:rPr lang="hr-HR"/>
              <a:pPr>
                <a:defRPr/>
              </a:pPr>
              <a:t>‹#›</a:t>
            </a:fld>
            <a:endParaRPr lang="hr-HR"/>
          </a:p>
        </p:txBody>
      </p:sp>
    </p:spTree>
    <p:extLst>
      <p:ext uri="{BB962C8B-B14F-4D97-AF65-F5344CB8AC3E}">
        <p14:creationId xmlns:p14="http://schemas.microsoft.com/office/powerpoint/2010/main" val="1654709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48" charset="-128"/>
              </a:defRPr>
            </a:lvl1pPr>
          </a:lstStyle>
          <a:p>
            <a:pPr>
              <a:defRPr/>
            </a:pPr>
            <a:endParaRPr lang="hr-HR" altLang="sr-Latn-RS"/>
          </a:p>
        </p:txBody>
      </p:sp>
      <p:sp>
        <p:nvSpPr>
          <p:cNvPr id="54275"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48" charset="-128"/>
              </a:defRPr>
            </a:lvl1pPr>
          </a:lstStyle>
          <a:p>
            <a:pPr>
              <a:defRPr/>
            </a:pPr>
            <a:endParaRPr lang="hr-HR" altLang="sr-Latn-RS"/>
          </a:p>
        </p:txBody>
      </p:sp>
      <p:sp>
        <p:nvSpPr>
          <p:cNvPr id="2560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p:cNvSpPr>
            <a:spLocks noGrp="1" noChangeArrowheads="1"/>
          </p:cNvSpPr>
          <p:nvPr>
            <p:ph type="body" sz="quarter" idx="3"/>
          </p:nvPr>
        </p:nvSpPr>
        <p:spPr bwMode="auto">
          <a:xfrm>
            <a:off x="666750" y="4714876"/>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r-HR" altLang="sr-Latn-RS" noProof="0" smtClean="0"/>
              <a:t>Kliknite da biste uredili stilove teksta matrice</a:t>
            </a:r>
          </a:p>
          <a:p>
            <a:pPr lvl="1"/>
            <a:r>
              <a:rPr lang="hr-HR" altLang="sr-Latn-RS" noProof="0" smtClean="0"/>
              <a:t>Druga razina</a:t>
            </a:r>
          </a:p>
          <a:p>
            <a:pPr lvl="2"/>
            <a:r>
              <a:rPr lang="hr-HR" altLang="sr-Latn-RS" noProof="0" smtClean="0"/>
              <a:t>Treća razina</a:t>
            </a:r>
          </a:p>
          <a:p>
            <a:pPr lvl="3"/>
            <a:r>
              <a:rPr lang="hr-HR" altLang="sr-Latn-RS" noProof="0" smtClean="0"/>
              <a:t>Četvrta razina</a:t>
            </a:r>
          </a:p>
          <a:p>
            <a:pPr lvl="4"/>
            <a:r>
              <a:rPr lang="hr-HR" altLang="sr-Latn-RS" noProof="0" smtClean="0"/>
              <a:t>Peta razina</a:t>
            </a:r>
          </a:p>
        </p:txBody>
      </p:sp>
      <p:sp>
        <p:nvSpPr>
          <p:cNvPr id="54278" name="Rectangle 6"/>
          <p:cNvSpPr>
            <a:spLocks noGrp="1" noChangeArrowheads="1"/>
          </p:cNvSpPr>
          <p:nvPr>
            <p:ph type="ftr" sz="quarter" idx="4"/>
          </p:nvPr>
        </p:nvSpPr>
        <p:spPr bwMode="auto">
          <a:xfrm>
            <a:off x="0" y="9428164"/>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48" charset="-128"/>
              </a:defRPr>
            </a:lvl1pPr>
          </a:lstStyle>
          <a:p>
            <a:pPr>
              <a:defRPr/>
            </a:pPr>
            <a:endParaRPr lang="hr-HR" altLang="sr-Latn-RS"/>
          </a:p>
        </p:txBody>
      </p:sp>
      <p:sp>
        <p:nvSpPr>
          <p:cNvPr id="54279" name="Rectangle 7"/>
          <p:cNvSpPr>
            <a:spLocks noGrp="1" noChangeArrowheads="1"/>
          </p:cNvSpPr>
          <p:nvPr>
            <p:ph type="sldNum" sz="quarter" idx="5"/>
          </p:nvPr>
        </p:nvSpPr>
        <p:spPr bwMode="auto">
          <a:xfrm>
            <a:off x="3778250" y="9428164"/>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48" charset="-128"/>
              </a:defRPr>
            </a:lvl1pPr>
          </a:lstStyle>
          <a:p>
            <a:pPr>
              <a:defRPr/>
            </a:pPr>
            <a:fld id="{EAD0DFD4-6939-4426-A328-01C017E10956}" type="slidenum">
              <a:rPr lang="hr-HR" altLang="sr-Latn-RS"/>
              <a:pPr>
                <a:defRPr/>
              </a:pPr>
              <a:t>‹#›</a:t>
            </a:fld>
            <a:endParaRPr lang="hr-HR" altLang="sr-Latn-RS"/>
          </a:p>
        </p:txBody>
      </p:sp>
    </p:spTree>
    <p:extLst>
      <p:ext uri="{BB962C8B-B14F-4D97-AF65-F5344CB8AC3E}">
        <p14:creationId xmlns:p14="http://schemas.microsoft.com/office/powerpoint/2010/main" val="2552163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4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6A64EFC-887D-454E-92F9-EB8B28193167}" type="slidenum">
              <a:rPr lang="hr-HR" altLang="sr-Latn-RS" sz="1200" smtClean="0"/>
              <a:pPr/>
              <a:t>1</a:t>
            </a:fld>
            <a:endParaRPr lang="hr-HR" altLang="sr-Latn-RS" sz="120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hr-HR" altLang="sr-Latn-R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hr-HR" altLang="sr-Latn-RS" smtClean="0">
              <a:ea typeface="ＭＳ Ｐゴシック" pitchFamily="34" charset="-128"/>
            </a:endParaRPr>
          </a:p>
        </p:txBody>
      </p:sp>
      <p:sp>
        <p:nvSpPr>
          <p:cNvPr id="4710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8CA4996E-362A-4E35-8F81-94A19BC95125}" type="slidenum">
              <a:rPr lang="hr-HR" altLang="sr-Latn-RS" sz="1200" smtClean="0"/>
              <a:pPr/>
              <a:t>10</a:t>
            </a:fld>
            <a:endParaRPr lang="hr-HR" altLang="sr-Latn-R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32772"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101AB06-7762-48D2-9F7E-284D71483A3E}" type="slidenum">
              <a:rPr lang="hr-HR" altLang="sr-Latn-RS" sz="1200" smtClean="0"/>
              <a:pPr/>
              <a:t>11</a:t>
            </a:fld>
            <a:endParaRPr lang="hr-HR" altLang="sr-Latn-R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a:defRPr/>
            </a:pPr>
            <a:fld id="{EAD0DFD4-6939-4426-A328-01C017E10956}" type="slidenum">
              <a:rPr lang="hr-HR" altLang="sr-Latn-RS" smtClean="0"/>
              <a:pPr>
                <a:defRPr/>
              </a:pPr>
              <a:t>12</a:t>
            </a:fld>
            <a:endParaRPr lang="hr-HR" altLang="sr-Latn-RS"/>
          </a:p>
        </p:txBody>
      </p:sp>
    </p:spTree>
    <p:extLst>
      <p:ext uri="{BB962C8B-B14F-4D97-AF65-F5344CB8AC3E}">
        <p14:creationId xmlns:p14="http://schemas.microsoft.com/office/powerpoint/2010/main" val="3224660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pPr>
              <a:defRPr/>
            </a:pPr>
            <a:fld id="{EAD0DFD4-6939-4426-A328-01C017E10956}" type="slidenum">
              <a:rPr lang="hr-HR" altLang="sr-Latn-RS" smtClean="0"/>
              <a:pPr>
                <a:defRPr/>
              </a:pPr>
              <a:t>13</a:t>
            </a:fld>
            <a:endParaRPr lang="hr-HR" altLang="sr-Latn-RS"/>
          </a:p>
        </p:txBody>
      </p:sp>
    </p:spTree>
    <p:extLst>
      <p:ext uri="{BB962C8B-B14F-4D97-AF65-F5344CB8AC3E}">
        <p14:creationId xmlns:p14="http://schemas.microsoft.com/office/powerpoint/2010/main" val="192944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33796"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87F120F-FA88-48B5-8BC9-72086F9FA766}" type="slidenum">
              <a:rPr lang="hr-HR" altLang="sr-Latn-RS" sz="1200" smtClean="0"/>
              <a:pPr/>
              <a:t>14</a:t>
            </a:fld>
            <a:endParaRPr lang="hr-HR" altLang="sr-Latn-R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hr-HR" altLang="sr-Latn-RS" smtClean="0">
              <a:ea typeface="ＭＳ Ｐゴシック" pitchFamily="34" charset="-128"/>
            </a:endParaRPr>
          </a:p>
        </p:txBody>
      </p:sp>
      <p:sp>
        <p:nvSpPr>
          <p:cNvPr id="45060"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53576B4F-F7C9-48D5-98FE-581B58657CE1}" type="slidenum">
              <a:rPr lang="hr-HR" altLang="sr-Latn-RS" sz="1200" smtClean="0"/>
              <a:pPr/>
              <a:t>15</a:t>
            </a:fld>
            <a:endParaRPr lang="hr-HR" altLang="sr-Latn-R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hr-HR" altLang="sr-Latn-RS" smtClean="0">
              <a:ea typeface="ＭＳ Ｐゴシック" pitchFamily="34" charset="-128"/>
            </a:endParaRPr>
          </a:p>
        </p:txBody>
      </p:sp>
      <p:sp>
        <p:nvSpPr>
          <p:cNvPr id="46084"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70E96DC6-8405-4F5E-A1F6-123A943B2213}" type="slidenum">
              <a:rPr lang="hr-HR" altLang="sr-Latn-RS" sz="1200" smtClean="0"/>
              <a:pPr/>
              <a:t>16</a:t>
            </a:fld>
            <a:endParaRPr lang="hr-HR" altLang="sr-Latn-R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4198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420CCDE-BCED-40EE-A31F-AA9B71AEAC02}" type="slidenum">
              <a:rPr lang="hr-HR" altLang="sr-Latn-RS" sz="1200" smtClean="0"/>
              <a:pPr/>
              <a:t>17</a:t>
            </a:fld>
            <a:endParaRPr lang="hr-HR" altLang="sr-Latn-R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4198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420CCDE-BCED-40EE-A31F-AA9B71AEAC02}" type="slidenum">
              <a:rPr lang="hr-HR" altLang="sr-Latn-RS" sz="1200" smtClean="0"/>
              <a:pPr/>
              <a:t>18</a:t>
            </a:fld>
            <a:endParaRPr lang="hr-HR" altLang="sr-Latn-R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4198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420CCDE-BCED-40EE-A31F-AA9B71AEAC02}" type="slidenum">
              <a:rPr lang="hr-HR" altLang="sr-Latn-RS" sz="1200" smtClean="0"/>
              <a:pPr/>
              <a:t>19</a:t>
            </a:fld>
            <a:endParaRPr lang="hr-HR" altLang="sr-Latn-R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a:defRPr/>
            </a:pPr>
            <a:fld id="{EAD0DFD4-6939-4426-A328-01C017E10956}" type="slidenum">
              <a:rPr lang="hr-HR" altLang="sr-Latn-RS" smtClean="0"/>
              <a:pPr>
                <a:defRPr/>
              </a:pPr>
              <a:t>2</a:t>
            </a:fld>
            <a:endParaRPr lang="hr-HR" altLang="sr-Latn-RS"/>
          </a:p>
        </p:txBody>
      </p:sp>
    </p:spTree>
    <p:extLst>
      <p:ext uri="{BB962C8B-B14F-4D97-AF65-F5344CB8AC3E}">
        <p14:creationId xmlns:p14="http://schemas.microsoft.com/office/powerpoint/2010/main" val="136229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4198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420CCDE-BCED-40EE-A31F-AA9B71AEAC02}" type="slidenum">
              <a:rPr lang="hr-HR" altLang="sr-Latn-RS" sz="1200" smtClean="0"/>
              <a:pPr/>
              <a:t>20</a:t>
            </a:fld>
            <a:endParaRPr lang="hr-HR" altLang="sr-Latn-R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4198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420CCDE-BCED-40EE-A31F-AA9B71AEAC02}" type="slidenum">
              <a:rPr lang="hr-HR" altLang="sr-Latn-RS" sz="1200" smtClean="0"/>
              <a:pPr/>
              <a:t>21</a:t>
            </a:fld>
            <a:endParaRPr lang="hr-HR" altLang="sr-Latn-R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4198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420CCDE-BCED-40EE-A31F-AA9B71AEAC02}" type="slidenum">
              <a:rPr lang="hr-HR" altLang="sr-Latn-RS" sz="1200" smtClean="0"/>
              <a:pPr/>
              <a:t>22</a:t>
            </a:fld>
            <a:endParaRPr lang="hr-HR" altLang="sr-Latn-R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4198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420CCDE-BCED-40EE-A31F-AA9B71AEAC02}" type="slidenum">
              <a:rPr lang="hr-HR" altLang="sr-Latn-RS" sz="1200" smtClean="0"/>
              <a:pPr/>
              <a:t>23</a:t>
            </a:fld>
            <a:endParaRPr lang="hr-HR" altLang="sr-Latn-RS" sz="12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4198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420CCDE-BCED-40EE-A31F-AA9B71AEAC02}" type="slidenum">
              <a:rPr lang="hr-HR" altLang="sr-Latn-RS" sz="1200" smtClean="0"/>
              <a:pPr/>
              <a:t>24</a:t>
            </a:fld>
            <a:endParaRPr lang="hr-HR" altLang="sr-Latn-RS" sz="12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hr-HR" altLang="sr-Latn-RS" baseline="0" dirty="0" smtClean="0">
              <a:ea typeface="ＭＳ Ｐゴシック" pitchFamily="34" charset="-128"/>
            </a:endParaRPr>
          </a:p>
        </p:txBody>
      </p:sp>
      <p:sp>
        <p:nvSpPr>
          <p:cNvPr id="27652"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13F69612-6DE8-4B6F-8A20-4903BB92BAAC}" type="slidenum">
              <a:rPr lang="hr-HR" altLang="sr-Latn-RS" sz="1200" smtClean="0"/>
              <a:pPr/>
              <a:t>25</a:t>
            </a:fld>
            <a:endParaRPr lang="hr-HR" altLang="sr-Latn-RS" sz="12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5"/>
          <p:cNvSpPr>
            <a:spLocks noGrp="1" noChangeArrowheads="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27B2990A-E37D-401D-9F5F-5BEC9B6B7F8A}" type="slidenum">
              <a:rPr lang="hr-HR" altLang="sr-Latn-RS" sz="1200" smtClean="0"/>
              <a:pPr/>
              <a:t>26</a:t>
            </a:fld>
            <a:endParaRPr lang="hr-HR" altLang="sr-Latn-RS" sz="1200" smtClean="0"/>
          </a:p>
        </p:txBody>
      </p:sp>
      <p:sp>
        <p:nvSpPr>
          <p:cNvPr id="48131" name="Rectangle 1"/>
          <p:cNvSpPr>
            <a:spLocks noGrp="1" noRot="1" noChangeAspect="1" noChangeArrowheads="1" noTextEdit="1"/>
          </p:cNvSpPr>
          <p:nvPr>
            <p:ph type="sldImg"/>
          </p:nvPr>
        </p:nvSpPr>
        <p:spPr>
          <a:solidFill>
            <a:srgbClr val="FFFFFF"/>
          </a:solidFill>
          <a:ln/>
        </p:spPr>
      </p:sp>
      <p:sp>
        <p:nvSpPr>
          <p:cNvPr id="48132" name="Text Box 2"/>
          <p:cNvSpPr txBox="1">
            <a:spLocks noChangeArrowheads="1"/>
          </p:cNvSpPr>
          <p:nvPr/>
        </p:nvSpPr>
        <p:spPr bwMode="auto">
          <a:xfrm>
            <a:off x="666750" y="4714876"/>
            <a:ext cx="5335588" cy="446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endParaRPr lang="hr-HR" altLang="sr-Latn-R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pPr>
              <a:defRPr/>
            </a:pPr>
            <a:fld id="{EAD0DFD4-6939-4426-A328-01C017E10956}" type="slidenum">
              <a:rPr lang="hr-HR" altLang="sr-Latn-RS" smtClean="0"/>
              <a:pPr>
                <a:defRPr/>
              </a:pPr>
              <a:t>3</a:t>
            </a:fld>
            <a:endParaRPr lang="hr-HR" altLang="sr-Latn-RS"/>
          </a:p>
        </p:txBody>
      </p:sp>
    </p:spTree>
    <p:extLst>
      <p:ext uri="{BB962C8B-B14F-4D97-AF65-F5344CB8AC3E}">
        <p14:creationId xmlns:p14="http://schemas.microsoft.com/office/powerpoint/2010/main" val="123576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43012"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BF7B0B64-311C-48D1-A8C6-DD7797DB6E73}" type="slidenum">
              <a:rPr lang="hr-HR" altLang="sr-Latn-RS" sz="1200" smtClean="0"/>
              <a:pPr/>
              <a:t>4</a:t>
            </a:fld>
            <a:endParaRPr lang="hr-HR" altLang="sr-Latn-R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44036"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3C59E23A-5E3B-4E7D-82E8-4767563F781B}" type="slidenum">
              <a:rPr lang="hr-HR" altLang="sr-Latn-RS" sz="1200" smtClean="0"/>
              <a:pPr/>
              <a:t>5</a:t>
            </a:fld>
            <a:endParaRPr lang="hr-HR" altLang="sr-Latn-R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marL="0" indent="0" rtl="0">
              <a:buFontTx/>
              <a:buNone/>
            </a:pPr>
            <a:endParaRPr lang="hr-HR" altLang="sr-Latn-RS" dirty="0" smtClean="0">
              <a:ea typeface="ＭＳ Ｐゴシック" pitchFamily="34" charset="-128"/>
            </a:endParaRPr>
          </a:p>
        </p:txBody>
      </p:sp>
      <p:sp>
        <p:nvSpPr>
          <p:cNvPr id="29700"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CA39927B-7A77-4A5C-B41E-1DBD64BC093E}" type="slidenum">
              <a:rPr lang="hr-HR" altLang="sr-Latn-RS" sz="1200" smtClean="0"/>
              <a:pPr/>
              <a:t>6</a:t>
            </a:fld>
            <a:endParaRPr lang="hr-HR" altLang="sr-Latn-R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30724"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082EAC2C-2909-4C94-B38C-ED7D8E1833C8}" type="slidenum">
              <a:rPr lang="hr-HR" altLang="sr-Latn-RS" sz="1200" smtClean="0"/>
              <a:pPr/>
              <a:t>7</a:t>
            </a:fld>
            <a:endParaRPr lang="hr-HR" altLang="sr-Latn-R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hr-HR" altLang="sr-Latn-RS" dirty="0" smtClean="0">
              <a:ea typeface="ＭＳ Ｐゴシック" pitchFamily="34" charset="-128"/>
            </a:endParaRPr>
          </a:p>
        </p:txBody>
      </p:sp>
      <p:sp>
        <p:nvSpPr>
          <p:cNvPr id="3174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EBE1ED5A-1F6B-4144-BC4E-B18E0C112E7E}" type="slidenum">
              <a:rPr lang="hr-HR" altLang="sr-Latn-RS" sz="1200" smtClean="0"/>
              <a:pPr/>
              <a:t>8</a:t>
            </a:fld>
            <a:endParaRPr lang="hr-HR" altLang="sr-Latn-R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hr-HR" altLang="sr-Latn-RS" smtClean="0">
              <a:ea typeface="ＭＳ Ｐゴシック" pitchFamily="34" charset="-128"/>
            </a:endParaRPr>
          </a:p>
        </p:txBody>
      </p:sp>
      <p:sp>
        <p:nvSpPr>
          <p:cNvPr id="47108" name="Slide Number Placeholder 3"/>
          <p:cNvSpPr>
            <a:spLocks noGrp="1"/>
          </p:cNvSpPr>
          <p:nvPr>
            <p:ph type="sldNum" sz="quarter" idx="5"/>
          </p:nvPr>
        </p:nvSpPr>
        <p:spPr>
          <a:noFill/>
        </p:spPr>
        <p:txBody>
          <a:bodyPr/>
          <a:lstStyle>
            <a:lvl1pPr>
              <a:defRPr sz="2000">
                <a:solidFill>
                  <a:schemeClr val="tx1"/>
                </a:solidFill>
                <a:latin typeface="Arial" charset="0"/>
                <a:ea typeface="ＭＳ Ｐゴシック" pitchFamily="34" charset="-128"/>
              </a:defRPr>
            </a:lvl1pPr>
            <a:lvl2pPr marL="742950" indent="-285750">
              <a:defRPr sz="2000">
                <a:solidFill>
                  <a:schemeClr val="tx1"/>
                </a:solidFill>
                <a:latin typeface="Arial" charset="0"/>
                <a:ea typeface="ＭＳ Ｐゴシック" pitchFamily="34" charset="-128"/>
              </a:defRPr>
            </a:lvl2pPr>
            <a:lvl3pPr marL="1143000" indent="-228600">
              <a:defRPr sz="2000">
                <a:solidFill>
                  <a:schemeClr val="tx1"/>
                </a:solidFill>
                <a:latin typeface="Arial" charset="0"/>
                <a:ea typeface="ＭＳ Ｐゴシック" pitchFamily="34" charset="-128"/>
              </a:defRPr>
            </a:lvl3pPr>
            <a:lvl4pPr marL="1600200" indent="-228600">
              <a:defRPr sz="2000">
                <a:solidFill>
                  <a:schemeClr val="tx1"/>
                </a:solidFill>
                <a:latin typeface="Arial" charset="0"/>
                <a:ea typeface="ＭＳ Ｐゴシック" pitchFamily="34" charset="-128"/>
              </a:defRPr>
            </a:lvl4pPr>
            <a:lvl5pPr marL="2057400" indent="-22860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fld id="{8CA4996E-362A-4E35-8F81-94A19BC95125}" type="slidenum">
              <a:rPr lang="hr-HR" altLang="sr-Latn-RS" sz="1200" smtClean="0"/>
              <a:pPr/>
              <a:t>9</a:t>
            </a:fld>
            <a:endParaRPr lang="hr-HR" altLang="sr-Latn-R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traka_donj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5653088"/>
            <a:ext cx="91805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traka_gorn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250825" y="6497638"/>
            <a:ext cx="2592388"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Arial" charset="0"/>
                <a:ea typeface="ＭＳ Ｐゴシック" pitchFamily="-48" charset="-128"/>
              </a:defRPr>
            </a:lvl1pPr>
            <a:lvl2pPr marL="742950" indent="-285750">
              <a:defRPr sz="2000">
                <a:solidFill>
                  <a:schemeClr val="tx1"/>
                </a:solidFill>
                <a:latin typeface="Arial" charset="0"/>
                <a:ea typeface="ＭＳ Ｐゴシック" pitchFamily="-48" charset="-128"/>
              </a:defRPr>
            </a:lvl2pPr>
            <a:lvl3pPr marL="1143000" indent="-228600">
              <a:defRPr sz="2000">
                <a:solidFill>
                  <a:schemeClr val="tx1"/>
                </a:solidFill>
                <a:latin typeface="Arial" charset="0"/>
                <a:ea typeface="ＭＳ Ｐゴシック" pitchFamily="-48" charset="-128"/>
              </a:defRPr>
            </a:lvl3pPr>
            <a:lvl4pPr marL="1600200" indent="-228600">
              <a:defRPr sz="2000">
                <a:solidFill>
                  <a:schemeClr val="tx1"/>
                </a:solidFill>
                <a:latin typeface="Arial" charset="0"/>
                <a:ea typeface="ＭＳ Ｐゴシック" pitchFamily="-48" charset="-128"/>
              </a:defRPr>
            </a:lvl4pPr>
            <a:lvl5pPr marL="2057400" indent="-228600">
              <a:defRPr sz="20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48" charset="-128"/>
              </a:defRPr>
            </a:lvl9pPr>
          </a:lstStyle>
          <a:p>
            <a:pPr>
              <a:defRPr/>
            </a:pPr>
            <a:r>
              <a:rPr lang="hr-HR" altLang="sr-Latn-RS" sz="1000" dirty="0" smtClean="0">
                <a:solidFill>
                  <a:schemeClr val="bg1"/>
                </a:solidFill>
                <a:latin typeface="Arial" panose="020B0604020202020204" pitchFamily="34" charset="0"/>
                <a:cs typeface="Arial" panose="020B0604020202020204" pitchFamily="34" charset="0"/>
              </a:rPr>
              <a:t>Tradicija. Inovativnost. Partnerstvo.</a:t>
            </a:r>
          </a:p>
        </p:txBody>
      </p:sp>
      <p:sp>
        <p:nvSpPr>
          <p:cNvPr id="7" name="Text Box 12"/>
          <p:cNvSpPr txBox="1">
            <a:spLocks noChangeArrowheads="1"/>
          </p:cNvSpPr>
          <p:nvPr/>
        </p:nvSpPr>
        <p:spPr bwMode="auto">
          <a:xfrm>
            <a:off x="250825" y="5861050"/>
            <a:ext cx="864552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000">
                <a:solidFill>
                  <a:schemeClr val="tx1"/>
                </a:solidFill>
                <a:latin typeface="Arial" charset="0"/>
                <a:ea typeface="ＭＳ Ｐゴシック" pitchFamily="-48" charset="-128"/>
              </a:defRPr>
            </a:lvl1pPr>
            <a:lvl2pPr marL="742950" indent="-285750">
              <a:defRPr sz="2000">
                <a:solidFill>
                  <a:schemeClr val="tx1"/>
                </a:solidFill>
                <a:latin typeface="Arial" charset="0"/>
                <a:ea typeface="ＭＳ Ｐゴシック" pitchFamily="-48" charset="-128"/>
              </a:defRPr>
            </a:lvl2pPr>
            <a:lvl3pPr marL="1143000" indent="-228600">
              <a:defRPr sz="2000">
                <a:solidFill>
                  <a:schemeClr val="tx1"/>
                </a:solidFill>
                <a:latin typeface="Arial" charset="0"/>
                <a:ea typeface="ＭＳ Ｐゴシック" pitchFamily="-48" charset="-128"/>
              </a:defRPr>
            </a:lvl3pPr>
            <a:lvl4pPr marL="1600200" indent="-228600">
              <a:defRPr sz="2000">
                <a:solidFill>
                  <a:schemeClr val="tx1"/>
                </a:solidFill>
                <a:latin typeface="Arial" charset="0"/>
                <a:ea typeface="ＭＳ Ｐゴシック" pitchFamily="-48" charset="-128"/>
              </a:defRPr>
            </a:lvl4pPr>
            <a:lvl5pPr marL="2057400" indent="-228600">
              <a:defRPr sz="20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48" charset="-128"/>
              </a:defRPr>
            </a:lvl9pPr>
          </a:lstStyle>
          <a:p>
            <a:pPr>
              <a:defRPr/>
            </a:pPr>
            <a:r>
              <a:rPr lang="hr-HR" altLang="sr-Latn-RS" sz="1000" dirty="0" smtClean="0">
                <a:solidFill>
                  <a:schemeClr val="bg1"/>
                </a:solidFill>
                <a:latin typeface="Arial" panose="020B0604020202020204" pitchFamily="34" charset="0"/>
                <a:cs typeface="Arial" panose="020B0604020202020204" pitchFamily="34" charset="0"/>
              </a:rPr>
              <a:t>Studeni</a:t>
            </a:r>
            <a:r>
              <a:rPr lang="hr-HR" altLang="sr-Latn-RS" sz="1000" baseline="0" dirty="0" smtClean="0">
                <a:solidFill>
                  <a:schemeClr val="bg1"/>
                </a:solidFill>
                <a:latin typeface="Arial" panose="020B0604020202020204" pitchFamily="34" charset="0"/>
                <a:cs typeface="Arial" panose="020B0604020202020204" pitchFamily="34" charset="0"/>
              </a:rPr>
              <a:t> </a:t>
            </a:r>
            <a:r>
              <a:rPr lang="hr-HR" altLang="sr-Latn-RS" sz="1000" dirty="0" smtClean="0">
                <a:solidFill>
                  <a:schemeClr val="bg1"/>
                </a:solidFill>
                <a:latin typeface="Arial" panose="020B0604020202020204" pitchFamily="34" charset="0"/>
                <a:cs typeface="Arial" panose="020B0604020202020204" pitchFamily="34" charset="0"/>
              </a:rPr>
              <a:t>2015. I Gabrijela</a:t>
            </a:r>
            <a:r>
              <a:rPr lang="hr-HR" altLang="sr-Latn-RS" sz="1000" baseline="0" dirty="0" smtClean="0">
                <a:solidFill>
                  <a:schemeClr val="bg1"/>
                </a:solidFill>
                <a:latin typeface="Arial" panose="020B0604020202020204" pitchFamily="34" charset="0"/>
                <a:cs typeface="Arial" panose="020B0604020202020204" pitchFamily="34" charset="0"/>
              </a:rPr>
              <a:t> Fistrić</a:t>
            </a:r>
            <a:r>
              <a:rPr lang="hr-HR" altLang="sr-Latn-RS" sz="1000" dirty="0" smtClean="0">
                <a:solidFill>
                  <a:schemeClr val="bg1"/>
                </a:solidFill>
                <a:latin typeface="Arial" panose="020B0604020202020204" pitchFamily="34" charset="0"/>
                <a:cs typeface="Arial" panose="020B0604020202020204" pitchFamily="34" charset="0"/>
              </a:rPr>
              <a:t> I Financijska agencija - FINA</a:t>
            </a:r>
            <a:endParaRPr lang="en-US" altLang="sr-Latn-RS" sz="1000" dirty="0" smtClean="0">
              <a:solidFill>
                <a:schemeClr val="bg1"/>
              </a:solidFill>
              <a:latin typeface="Arial" panose="020B0604020202020204" pitchFamily="34" charset="0"/>
              <a:cs typeface="Arial" panose="020B0604020202020204" pitchFamily="34" charset="0"/>
            </a:endParaRPr>
          </a:p>
        </p:txBody>
      </p:sp>
      <p:sp>
        <p:nvSpPr>
          <p:cNvPr id="3080" name="Rectangle 8"/>
          <p:cNvSpPr>
            <a:spLocks noGrp="1" noChangeArrowheads="1"/>
          </p:cNvSpPr>
          <p:nvPr>
            <p:ph type="ctrTitle"/>
          </p:nvPr>
        </p:nvSpPr>
        <p:spPr>
          <a:xfrm>
            <a:off x="228600" y="2286000"/>
            <a:ext cx="8610600" cy="1143000"/>
          </a:xfrm>
        </p:spPr>
        <p:txBody>
          <a:bodyPr/>
          <a:lstStyle>
            <a:lvl1pPr>
              <a:defRPr sz="4400"/>
            </a:lvl1pPr>
          </a:lstStyle>
          <a:p>
            <a:pPr lvl="0"/>
            <a:r>
              <a:rPr lang="en-US" altLang="sr-Latn-RS" noProof="0" dirty="0" smtClean="0"/>
              <a:t>Click to edit Master title style</a:t>
            </a:r>
          </a:p>
        </p:txBody>
      </p:sp>
      <p:sp>
        <p:nvSpPr>
          <p:cNvPr id="3081" name="Rectangle 9"/>
          <p:cNvSpPr>
            <a:spLocks noGrp="1" noChangeArrowheads="1"/>
          </p:cNvSpPr>
          <p:nvPr>
            <p:ph type="subTitle" idx="1"/>
          </p:nvPr>
        </p:nvSpPr>
        <p:spPr>
          <a:xfrm>
            <a:off x="228600" y="3197225"/>
            <a:ext cx="8610600" cy="1600200"/>
          </a:xfrm>
        </p:spPr>
        <p:txBody>
          <a:bodyPr/>
          <a:lstStyle>
            <a:lvl1pPr marL="0" indent="0">
              <a:buFontTx/>
              <a:buNone/>
              <a:defRPr sz="2400"/>
            </a:lvl1pPr>
          </a:lstStyle>
          <a:p>
            <a:pPr lvl="0"/>
            <a:r>
              <a:rPr lang="en-US" altLang="sr-Latn-RS" noProof="0" dirty="0" smtClean="0"/>
              <a:t>Click to edit Master subtitle style</a:t>
            </a:r>
          </a:p>
        </p:txBody>
      </p:sp>
    </p:spTree>
    <p:extLst>
      <p:ext uri="{BB962C8B-B14F-4D97-AF65-F5344CB8AC3E}">
        <p14:creationId xmlns:p14="http://schemas.microsoft.com/office/powerpoint/2010/main" val="293278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264713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908050"/>
            <a:ext cx="2152650" cy="4806950"/>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228600" y="908050"/>
            <a:ext cx="6305550" cy="4806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24120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232197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89499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228600" y="1628775"/>
            <a:ext cx="4229100" cy="408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10100" y="1628775"/>
            <a:ext cx="4229100" cy="408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155227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extLst>
      <p:ext uri="{BB962C8B-B14F-4D97-AF65-F5344CB8AC3E}">
        <p14:creationId xmlns:p14="http://schemas.microsoft.com/office/powerpoint/2010/main" val="354528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Tree>
    <p:extLst>
      <p:ext uri="{BB962C8B-B14F-4D97-AF65-F5344CB8AC3E}">
        <p14:creationId xmlns:p14="http://schemas.microsoft.com/office/powerpoint/2010/main" val="459201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26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721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11137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descr="traka_Fin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413500"/>
            <a:ext cx="810101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Box 9"/>
          <p:cNvSpPr txBox="1">
            <a:spLocks noChangeArrowheads="1"/>
          </p:cNvSpPr>
          <p:nvPr/>
        </p:nvSpPr>
        <p:spPr bwMode="auto">
          <a:xfrm>
            <a:off x="179388" y="6497638"/>
            <a:ext cx="2305050" cy="24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000">
                <a:solidFill>
                  <a:schemeClr val="tx1"/>
                </a:solidFill>
                <a:latin typeface="Arial" charset="0"/>
                <a:ea typeface="ＭＳ Ｐゴシック" pitchFamily="-48" charset="-128"/>
              </a:defRPr>
            </a:lvl1pPr>
            <a:lvl2pPr marL="742950" indent="-285750">
              <a:defRPr sz="2000">
                <a:solidFill>
                  <a:schemeClr val="tx1"/>
                </a:solidFill>
                <a:latin typeface="Arial" charset="0"/>
                <a:ea typeface="ＭＳ Ｐゴシック" pitchFamily="-48" charset="-128"/>
              </a:defRPr>
            </a:lvl2pPr>
            <a:lvl3pPr marL="1143000" indent="-228600">
              <a:defRPr sz="2000">
                <a:solidFill>
                  <a:schemeClr val="tx1"/>
                </a:solidFill>
                <a:latin typeface="Arial" charset="0"/>
                <a:ea typeface="ＭＳ Ｐゴシック" pitchFamily="-48" charset="-128"/>
              </a:defRPr>
            </a:lvl3pPr>
            <a:lvl4pPr marL="1600200" indent="-228600">
              <a:defRPr sz="2000">
                <a:solidFill>
                  <a:schemeClr val="tx1"/>
                </a:solidFill>
                <a:latin typeface="Arial" charset="0"/>
                <a:ea typeface="ＭＳ Ｐゴシック" pitchFamily="-48" charset="-128"/>
              </a:defRPr>
            </a:lvl4pPr>
            <a:lvl5pPr marL="2057400" indent="-228600">
              <a:defRPr sz="20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48" charset="-128"/>
              </a:defRPr>
            </a:lvl9pPr>
          </a:lstStyle>
          <a:p>
            <a:pPr>
              <a:defRPr/>
            </a:pPr>
            <a:r>
              <a:rPr lang="hr-HR" altLang="sr-Latn-RS" sz="1000" dirty="0" smtClean="0">
                <a:solidFill>
                  <a:schemeClr val="bg1"/>
                </a:solidFill>
                <a:latin typeface="Arial" panose="020B0604020202020204" pitchFamily="34" charset="0"/>
                <a:cs typeface="Arial" panose="020B0604020202020204" pitchFamily="34" charset="0"/>
              </a:rPr>
              <a:t>Tradicija. Inovativnost. Partnerstvo</a:t>
            </a:r>
            <a:r>
              <a:rPr lang="en-US" altLang="sr-Latn-RS" sz="1000" dirty="0" smtClean="0">
                <a:solidFill>
                  <a:schemeClr val="bg1"/>
                </a:solidFill>
                <a:latin typeface="Arial" panose="020B0604020202020204" pitchFamily="34" charset="0"/>
                <a:cs typeface="Arial" panose="020B0604020202020204" pitchFamily="34" charset="0"/>
              </a:rPr>
              <a:t>.</a:t>
            </a:r>
          </a:p>
        </p:txBody>
      </p:sp>
      <p:sp>
        <p:nvSpPr>
          <p:cNvPr id="1028" name="Text Box 14"/>
          <p:cNvSpPr txBox="1">
            <a:spLocks noChangeArrowheads="1"/>
          </p:cNvSpPr>
          <p:nvPr/>
        </p:nvSpPr>
        <p:spPr bwMode="auto">
          <a:xfrm>
            <a:off x="8459788" y="6538913"/>
            <a:ext cx="576262" cy="27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sz="2000">
                <a:solidFill>
                  <a:schemeClr val="tx1"/>
                </a:solidFill>
                <a:latin typeface="Arial" charset="0"/>
                <a:ea typeface="ＭＳ Ｐゴシック" pitchFamily="-48" charset="-128"/>
              </a:defRPr>
            </a:lvl1pPr>
            <a:lvl2pPr marL="742950" indent="-285750">
              <a:defRPr sz="2000">
                <a:solidFill>
                  <a:schemeClr val="tx1"/>
                </a:solidFill>
                <a:latin typeface="Arial" charset="0"/>
                <a:ea typeface="ＭＳ Ｐゴシック" pitchFamily="-48" charset="-128"/>
              </a:defRPr>
            </a:lvl2pPr>
            <a:lvl3pPr marL="1143000" indent="-228600">
              <a:defRPr sz="2000">
                <a:solidFill>
                  <a:schemeClr val="tx1"/>
                </a:solidFill>
                <a:latin typeface="Arial" charset="0"/>
                <a:ea typeface="ＭＳ Ｐゴシック" pitchFamily="-48" charset="-128"/>
              </a:defRPr>
            </a:lvl3pPr>
            <a:lvl4pPr marL="1600200" indent="-228600">
              <a:defRPr sz="2000">
                <a:solidFill>
                  <a:schemeClr val="tx1"/>
                </a:solidFill>
                <a:latin typeface="Arial" charset="0"/>
                <a:ea typeface="ＭＳ Ｐゴシック" pitchFamily="-48" charset="-128"/>
              </a:defRPr>
            </a:lvl4pPr>
            <a:lvl5pPr marL="2057400" indent="-228600">
              <a:defRPr sz="20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48" charset="-128"/>
              </a:defRPr>
            </a:lvl9pPr>
          </a:lstStyle>
          <a:p>
            <a:pPr algn="r" eaLnBrk="1" hangingPunct="1">
              <a:spcBef>
                <a:spcPct val="20000"/>
              </a:spcBef>
              <a:defRPr/>
            </a:pPr>
            <a:fld id="{8C67B846-D42E-4053-BF55-22667554FF3E}" type="slidenum">
              <a:rPr lang="en-US" altLang="sr-Latn-RS" sz="1200" b="1" smtClean="0">
                <a:solidFill>
                  <a:srgbClr val="012A58"/>
                </a:solidFill>
              </a:rPr>
              <a:pPr algn="r" eaLnBrk="1" hangingPunct="1">
                <a:spcBef>
                  <a:spcPct val="20000"/>
                </a:spcBef>
                <a:defRPr/>
              </a:pPr>
              <a:t>‹#›</a:t>
            </a:fld>
            <a:endParaRPr lang="en-US" altLang="sr-Latn-RS" sz="1200" b="1" smtClean="0">
              <a:solidFill>
                <a:srgbClr val="012A58"/>
              </a:solidFill>
            </a:endParaRPr>
          </a:p>
        </p:txBody>
      </p:sp>
      <p:sp>
        <p:nvSpPr>
          <p:cNvPr id="1029" name="Rectangle 2"/>
          <p:cNvSpPr>
            <a:spLocks noGrp="1" noChangeArrowheads="1"/>
          </p:cNvSpPr>
          <p:nvPr>
            <p:ph type="title"/>
          </p:nvPr>
        </p:nvSpPr>
        <p:spPr bwMode="auto">
          <a:xfrm>
            <a:off x="250825" y="908050"/>
            <a:ext cx="85693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TITLE STYLE</a:t>
            </a:r>
          </a:p>
        </p:txBody>
      </p:sp>
      <p:sp>
        <p:nvSpPr>
          <p:cNvPr id="1030" name="Rectangle 3"/>
          <p:cNvSpPr>
            <a:spLocks noGrp="1" noChangeArrowheads="1"/>
          </p:cNvSpPr>
          <p:nvPr>
            <p:ph type="body" idx="1"/>
          </p:nvPr>
        </p:nvSpPr>
        <p:spPr bwMode="auto">
          <a:xfrm>
            <a:off x="228600" y="1628775"/>
            <a:ext cx="861060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Tree>
  </p:cSld>
  <p:clrMap bg1="lt1" tx1="dk1" bg2="lt2" tx2="dk2" accent1="accent1" accent2="accent2" accent3="accent3" accent4="accent4" accent5="accent5" accent6="accent6" hlink="hlink" folHlink="folHlink"/>
  <p:sldLayoutIdLst>
    <p:sldLayoutId id="2147483831"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rtl="0" eaLnBrk="0" fontAlgn="base" hangingPunct="0">
        <a:spcBef>
          <a:spcPct val="0"/>
        </a:spcBef>
        <a:spcAft>
          <a:spcPct val="0"/>
        </a:spcAft>
        <a:defRPr sz="2400" b="1">
          <a:solidFill>
            <a:srgbClr val="012A58"/>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b="1">
          <a:solidFill>
            <a:srgbClr val="012A58"/>
          </a:solidFill>
          <a:latin typeface="Arial" charset="0"/>
          <a:ea typeface="ＭＳ Ｐゴシック" pitchFamily="-48" charset="-128"/>
          <a:cs typeface="Arial" charset="0"/>
        </a:defRPr>
      </a:lvl2pPr>
      <a:lvl3pPr algn="l" rtl="0" eaLnBrk="0" fontAlgn="base" hangingPunct="0">
        <a:spcBef>
          <a:spcPct val="0"/>
        </a:spcBef>
        <a:spcAft>
          <a:spcPct val="0"/>
        </a:spcAft>
        <a:defRPr sz="2400" b="1">
          <a:solidFill>
            <a:srgbClr val="012A58"/>
          </a:solidFill>
          <a:latin typeface="Arial" charset="0"/>
          <a:ea typeface="ＭＳ Ｐゴシック" pitchFamily="-48" charset="-128"/>
          <a:cs typeface="Arial" charset="0"/>
        </a:defRPr>
      </a:lvl3pPr>
      <a:lvl4pPr algn="l" rtl="0" eaLnBrk="0" fontAlgn="base" hangingPunct="0">
        <a:spcBef>
          <a:spcPct val="0"/>
        </a:spcBef>
        <a:spcAft>
          <a:spcPct val="0"/>
        </a:spcAft>
        <a:defRPr sz="2400" b="1">
          <a:solidFill>
            <a:srgbClr val="012A58"/>
          </a:solidFill>
          <a:latin typeface="Arial" charset="0"/>
          <a:ea typeface="ＭＳ Ｐゴシック" pitchFamily="-48" charset="-128"/>
          <a:cs typeface="Arial" charset="0"/>
        </a:defRPr>
      </a:lvl4pPr>
      <a:lvl5pPr algn="l" rtl="0" eaLnBrk="0" fontAlgn="base" hangingPunct="0">
        <a:spcBef>
          <a:spcPct val="0"/>
        </a:spcBef>
        <a:spcAft>
          <a:spcPct val="0"/>
        </a:spcAft>
        <a:defRPr sz="2400" b="1">
          <a:solidFill>
            <a:srgbClr val="012A58"/>
          </a:solidFill>
          <a:latin typeface="Arial" charset="0"/>
          <a:ea typeface="ＭＳ Ｐゴシック" pitchFamily="-48" charset="-128"/>
          <a:cs typeface="Arial" charset="0"/>
        </a:defRPr>
      </a:lvl5pPr>
      <a:lvl6pPr marL="457200" algn="l" rtl="0" fontAlgn="base">
        <a:spcBef>
          <a:spcPct val="0"/>
        </a:spcBef>
        <a:spcAft>
          <a:spcPct val="0"/>
        </a:spcAft>
        <a:defRPr sz="2400" b="1">
          <a:solidFill>
            <a:srgbClr val="012A58"/>
          </a:solidFill>
          <a:latin typeface="Arial Unicode MS" pitchFamily="34" charset="-128"/>
          <a:ea typeface="ＭＳ Ｐゴシック" pitchFamily="-48" charset="-128"/>
        </a:defRPr>
      </a:lvl6pPr>
      <a:lvl7pPr marL="914400" algn="l" rtl="0" fontAlgn="base">
        <a:spcBef>
          <a:spcPct val="0"/>
        </a:spcBef>
        <a:spcAft>
          <a:spcPct val="0"/>
        </a:spcAft>
        <a:defRPr sz="2400" b="1">
          <a:solidFill>
            <a:srgbClr val="012A58"/>
          </a:solidFill>
          <a:latin typeface="Arial Unicode MS" pitchFamily="34" charset="-128"/>
          <a:ea typeface="ＭＳ Ｐゴシック" pitchFamily="-48" charset="-128"/>
        </a:defRPr>
      </a:lvl7pPr>
      <a:lvl8pPr marL="1371600" algn="l" rtl="0" fontAlgn="base">
        <a:spcBef>
          <a:spcPct val="0"/>
        </a:spcBef>
        <a:spcAft>
          <a:spcPct val="0"/>
        </a:spcAft>
        <a:defRPr sz="2400" b="1">
          <a:solidFill>
            <a:srgbClr val="012A58"/>
          </a:solidFill>
          <a:latin typeface="Arial Unicode MS" pitchFamily="34" charset="-128"/>
          <a:ea typeface="ＭＳ Ｐゴシック" pitchFamily="-48" charset="-128"/>
        </a:defRPr>
      </a:lvl8pPr>
      <a:lvl9pPr marL="1828800" algn="l" rtl="0" fontAlgn="base">
        <a:spcBef>
          <a:spcPct val="0"/>
        </a:spcBef>
        <a:spcAft>
          <a:spcPct val="0"/>
        </a:spcAft>
        <a:defRPr sz="2400" b="1">
          <a:solidFill>
            <a:srgbClr val="012A58"/>
          </a:solidFill>
          <a:latin typeface="Arial Unicode MS" pitchFamily="34" charset="-128"/>
          <a:ea typeface="ＭＳ Ｐゴシック" pitchFamily="-48" charset="-128"/>
        </a:defRPr>
      </a:lvl9pPr>
    </p:titleStyle>
    <p:bodyStyle>
      <a:lvl1pPr marL="342900" indent="-342900" algn="l" rtl="0" eaLnBrk="0" fontAlgn="base" hangingPunct="0">
        <a:spcBef>
          <a:spcPct val="20000"/>
        </a:spcBef>
        <a:spcAft>
          <a:spcPct val="0"/>
        </a:spcAft>
        <a:buChar char="•"/>
        <a:defRPr sz="2000">
          <a:solidFill>
            <a:srgbClr val="012A58"/>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000">
          <a:solidFill>
            <a:srgbClr val="012A58"/>
          </a:solidFill>
          <a:latin typeface="Arial" panose="020B0604020202020204" pitchFamily="34" charset="0"/>
          <a:ea typeface="+mj-ea"/>
          <a:cs typeface="Arial" panose="020B0604020202020204" pitchFamily="34" charset="0"/>
        </a:defRPr>
      </a:lvl2pPr>
      <a:lvl3pPr marL="1143000" indent="-228600" algn="l" rtl="0" eaLnBrk="0" fontAlgn="base" hangingPunct="0">
        <a:spcBef>
          <a:spcPct val="20000"/>
        </a:spcBef>
        <a:spcAft>
          <a:spcPct val="0"/>
        </a:spcAft>
        <a:buChar char="•"/>
        <a:defRPr sz="2000">
          <a:solidFill>
            <a:srgbClr val="012A58"/>
          </a:solidFill>
          <a:latin typeface="Arial" panose="020B0604020202020204" pitchFamily="34" charset="0"/>
          <a:ea typeface="+mj-ea"/>
          <a:cs typeface="Arial" panose="020B0604020202020204" pitchFamily="34" charset="0"/>
        </a:defRPr>
      </a:lvl3pPr>
      <a:lvl4pPr marL="1600200" indent="-228600" algn="l" rtl="0" eaLnBrk="0" fontAlgn="base" hangingPunct="0">
        <a:spcBef>
          <a:spcPct val="20000"/>
        </a:spcBef>
        <a:spcAft>
          <a:spcPct val="0"/>
        </a:spcAft>
        <a:buChar char="–"/>
        <a:defRPr sz="2000">
          <a:solidFill>
            <a:srgbClr val="012A58"/>
          </a:solidFill>
          <a:latin typeface="Arial" panose="020B0604020202020204" pitchFamily="34" charset="0"/>
          <a:ea typeface="+mj-ea"/>
          <a:cs typeface="Arial" panose="020B0604020202020204" pitchFamily="34" charset="0"/>
        </a:defRPr>
      </a:lvl4pPr>
      <a:lvl5pPr marL="2057400" indent="-228600" algn="l" rtl="0" eaLnBrk="0" fontAlgn="base" hangingPunct="0">
        <a:spcBef>
          <a:spcPct val="20000"/>
        </a:spcBef>
        <a:spcAft>
          <a:spcPct val="0"/>
        </a:spcAft>
        <a:buChar char="»"/>
        <a:defRPr sz="2000">
          <a:solidFill>
            <a:srgbClr val="012A58"/>
          </a:solidFill>
          <a:latin typeface="Arial" panose="020B0604020202020204" pitchFamily="34" charset="0"/>
          <a:ea typeface="+mj-ea"/>
          <a:cs typeface="Arial" panose="020B0604020202020204" pitchFamily="34" charset="0"/>
        </a:defRPr>
      </a:lvl5pPr>
      <a:lvl6pPr marL="2514600" indent="-228600" algn="l" rtl="0" fontAlgn="base">
        <a:spcBef>
          <a:spcPct val="20000"/>
        </a:spcBef>
        <a:spcAft>
          <a:spcPct val="0"/>
        </a:spcAft>
        <a:buChar char="»"/>
        <a:defRPr sz="2000">
          <a:solidFill>
            <a:srgbClr val="012A58"/>
          </a:solidFill>
          <a:latin typeface="+mn-lt"/>
          <a:ea typeface="+mj-ea"/>
        </a:defRPr>
      </a:lvl6pPr>
      <a:lvl7pPr marL="2971800" indent="-228600" algn="l" rtl="0" fontAlgn="base">
        <a:spcBef>
          <a:spcPct val="20000"/>
        </a:spcBef>
        <a:spcAft>
          <a:spcPct val="0"/>
        </a:spcAft>
        <a:buChar char="»"/>
        <a:defRPr sz="2000">
          <a:solidFill>
            <a:srgbClr val="012A58"/>
          </a:solidFill>
          <a:latin typeface="+mn-lt"/>
          <a:ea typeface="+mj-ea"/>
        </a:defRPr>
      </a:lvl7pPr>
      <a:lvl8pPr marL="3429000" indent="-228600" algn="l" rtl="0" fontAlgn="base">
        <a:spcBef>
          <a:spcPct val="20000"/>
        </a:spcBef>
        <a:spcAft>
          <a:spcPct val="0"/>
        </a:spcAft>
        <a:buChar char="»"/>
        <a:defRPr sz="2000">
          <a:solidFill>
            <a:srgbClr val="012A58"/>
          </a:solidFill>
          <a:latin typeface="+mn-lt"/>
          <a:ea typeface="+mj-ea"/>
        </a:defRPr>
      </a:lvl8pPr>
      <a:lvl9pPr marL="3886200" indent="-228600" algn="l" rtl="0" fontAlgn="base">
        <a:spcBef>
          <a:spcPct val="20000"/>
        </a:spcBef>
        <a:spcAft>
          <a:spcPct val="0"/>
        </a:spcAft>
        <a:buChar char="»"/>
        <a:defRPr sz="2000">
          <a:solidFill>
            <a:srgbClr val="012A58"/>
          </a:solidFill>
          <a:latin typeface="+mn-lt"/>
          <a:ea typeface="+mj-ea"/>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1844675"/>
            <a:ext cx="8664575" cy="1143000"/>
          </a:xfrm>
        </p:spPr>
        <p:txBody>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hr-HR" altLang="sr-Latn-RS" sz="2000" dirty="0" smtClean="0">
                <a:latin typeface="Arial" charset="0"/>
                <a:cs typeface="Arial" charset="0"/>
              </a:rPr>
              <a:t>SUSTAV CENTRALIZIRANOG OBRAČUNA PLAĆA I UPRAVLJANJA LJUDSKIM RESURSIMA U JAVNOM SEKTORU</a:t>
            </a:r>
            <a:br>
              <a:rPr lang="hr-HR" altLang="sr-Latn-RS" sz="2000" dirty="0" smtClean="0">
                <a:latin typeface="Arial" charset="0"/>
                <a:cs typeface="Arial" charset="0"/>
              </a:rPr>
            </a:br>
            <a:r>
              <a:rPr lang="hr-HR" altLang="sr-Latn-RS" sz="2000" dirty="0" smtClean="0">
                <a:latin typeface="Arial" charset="0"/>
                <a:cs typeface="Arial" charset="0"/>
              </a:rPr>
              <a:t/>
            </a:r>
            <a:br>
              <a:rPr lang="hr-HR" altLang="sr-Latn-RS" sz="2000" dirty="0" smtClean="0">
                <a:latin typeface="Arial" charset="0"/>
                <a:cs typeface="Arial" charset="0"/>
              </a:rPr>
            </a:br>
            <a:r>
              <a:rPr lang="hr-HR" altLang="sr-Latn-RS" sz="2400" dirty="0" smtClean="0">
                <a:latin typeface="Arial" charset="0"/>
                <a:cs typeface="Arial" charset="0"/>
              </a:rPr>
              <a:t>(COP)</a:t>
            </a:r>
            <a:endParaRPr lang="en-US" altLang="sr-Latn-RS" sz="2400" dirty="0" smtClean="0">
              <a:latin typeface="Arial" charset="0"/>
              <a:cs typeface="Arial" charset="0"/>
            </a:endParaRPr>
          </a:p>
        </p:txBody>
      </p:sp>
      <p:sp>
        <p:nvSpPr>
          <p:cNvPr id="3075" name="Subtitle 1"/>
          <p:cNvSpPr>
            <a:spLocks noGrp="1"/>
          </p:cNvSpPr>
          <p:nvPr>
            <p:ph type="subTitle" idx="1"/>
          </p:nvPr>
        </p:nvSpPr>
        <p:spPr>
          <a:xfrm>
            <a:off x="323850" y="3629025"/>
            <a:ext cx="8610600" cy="1600200"/>
          </a:xfrm>
        </p:spPr>
        <p:txBody>
          <a:bodyPr/>
          <a:lstStyle/>
          <a:p>
            <a:pPr algn="ctr"/>
            <a:r>
              <a:rPr lang="hr-HR" altLang="sr-Latn-RS" dirty="0" smtClean="0">
                <a:latin typeface="Arial" charset="0"/>
                <a:cs typeface="Arial" charset="0"/>
              </a:rPr>
              <a:t>Rad u Registru zaposlenih u javnom sektoru i COP-u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7338" y="476250"/>
            <a:ext cx="8569325" cy="457200"/>
          </a:xfrm>
        </p:spPr>
        <p:txBody>
          <a:bodyPr/>
          <a:lstStyle/>
          <a:p>
            <a:r>
              <a:rPr lang="hr-HR" altLang="sr-Latn-RS" smtClean="0">
                <a:latin typeface="Arial" charset="0"/>
                <a:cs typeface="Arial" charset="0"/>
              </a:rPr>
              <a:t>ISPLATA S RAČUNA INSTITUCIJE</a:t>
            </a:r>
          </a:p>
        </p:txBody>
      </p:sp>
      <p:sp>
        <p:nvSpPr>
          <p:cNvPr id="3" name="Content Placeholder 2"/>
          <p:cNvSpPr>
            <a:spLocks noGrp="1"/>
          </p:cNvSpPr>
          <p:nvPr>
            <p:ph idx="1"/>
          </p:nvPr>
        </p:nvSpPr>
        <p:spPr>
          <a:xfrm>
            <a:off x="179388" y="1125538"/>
            <a:ext cx="8610600" cy="5183187"/>
          </a:xfrm>
        </p:spPr>
        <p:txBody>
          <a:bodyPr/>
          <a:lstStyle/>
          <a:p>
            <a:pPr algn="just">
              <a:defRPr/>
            </a:pPr>
            <a:r>
              <a:rPr lang="hr-HR" sz="1600" dirty="0"/>
              <a:t>p</a:t>
            </a:r>
            <a:r>
              <a:rPr lang="en-GB" sz="1600" dirty="0" smtClean="0"/>
              <a:t>rije </a:t>
            </a:r>
            <a:r>
              <a:rPr lang="en-GB" sz="1600" dirty="0"/>
              <a:t>izrade zbirnih naloga, izrade obustava te zbrojnog naloga, potrebno je provjeriti da li je odabrana odgovarajuća banka s pripadajućim računom </a:t>
            </a:r>
            <a:r>
              <a:rPr lang="en-GB" sz="1600" dirty="0" err="1"/>
              <a:t>za</a:t>
            </a:r>
            <a:r>
              <a:rPr lang="en-GB" sz="1600" dirty="0"/>
              <a:t> </a:t>
            </a:r>
            <a:r>
              <a:rPr lang="en-GB" sz="1600" dirty="0" err="1" smtClean="0"/>
              <a:t>isplatu</a:t>
            </a:r>
            <a:endParaRPr lang="hr-HR" sz="1600" dirty="0" smtClean="0"/>
          </a:p>
          <a:p>
            <a:pPr marL="0" indent="0" algn="just">
              <a:buFontTx/>
              <a:buNone/>
              <a:defRPr/>
            </a:pPr>
            <a:endParaRPr lang="hr-HR" sz="1600" dirty="0" smtClean="0"/>
          </a:p>
          <a:p>
            <a:pPr algn="just">
              <a:defRPr/>
            </a:pPr>
            <a:r>
              <a:rPr lang="hr-HR" sz="1600" dirty="0"/>
              <a:t>u</a:t>
            </a:r>
            <a:r>
              <a:rPr lang="en-GB" sz="1600" dirty="0" smtClean="0"/>
              <a:t> </a:t>
            </a:r>
            <a:r>
              <a:rPr lang="en-GB" sz="1600" dirty="0"/>
              <a:t>slučaju kada se </a:t>
            </a:r>
            <a:r>
              <a:rPr lang="hr-HR" sz="1600" dirty="0" smtClean="0"/>
              <a:t>primitak isplaćuje sa žiroračuna institucije, </a:t>
            </a:r>
            <a:r>
              <a:rPr lang="en-GB" sz="1600" dirty="0" smtClean="0"/>
              <a:t>potrebno </a:t>
            </a:r>
            <a:r>
              <a:rPr lang="en-GB" sz="1600" dirty="0"/>
              <a:t>je u polju </a:t>
            </a:r>
            <a:r>
              <a:rPr lang="en-GB" sz="1600" i="1" dirty="0"/>
              <a:t>Ostali računi</a:t>
            </a:r>
            <a:r>
              <a:rPr lang="en-GB" sz="1600" dirty="0"/>
              <a:t> </a:t>
            </a:r>
            <a:r>
              <a:rPr lang="hr-HR" sz="1600" dirty="0" smtClean="0"/>
              <a:t> </a:t>
            </a:r>
            <a:r>
              <a:rPr lang="en-GB" sz="1600" dirty="0" smtClean="0"/>
              <a:t>iz </a:t>
            </a:r>
            <a:r>
              <a:rPr lang="en-GB" sz="1600" dirty="0"/>
              <a:t>padajućeg izbornika odabrati </a:t>
            </a:r>
            <a:r>
              <a:rPr lang="hr-HR" sz="1600" dirty="0" smtClean="0"/>
              <a:t>odgovarajući račun </a:t>
            </a:r>
            <a:r>
              <a:rPr lang="en-GB" sz="1600" dirty="0" err="1" smtClean="0"/>
              <a:t>za</a:t>
            </a:r>
            <a:r>
              <a:rPr lang="en-GB" sz="1600" dirty="0" smtClean="0"/>
              <a:t> </a:t>
            </a:r>
            <a:r>
              <a:rPr lang="en-GB" sz="1600" dirty="0" err="1" smtClean="0"/>
              <a:t>isplatu</a:t>
            </a:r>
            <a:endParaRPr lang="hr-HR" sz="1600" dirty="0"/>
          </a:p>
          <a:p>
            <a:pPr marL="0" indent="0" algn="just">
              <a:buFontTx/>
              <a:buNone/>
              <a:defRPr/>
            </a:pPr>
            <a:endParaRPr lang="hr-HR" sz="1600" b="1" dirty="0" smtClean="0"/>
          </a:p>
          <a:p>
            <a:pPr algn="just">
              <a:defRPr/>
            </a:pPr>
            <a:endParaRPr lang="hr-HR" sz="1600" b="1" dirty="0"/>
          </a:p>
          <a:p>
            <a:pPr marL="0" indent="0" algn="just">
              <a:buFontTx/>
              <a:buNone/>
              <a:defRPr/>
            </a:pPr>
            <a:endParaRPr lang="hr-HR" sz="1600" dirty="0" smtClean="0"/>
          </a:p>
          <a:p>
            <a:pPr algn="just">
              <a:defRPr/>
            </a:pPr>
            <a:endParaRPr lang="hr-HR" sz="1600" dirty="0" smtClean="0"/>
          </a:p>
          <a:p>
            <a:pPr algn="just">
              <a:defRPr/>
            </a:pPr>
            <a:endParaRPr lang="hr-HR" sz="1600" dirty="0" smtClean="0"/>
          </a:p>
          <a:p>
            <a:pPr algn="just">
              <a:defRPr/>
            </a:pPr>
            <a:r>
              <a:rPr lang="hr-HR" sz="1600" dirty="0"/>
              <a:t>r</a:t>
            </a:r>
            <a:r>
              <a:rPr lang="en-GB" sz="1600" dirty="0" smtClean="0"/>
              <a:t>ačun </a:t>
            </a:r>
            <a:r>
              <a:rPr lang="en-GB" sz="1600" dirty="0"/>
              <a:t>s kojeg će se </a:t>
            </a:r>
            <a:r>
              <a:rPr lang="en-GB" sz="1600" dirty="0" smtClean="0"/>
              <a:t>i</a:t>
            </a:r>
            <a:r>
              <a:rPr lang="hr-HR" sz="1600" dirty="0" err="1" smtClean="0"/>
              <a:t>splatiti</a:t>
            </a:r>
            <a:r>
              <a:rPr lang="hr-HR" sz="1600" dirty="0" smtClean="0"/>
              <a:t> primitak</a:t>
            </a:r>
            <a:r>
              <a:rPr lang="en-GB" sz="1600" dirty="0" smtClean="0"/>
              <a:t> </a:t>
            </a:r>
            <a:r>
              <a:rPr lang="en-GB" sz="1600" dirty="0"/>
              <a:t>mora biti prikazan u polju </a:t>
            </a:r>
            <a:r>
              <a:rPr lang="en-GB" sz="1600" i="1" dirty="0"/>
              <a:t>Račun institucije za isplatu </a:t>
            </a:r>
            <a:r>
              <a:rPr lang="en-GB" sz="1600" i="1" dirty="0" smtClean="0"/>
              <a:t>plaće</a:t>
            </a:r>
            <a:endParaRPr lang="hr-HR" sz="1600" dirty="0" smtClean="0"/>
          </a:p>
          <a:p>
            <a:pPr algn="just">
              <a:defRPr/>
            </a:pPr>
            <a:endParaRPr lang="hr-HR" sz="1600" dirty="0" smtClean="0"/>
          </a:p>
          <a:p>
            <a:pPr algn="just">
              <a:defRPr/>
            </a:pPr>
            <a:endParaRPr lang="hr-HR" sz="1600" dirty="0"/>
          </a:p>
          <a:p>
            <a:pPr algn="just">
              <a:defRPr/>
            </a:pPr>
            <a:endParaRPr lang="hr-HR" sz="1600" dirty="0"/>
          </a:p>
          <a:p>
            <a:pPr marL="0" indent="0" algn="just">
              <a:buFontTx/>
              <a:buNone/>
              <a:defRPr/>
            </a:pPr>
            <a:endParaRPr lang="hr-HR" sz="1600" dirty="0" smtClean="0"/>
          </a:p>
          <a:p>
            <a:pPr algn="just">
              <a:defRPr/>
            </a:pPr>
            <a:r>
              <a:rPr lang="hr-HR" sz="1600" dirty="0"/>
              <a:t>k</a:t>
            </a:r>
            <a:r>
              <a:rPr lang="en-GB" sz="1600" dirty="0" err="1" smtClean="0"/>
              <a:t>ada</a:t>
            </a:r>
            <a:r>
              <a:rPr lang="en-GB" sz="1600" dirty="0" smtClean="0"/>
              <a:t> </a:t>
            </a:r>
            <a:r>
              <a:rPr lang="en-GB" sz="1600" dirty="0"/>
              <a:t>je u navedenom polju prikazan odgovarajući račun </a:t>
            </a:r>
            <a:r>
              <a:rPr lang="en-GB" sz="1600" dirty="0" err="1"/>
              <a:t>za</a:t>
            </a:r>
            <a:r>
              <a:rPr lang="en-GB" sz="1600" dirty="0"/>
              <a:t> </a:t>
            </a:r>
            <a:r>
              <a:rPr lang="en-GB" sz="1600" dirty="0" err="1" smtClean="0"/>
              <a:t>isplatu</a:t>
            </a:r>
            <a:r>
              <a:rPr lang="hr-HR" sz="1600" dirty="0" smtClean="0"/>
              <a:t>,</a:t>
            </a:r>
            <a:r>
              <a:rPr lang="en-GB" sz="1600" dirty="0" smtClean="0"/>
              <a:t> </a:t>
            </a:r>
            <a:r>
              <a:rPr lang="en-GB" sz="1600" dirty="0"/>
              <a:t>može se započeti s izradom </a:t>
            </a:r>
            <a:r>
              <a:rPr lang="en-GB" sz="1600" dirty="0" smtClean="0"/>
              <a:t>naloga</a:t>
            </a:r>
            <a:endParaRPr lang="hr-HR" sz="1600" dirty="0"/>
          </a:p>
          <a:p>
            <a:pPr>
              <a:defRPr/>
            </a:pPr>
            <a:endParaRPr lang="hr-HR" dirty="0"/>
          </a:p>
        </p:txBody>
      </p:sp>
      <p:pic>
        <p:nvPicPr>
          <p:cNvPr id="235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313" y="4581525"/>
            <a:ext cx="664845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175" y="2636838"/>
            <a:ext cx="656272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320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0825" y="692150"/>
            <a:ext cx="8569325" cy="457200"/>
          </a:xfrm>
        </p:spPr>
        <p:txBody>
          <a:bodyPr/>
          <a:lstStyle/>
          <a:p>
            <a:r>
              <a:rPr lang="hr-HR" altLang="sr-Latn-RS" dirty="0" smtClean="0">
                <a:latin typeface="Arial" charset="0"/>
                <a:cs typeface="Arial" charset="0"/>
              </a:rPr>
              <a:t>OTVARANJE OBRAČUNA</a:t>
            </a:r>
          </a:p>
        </p:txBody>
      </p:sp>
      <p:sp>
        <p:nvSpPr>
          <p:cNvPr id="9219" name="Content Placeholder 2"/>
          <p:cNvSpPr>
            <a:spLocks noGrp="1"/>
          </p:cNvSpPr>
          <p:nvPr>
            <p:ph idx="1"/>
          </p:nvPr>
        </p:nvSpPr>
        <p:spPr>
          <a:xfrm>
            <a:off x="179388" y="1341438"/>
            <a:ext cx="8610600" cy="5040312"/>
          </a:xfrm>
        </p:spPr>
        <p:txBody>
          <a:bodyPr/>
          <a:lstStyle/>
          <a:p>
            <a:pPr algn="just">
              <a:defRPr/>
            </a:pPr>
            <a:endParaRPr lang="hr-HR" altLang="sr-Latn-RS" sz="1800" dirty="0" smtClean="0">
              <a:latin typeface="Arial" charset="0"/>
              <a:cs typeface="Arial" charset="0"/>
            </a:endParaRPr>
          </a:p>
          <a:p>
            <a:pPr algn="just">
              <a:defRPr/>
            </a:pPr>
            <a:endParaRPr lang="hr-HR" altLang="sr-Latn-RS" sz="1800" dirty="0" smtClean="0">
              <a:latin typeface="Arial" charset="0"/>
              <a:cs typeface="Arial" charset="0"/>
            </a:endParaRPr>
          </a:p>
          <a:p>
            <a:pPr algn="just">
              <a:defRPr/>
            </a:pPr>
            <a:r>
              <a:rPr lang="hr-HR" altLang="sr-Latn-RS" dirty="0" smtClean="0">
                <a:latin typeface="Arial" charset="0"/>
                <a:cs typeface="Arial" charset="0"/>
              </a:rPr>
              <a:t>Dva (ili više) osnovnih obračuna</a:t>
            </a:r>
          </a:p>
          <a:p>
            <a:pPr algn="just">
              <a:buNone/>
              <a:defRPr/>
            </a:pPr>
            <a:endParaRPr lang="hr-HR" altLang="sr-Latn-RS" dirty="0" smtClean="0">
              <a:latin typeface="Arial" charset="0"/>
              <a:cs typeface="Arial" charset="0"/>
            </a:endParaRPr>
          </a:p>
          <a:p>
            <a:pPr algn="just">
              <a:defRPr/>
            </a:pPr>
            <a:r>
              <a:rPr lang="hr-HR" altLang="sr-Latn-RS" dirty="0" smtClean="0">
                <a:latin typeface="Arial" charset="0"/>
                <a:cs typeface="Arial" charset="0"/>
              </a:rPr>
              <a:t>Osnovni i dodatni obračun</a:t>
            </a:r>
          </a:p>
          <a:p>
            <a:pPr algn="just">
              <a:defRPr/>
            </a:pPr>
            <a:endParaRPr lang="hr-HR" altLang="sr-Latn-RS" dirty="0" smtClean="0">
              <a:latin typeface="Arial" charset="0"/>
              <a:cs typeface="Arial" charset="0"/>
            </a:endParaRPr>
          </a:p>
          <a:p>
            <a:pPr algn="just">
              <a:defRPr/>
            </a:pPr>
            <a:r>
              <a:rPr lang="hr-HR" altLang="sr-Latn-RS" dirty="0" smtClean="0">
                <a:latin typeface="Arial" charset="0"/>
                <a:cs typeface="Arial" charset="0"/>
              </a:rPr>
              <a:t>Osnovni obračun i osnovni obračun po drugoj aktivnosti</a:t>
            </a:r>
          </a:p>
          <a:p>
            <a:pPr algn="just">
              <a:defRPr/>
            </a:pPr>
            <a:endParaRPr lang="hr-HR" altLang="sr-Latn-RS" dirty="0" smtClean="0">
              <a:latin typeface="Arial" charset="0"/>
              <a:cs typeface="Arial" charset="0"/>
            </a:endParaRPr>
          </a:p>
          <a:p>
            <a:pPr algn="just">
              <a:defRPr/>
            </a:pPr>
            <a:r>
              <a:rPr lang="hr-HR" altLang="sr-Latn-RS" dirty="0" smtClean="0">
                <a:latin typeface="Arial" charset="0"/>
                <a:cs typeface="Arial" charset="0"/>
              </a:rPr>
              <a:t>Dodatni obračun u drugom razdoblju</a:t>
            </a:r>
          </a:p>
          <a:p>
            <a:pPr algn="just">
              <a:defRPr/>
            </a:pPr>
            <a:endParaRPr lang="hr-HR" altLang="sr-Latn-RS" sz="1600" dirty="0" smtClean="0">
              <a:latin typeface="Arial" charset="0"/>
              <a:cs typeface="Arial" charset="0"/>
            </a:endParaRPr>
          </a:p>
          <a:p>
            <a:pPr algn="just">
              <a:buNone/>
              <a:defRPr/>
            </a:pPr>
            <a:endParaRPr lang="hr-HR" altLang="sr-Latn-RS" sz="1600" dirty="0" smtClean="0">
              <a:latin typeface="Arial" charset="0"/>
              <a:cs typeface="Arial" charset="0"/>
            </a:endParaRPr>
          </a:p>
          <a:p>
            <a:pPr algn="just">
              <a:defRPr/>
            </a:pPr>
            <a:endParaRPr lang="hr-HR" altLang="sr-Latn-RS" sz="1600" dirty="0" smtClean="0">
              <a:latin typeface="Arial" charset="0"/>
              <a:cs typeface="Arial" charset="0"/>
            </a:endParaRPr>
          </a:p>
          <a:p>
            <a:pPr>
              <a:defRPr/>
            </a:pPr>
            <a:endParaRPr lang="hr-HR" altLang="sr-Latn-RS" sz="1600" dirty="0">
              <a:latin typeface="Arial" charset="0"/>
              <a:cs typeface="Arial" charset="0"/>
            </a:endParaRPr>
          </a:p>
          <a:p>
            <a:pPr marL="0" indent="0">
              <a:buFontTx/>
              <a:buNone/>
              <a:defRPr/>
            </a:pPr>
            <a:endParaRPr lang="hr-HR" altLang="sr-Latn-RS" sz="1600" dirty="0" smtClean="0">
              <a:latin typeface="Arial" charset="0"/>
              <a:cs typeface="Arial" charset="0"/>
            </a:endParaRPr>
          </a:p>
          <a:p>
            <a:pPr marL="0" indent="0">
              <a:buFontTx/>
              <a:buNone/>
              <a:defRPr/>
            </a:pPr>
            <a:endParaRPr lang="hr-HR" altLang="sr-Latn-RS" sz="1600" dirty="0" smtClean="0">
              <a:latin typeface="Arial" charset="0"/>
              <a:cs typeface="Arial" charset="0"/>
            </a:endParaRPr>
          </a:p>
          <a:p>
            <a:pPr marL="0" indent="0">
              <a:buFontTx/>
              <a:buNone/>
              <a:defRPr/>
            </a:pPr>
            <a:endParaRPr lang="hr-HR" altLang="sr-Latn-RS" sz="1600" dirty="0" smtClean="0">
              <a:latin typeface="Arial" charset="0"/>
              <a:cs typeface="Arial" charset="0"/>
            </a:endParaRPr>
          </a:p>
          <a:p>
            <a:pPr>
              <a:defRPr/>
            </a:pPr>
            <a:endParaRPr lang="hr-HR" altLang="sr-Latn-RS" sz="1600" dirty="0" smtClean="0">
              <a:latin typeface="Arial" charset="0"/>
              <a:cs typeface="Arial" charset="0"/>
            </a:endParaRPr>
          </a:p>
          <a:p>
            <a:pPr>
              <a:defRPr/>
            </a:pPr>
            <a:endParaRPr lang="hr-HR" altLang="sr-Latn-RS" sz="1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OTVARANJE OBRAČUNA</a:t>
            </a:r>
            <a:endParaRPr lang="en-US" dirty="0"/>
          </a:p>
        </p:txBody>
      </p:sp>
      <p:sp>
        <p:nvSpPr>
          <p:cNvPr id="3" name="Content Placeholder 2"/>
          <p:cNvSpPr>
            <a:spLocks noGrp="1"/>
          </p:cNvSpPr>
          <p:nvPr>
            <p:ph idx="1"/>
          </p:nvPr>
        </p:nvSpPr>
        <p:spPr>
          <a:xfrm>
            <a:off x="228600" y="1428736"/>
            <a:ext cx="8610600" cy="4643469"/>
          </a:xfrm>
        </p:spPr>
        <p:txBody>
          <a:bodyPr/>
          <a:lstStyle/>
          <a:p>
            <a:pPr>
              <a:buNone/>
            </a:pPr>
            <a:r>
              <a:rPr lang="hr-HR" dirty="0" smtClean="0"/>
              <a:t>Dva osnovna obračuna</a:t>
            </a:r>
          </a:p>
          <a:p>
            <a:r>
              <a:rPr lang="hr-HR" dirty="0" smtClean="0"/>
              <a:t>preduvjet – zaposlenik se ne može paralelno nalaziti u oba osnovna obračuna</a:t>
            </a:r>
          </a:p>
          <a:p>
            <a:r>
              <a:rPr lang="hr-HR" dirty="0" smtClean="0"/>
              <a:t>koristi se u slučaju isplate redovne plaće i plaće iz projekta ESF</a:t>
            </a:r>
          </a:p>
          <a:p>
            <a:r>
              <a:rPr lang="hr-HR" dirty="0" smtClean="0"/>
              <a:t>podaci u zaglavlju obračuna su istovjetni, osim naziva obračuna – bitno zbog kontrola obračuna i objedinjavanja</a:t>
            </a:r>
          </a:p>
          <a:p>
            <a:endParaRPr lang="hr-HR" dirty="0" smtClean="0"/>
          </a:p>
          <a:p>
            <a:endParaRPr lang="hr-HR" dirty="0" smtClean="0"/>
          </a:p>
          <a:p>
            <a:endParaRPr lang="hr-HR" dirty="0" smtClean="0"/>
          </a:p>
          <a:p>
            <a:pPr>
              <a:buNone/>
            </a:pPr>
            <a:endParaRPr lang="hr-HR" dirty="0" smtClean="0"/>
          </a:p>
          <a:p>
            <a:r>
              <a:rPr lang="hr-HR" dirty="0" smtClean="0"/>
              <a:t>iniciranje isplate drugog osnovnog obračuna nakon  privremenog zaključavanja prvog osnovnog obračuna, završetka procesa isplate ili arhiviranja obračuna</a:t>
            </a:r>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10" y="3786190"/>
            <a:ext cx="797242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OTVARANJE OBRAČUNA</a:t>
            </a:r>
            <a:endParaRPr lang="en-US" dirty="0"/>
          </a:p>
        </p:txBody>
      </p:sp>
      <p:sp>
        <p:nvSpPr>
          <p:cNvPr id="3" name="Content Placeholder 2"/>
          <p:cNvSpPr>
            <a:spLocks noGrp="1"/>
          </p:cNvSpPr>
          <p:nvPr>
            <p:ph idx="1"/>
          </p:nvPr>
        </p:nvSpPr>
        <p:spPr>
          <a:xfrm>
            <a:off x="228600" y="1500175"/>
            <a:ext cx="8610600" cy="4714908"/>
          </a:xfrm>
        </p:spPr>
        <p:txBody>
          <a:bodyPr/>
          <a:lstStyle/>
          <a:p>
            <a:pPr>
              <a:buNone/>
            </a:pPr>
            <a:r>
              <a:rPr lang="hr-HR" altLang="sr-Latn-RS" dirty="0" smtClean="0">
                <a:latin typeface="Arial" charset="0"/>
                <a:cs typeface="Arial" charset="0"/>
              </a:rPr>
              <a:t>Osnovni i dodatni obračun</a:t>
            </a:r>
          </a:p>
          <a:p>
            <a:r>
              <a:rPr lang="hr-HR" dirty="0" smtClean="0"/>
              <a:t>najčešće se koristi</a:t>
            </a:r>
          </a:p>
          <a:p>
            <a:r>
              <a:rPr lang="hr-HR" dirty="0" smtClean="0"/>
              <a:t>kao osnovni obračun otvara se obračun plaće</a:t>
            </a:r>
          </a:p>
          <a:p>
            <a:r>
              <a:rPr lang="hr-HR" dirty="0" smtClean="0"/>
              <a:t>kao dodatni obračun otvara se isplata materijalnih prava</a:t>
            </a:r>
          </a:p>
          <a:p>
            <a:r>
              <a:rPr lang="hr-HR" dirty="0" smtClean="0"/>
              <a:t>može se raditi paralelno u oba obračuna do iniciranja procesa isplate</a:t>
            </a:r>
          </a:p>
          <a:p>
            <a:endParaRPr lang="hr-HR" dirty="0" smtClean="0"/>
          </a:p>
          <a:p>
            <a:pPr>
              <a:buNone/>
            </a:pPr>
            <a:r>
              <a:rPr lang="hr-HR" altLang="sr-Latn-RS" dirty="0" smtClean="0">
                <a:latin typeface="Arial" charset="0"/>
                <a:cs typeface="Arial" charset="0"/>
              </a:rPr>
              <a:t>Osnovni obračun i osnovni obračun po drugoj aktivnosti</a:t>
            </a:r>
          </a:p>
          <a:p>
            <a:r>
              <a:rPr lang="hr-HR" dirty="0" smtClean="0"/>
              <a:t>za slučaj kada je zaposlenik dio mjeseca zaposlen po drugoj osnovi</a:t>
            </a:r>
          </a:p>
          <a:p>
            <a:r>
              <a:rPr lang="hr-HR" dirty="0" smtClean="0"/>
              <a:t>može se raditi paralelno u oba obračuna do iniciranja procesa isplate</a:t>
            </a:r>
          </a:p>
          <a:p>
            <a:pPr>
              <a:buNone/>
            </a:pPr>
            <a:endParaRPr lang="hr-HR" dirty="0" smtClean="0"/>
          </a:p>
          <a:p>
            <a:pPr>
              <a:buNone/>
            </a:pPr>
            <a:r>
              <a:rPr lang="hr-HR" altLang="sr-Latn-RS" dirty="0" smtClean="0">
                <a:latin typeface="Arial" charset="0"/>
                <a:cs typeface="Arial" charset="0"/>
              </a:rPr>
              <a:t>Dodatni obračun u drugom razdoblju</a:t>
            </a:r>
          </a:p>
          <a:p>
            <a:r>
              <a:rPr lang="hr-HR" dirty="0" smtClean="0"/>
              <a:t>može se otvoriti u ranijem razdoblju sa tekućim datumom isplate</a:t>
            </a:r>
          </a:p>
          <a:p>
            <a:endParaRPr lang="hr-HR" dirty="0" smtClean="0"/>
          </a:p>
          <a:p>
            <a:endParaRPr lang="hr-HR" dirty="0" smtClean="0"/>
          </a:p>
          <a:p>
            <a:pPr>
              <a:buNone/>
            </a:pPr>
            <a:endParaRPr lang="hr-HR" dirty="0" smtClean="0"/>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692150"/>
            <a:ext cx="8569325" cy="457200"/>
          </a:xfrm>
        </p:spPr>
        <p:txBody>
          <a:bodyPr/>
          <a:lstStyle/>
          <a:p>
            <a:r>
              <a:rPr lang="hr-HR" altLang="sr-Latn-RS" dirty="0" smtClean="0">
                <a:latin typeface="Arial" charset="0"/>
                <a:cs typeface="Arial" charset="0"/>
              </a:rPr>
              <a:t>DVA OSNOVNA OBRAČUNA</a:t>
            </a:r>
          </a:p>
        </p:txBody>
      </p:sp>
      <p:sp>
        <p:nvSpPr>
          <p:cNvPr id="13315" name="Content Placeholder 2"/>
          <p:cNvSpPr>
            <a:spLocks noGrp="1"/>
          </p:cNvSpPr>
          <p:nvPr>
            <p:ph idx="1"/>
          </p:nvPr>
        </p:nvSpPr>
        <p:spPr>
          <a:xfrm>
            <a:off x="228600" y="1484313"/>
            <a:ext cx="8610600" cy="4752999"/>
          </a:xfrm>
        </p:spPr>
        <p:txBody>
          <a:bodyPr/>
          <a:lstStyle/>
          <a:p>
            <a:pPr>
              <a:buFontTx/>
              <a:buChar char="•"/>
              <a:defRPr/>
            </a:pPr>
            <a:r>
              <a:rPr lang="hr-HR" sz="1800" dirty="0" smtClean="0">
                <a:latin typeface="Arial" charset="0"/>
                <a:cs typeface="Arial" charset="0"/>
              </a:rPr>
              <a:t>mogućnost </a:t>
            </a:r>
            <a:r>
              <a:rPr lang="hr-HR" sz="1800" dirty="0">
                <a:latin typeface="Arial" charset="0"/>
                <a:cs typeface="Arial" charset="0"/>
              </a:rPr>
              <a:t>odabira grupe zaposlenika u rasporedu na radno mjesto i unos evidencije radnog vremena za odabranu grupu zaposlenika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787" y="2149959"/>
            <a:ext cx="5324369" cy="1812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3995770"/>
            <a:ext cx="4104456" cy="214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0825" y="549275"/>
            <a:ext cx="8713788" cy="457200"/>
          </a:xfrm>
        </p:spPr>
        <p:txBody>
          <a:bodyPr/>
          <a:lstStyle/>
          <a:p>
            <a:r>
              <a:rPr lang="hr-HR" altLang="sr-Latn-RS" smtClean="0">
                <a:latin typeface="Arial" charset="0"/>
                <a:cs typeface="Arial" charset="0"/>
              </a:rPr>
              <a:t>PRETVARANJE JOPPD OBRASCA IZ VRSTE 1 U VRSTU 3</a:t>
            </a:r>
            <a:br>
              <a:rPr lang="hr-HR" altLang="sr-Latn-RS" smtClean="0">
                <a:latin typeface="Arial" charset="0"/>
                <a:cs typeface="Arial" charset="0"/>
              </a:rPr>
            </a:br>
            <a:endParaRPr lang="hr-HR" altLang="sr-Latn-RS" smtClean="0">
              <a:latin typeface="Arial" charset="0"/>
              <a:cs typeface="Arial" charset="0"/>
            </a:endParaRPr>
          </a:p>
        </p:txBody>
      </p:sp>
      <p:sp>
        <p:nvSpPr>
          <p:cNvPr id="3" name="Content Placeholder 2"/>
          <p:cNvSpPr>
            <a:spLocks noGrp="1"/>
          </p:cNvSpPr>
          <p:nvPr>
            <p:ph idx="1"/>
          </p:nvPr>
        </p:nvSpPr>
        <p:spPr>
          <a:xfrm>
            <a:off x="250825" y="1341438"/>
            <a:ext cx="8610600" cy="4967287"/>
          </a:xfrm>
        </p:spPr>
        <p:txBody>
          <a:bodyPr/>
          <a:lstStyle/>
          <a:p>
            <a:pPr algn="just">
              <a:defRPr/>
            </a:pPr>
            <a:r>
              <a:rPr lang="hr-HR" sz="1600" dirty="0"/>
              <a:t>u</a:t>
            </a:r>
            <a:r>
              <a:rPr lang="hr-HR" sz="1600" dirty="0" smtClean="0"/>
              <a:t> </a:t>
            </a:r>
            <a:r>
              <a:rPr lang="hr-HR" sz="1600" dirty="0"/>
              <a:t>slučaju da na isti datum postoje dvije isplate (npr. </a:t>
            </a:r>
            <a:r>
              <a:rPr lang="hr-HR" sz="1600" dirty="0" smtClean="0"/>
              <a:t>dva osnovna obračuna), </a:t>
            </a:r>
            <a:r>
              <a:rPr lang="hr-HR" sz="1600" dirty="0"/>
              <a:t>potrebno je JOPPD obrazac koji se odnosi na obračun </a:t>
            </a:r>
            <a:r>
              <a:rPr lang="hr-HR" sz="1600" dirty="0" smtClean="0"/>
              <a:t>br. 2 </a:t>
            </a:r>
            <a:r>
              <a:rPr lang="hr-HR" sz="1600" dirty="0"/>
              <a:t>pretvoriti iz vrste 1 u vrstu 3 – dopunski </a:t>
            </a:r>
            <a:r>
              <a:rPr lang="hr-HR" sz="1600" dirty="0" smtClean="0"/>
              <a:t>obrazac</a:t>
            </a:r>
            <a:endParaRPr lang="hr-HR" sz="1600" dirty="0"/>
          </a:p>
          <a:p>
            <a:pPr marL="0" indent="0" algn="just">
              <a:buFontTx/>
              <a:buNone/>
              <a:defRPr/>
            </a:pPr>
            <a:endParaRPr lang="hr-HR" sz="1600" dirty="0" smtClean="0"/>
          </a:p>
          <a:p>
            <a:pPr algn="just">
              <a:defRPr/>
            </a:pPr>
            <a:r>
              <a:rPr lang="hr-HR" sz="1600" dirty="0"/>
              <a:t>n</a:t>
            </a:r>
            <a:r>
              <a:rPr lang="hr-HR" sz="1600" dirty="0" smtClean="0"/>
              <a:t>ajprije </a:t>
            </a:r>
            <a:r>
              <a:rPr lang="hr-HR" sz="1600" dirty="0"/>
              <a:t>se generira JOPPD obrazac vrste 1 koji se odnosi na </a:t>
            </a:r>
            <a:r>
              <a:rPr lang="hr-HR" sz="1600" dirty="0" smtClean="0"/>
              <a:t>dodatni </a:t>
            </a:r>
            <a:r>
              <a:rPr lang="hr-HR" sz="1600" dirty="0"/>
              <a:t>obračun 2, a zatim se taj generirani obrazac pretvara u vrstu 3 na sljedeći način:</a:t>
            </a:r>
          </a:p>
          <a:p>
            <a:pPr marL="400050" lvl="1" indent="0" algn="just">
              <a:buFontTx/>
              <a:buNone/>
              <a:defRPr/>
            </a:pPr>
            <a:r>
              <a:rPr lang="hr-HR" sz="1600" dirty="0" smtClean="0"/>
              <a:t>1. u </a:t>
            </a:r>
            <a:r>
              <a:rPr lang="hr-HR" sz="1600" dirty="0"/>
              <a:t>modulu </a:t>
            </a:r>
            <a:r>
              <a:rPr lang="hr-HR" sz="1600" b="1" dirty="0"/>
              <a:t>OBRASCI </a:t>
            </a:r>
            <a:r>
              <a:rPr lang="hr-HR" sz="1600" dirty="0">
                <a:sym typeface="Wingdings"/>
              </a:rPr>
              <a:t></a:t>
            </a:r>
            <a:r>
              <a:rPr lang="hr-HR" sz="1600" b="1" dirty="0"/>
              <a:t> Obrasci na mjesečnoj razini</a:t>
            </a:r>
            <a:r>
              <a:rPr lang="hr-HR" sz="1600" b="1" i="1" dirty="0"/>
              <a:t> </a:t>
            </a:r>
            <a:r>
              <a:rPr lang="hr-HR" sz="1600" dirty="0"/>
              <a:t>odabrati obrazac JOPPD koji je potrebno pretvoriti u vrstu 3 – dopunski obrazac te odabrati opciju </a:t>
            </a:r>
            <a:r>
              <a:rPr lang="hr-HR" sz="1600" b="1" i="1" dirty="0"/>
              <a:t>Generiraj </a:t>
            </a:r>
            <a:r>
              <a:rPr lang="hr-HR" sz="1600" b="1" i="1" dirty="0" smtClean="0"/>
              <a:t>izvještaj</a:t>
            </a:r>
            <a:endParaRPr lang="hr-HR" sz="1600" dirty="0" smtClean="0"/>
          </a:p>
          <a:p>
            <a:pPr>
              <a:defRPr/>
            </a:pPr>
            <a:endParaRPr lang="hr-HR" sz="1100" dirty="0"/>
          </a:p>
          <a:p>
            <a:pPr>
              <a:defRPr/>
            </a:pPr>
            <a:endParaRPr lang="hr-HR" sz="1100" dirty="0" smtClean="0"/>
          </a:p>
          <a:p>
            <a:pPr>
              <a:defRPr/>
            </a:pPr>
            <a:endParaRPr lang="hr-HR" sz="1100" dirty="0"/>
          </a:p>
          <a:p>
            <a:pPr>
              <a:defRPr/>
            </a:pPr>
            <a:endParaRPr lang="hr-HR" sz="1100" dirty="0" smtClean="0"/>
          </a:p>
          <a:p>
            <a:pPr>
              <a:defRPr/>
            </a:pPr>
            <a:endParaRPr lang="hr-HR" sz="1100" dirty="0" smtClean="0"/>
          </a:p>
          <a:p>
            <a:pPr>
              <a:defRPr/>
            </a:pPr>
            <a:endParaRPr lang="hr-HR" sz="1100" dirty="0"/>
          </a:p>
          <a:p>
            <a:pPr>
              <a:defRPr/>
            </a:pPr>
            <a:endParaRPr lang="hr-HR" sz="1100" dirty="0" smtClean="0"/>
          </a:p>
          <a:p>
            <a:pPr>
              <a:defRPr/>
            </a:pPr>
            <a:endParaRPr lang="hr-HR" sz="1100" dirty="0"/>
          </a:p>
          <a:p>
            <a:pPr>
              <a:defRPr/>
            </a:pPr>
            <a:endParaRPr lang="hr-HR" sz="1100" dirty="0" smtClean="0"/>
          </a:p>
          <a:p>
            <a:pPr>
              <a:defRPr/>
            </a:pPr>
            <a:endParaRPr lang="hr-HR" sz="1100" dirty="0"/>
          </a:p>
          <a:p>
            <a:pPr>
              <a:defRPr/>
            </a:pPr>
            <a:endParaRPr lang="hr-HR" sz="1100" dirty="0" smtClean="0"/>
          </a:p>
          <a:p>
            <a:pPr>
              <a:defRPr/>
            </a:pPr>
            <a:endParaRPr lang="hr-HR" sz="1100" dirty="0" smtClean="0"/>
          </a:p>
          <a:p>
            <a:pPr>
              <a:defRPr/>
            </a:pPr>
            <a:endParaRPr lang="hr-HR" sz="1100" dirty="0"/>
          </a:p>
          <a:p>
            <a:pPr>
              <a:defRPr/>
            </a:pPr>
            <a:endParaRPr lang="hr-HR" sz="1100" dirty="0" smtClean="0"/>
          </a:p>
          <a:p>
            <a:pPr>
              <a:defRPr/>
            </a:pPr>
            <a:endParaRPr lang="hr-HR" sz="1100" dirty="0"/>
          </a:p>
          <a:p>
            <a:pPr>
              <a:defRPr/>
            </a:pPr>
            <a:endParaRPr lang="hr-HR" sz="1100" dirty="0" smtClean="0"/>
          </a:p>
          <a:p>
            <a:pPr>
              <a:defRPr/>
            </a:pPr>
            <a:endParaRPr lang="hr-HR" dirty="0"/>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73463"/>
            <a:ext cx="7345363" cy="270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50825" y="549275"/>
            <a:ext cx="8713788" cy="457200"/>
          </a:xfrm>
        </p:spPr>
        <p:txBody>
          <a:bodyPr/>
          <a:lstStyle/>
          <a:p>
            <a:r>
              <a:rPr lang="hr-HR" altLang="sr-Latn-RS" smtClean="0">
                <a:latin typeface="Arial" charset="0"/>
                <a:cs typeface="Arial" charset="0"/>
              </a:rPr>
              <a:t>PRETVARANJE JOPPD OBRASCA IZ VRSTE 1 U VRSTU 3</a:t>
            </a:r>
          </a:p>
        </p:txBody>
      </p:sp>
      <p:sp>
        <p:nvSpPr>
          <p:cNvPr id="22531" name="Content Placeholder 2"/>
          <p:cNvSpPr>
            <a:spLocks noGrp="1"/>
          </p:cNvSpPr>
          <p:nvPr>
            <p:ph idx="1"/>
          </p:nvPr>
        </p:nvSpPr>
        <p:spPr>
          <a:xfrm>
            <a:off x="250825" y="1196975"/>
            <a:ext cx="8713788" cy="5149850"/>
          </a:xfrm>
        </p:spPr>
        <p:txBody>
          <a:bodyPr/>
          <a:lstStyle/>
          <a:p>
            <a:pPr marL="400050" lvl="1" indent="0" algn="just">
              <a:buFontTx/>
              <a:buNone/>
            </a:pPr>
            <a:r>
              <a:rPr lang="hr-HR" altLang="sr-Latn-RS" sz="1600" smtClean="0">
                <a:latin typeface="Arial" charset="0"/>
                <a:cs typeface="Arial" charset="0"/>
              </a:rPr>
              <a:t>2. u polju </a:t>
            </a:r>
            <a:r>
              <a:rPr lang="hr-HR" altLang="sr-Latn-RS" sz="1600" i="1" smtClean="0">
                <a:latin typeface="Arial" charset="0"/>
                <a:cs typeface="Arial" charset="0"/>
              </a:rPr>
              <a:t>Radnje obrasca</a:t>
            </a:r>
            <a:r>
              <a:rPr lang="hr-HR" altLang="sr-Latn-RS" sz="1600" smtClean="0">
                <a:latin typeface="Arial" charset="0"/>
                <a:cs typeface="Arial" charset="0"/>
              </a:rPr>
              <a:t> odabrati točku </a:t>
            </a:r>
            <a:r>
              <a:rPr lang="hr-HR" altLang="sr-Latn-RS" sz="1600" i="1" smtClean="0">
                <a:latin typeface="Arial" charset="0"/>
                <a:cs typeface="Arial" charset="0"/>
              </a:rPr>
              <a:t>3 – Promijeni obrazac Vrste 1 u Vrstu 3</a:t>
            </a:r>
            <a:endParaRPr lang="hr-HR" altLang="sr-Latn-RS" sz="1600" smtClean="0">
              <a:latin typeface="Arial" charset="0"/>
              <a:cs typeface="Arial" charset="0"/>
            </a:endParaRPr>
          </a:p>
          <a:p>
            <a:pPr algn="just"/>
            <a:endParaRPr lang="hr-HR" altLang="sr-Latn-RS" sz="1600" smtClean="0">
              <a:latin typeface="Arial" charset="0"/>
              <a:cs typeface="Arial" charset="0"/>
            </a:endParaRPr>
          </a:p>
          <a:p>
            <a:pPr algn="just"/>
            <a:endParaRPr lang="hr-HR" altLang="sr-Latn-RS" sz="1600" smtClean="0">
              <a:latin typeface="Arial" charset="0"/>
              <a:cs typeface="Arial" charset="0"/>
            </a:endParaRPr>
          </a:p>
          <a:p>
            <a:pPr algn="just"/>
            <a:endParaRPr lang="hr-HR" altLang="sr-Latn-RS" sz="1600" smtClean="0">
              <a:latin typeface="Arial" charset="0"/>
              <a:cs typeface="Arial" charset="0"/>
            </a:endParaRPr>
          </a:p>
          <a:p>
            <a:pPr algn="just"/>
            <a:endParaRPr lang="hr-HR" altLang="sr-Latn-RS" sz="1600" smtClean="0">
              <a:latin typeface="Arial" charset="0"/>
              <a:cs typeface="Arial" charset="0"/>
            </a:endParaRPr>
          </a:p>
          <a:p>
            <a:pPr algn="just"/>
            <a:endParaRPr lang="hr-HR" altLang="sr-Latn-RS" sz="1600" smtClean="0">
              <a:latin typeface="Arial" charset="0"/>
              <a:cs typeface="Arial" charset="0"/>
            </a:endParaRPr>
          </a:p>
          <a:p>
            <a:pPr marL="400050" lvl="1" indent="0" algn="just">
              <a:buFontTx/>
              <a:buNone/>
            </a:pPr>
            <a:r>
              <a:rPr lang="hr-HR" altLang="sr-Latn-RS" sz="1600" smtClean="0">
                <a:latin typeface="Arial" charset="0"/>
                <a:cs typeface="Arial" charset="0"/>
              </a:rPr>
              <a:t>3. u kartici </a:t>
            </a:r>
            <a:r>
              <a:rPr lang="hr-HR" altLang="sr-Latn-RS" sz="1600" u="sng" smtClean="0">
                <a:latin typeface="Arial" charset="0"/>
                <a:cs typeface="Arial" charset="0"/>
              </a:rPr>
              <a:t>Detalji</a:t>
            </a:r>
            <a:r>
              <a:rPr lang="hr-HR" altLang="sr-Latn-RS" sz="1600" smtClean="0">
                <a:latin typeface="Arial" charset="0"/>
                <a:cs typeface="Arial" charset="0"/>
              </a:rPr>
              <a:t>, u polju </a:t>
            </a:r>
            <a:r>
              <a:rPr lang="hr-HR" altLang="sr-Latn-RS" sz="1600" i="1" smtClean="0">
                <a:latin typeface="Arial" charset="0"/>
                <a:cs typeface="Arial" charset="0"/>
              </a:rPr>
              <a:t>Osnovni obrazac</a:t>
            </a:r>
            <a:r>
              <a:rPr lang="hr-HR" altLang="sr-Latn-RS" sz="1600" smtClean="0">
                <a:latin typeface="Arial" charset="0"/>
                <a:cs typeface="Arial" charset="0"/>
              </a:rPr>
              <a:t> odabere se JOPPD obrazac koji se pretvara u vrstu 3 te se u polje </a:t>
            </a:r>
            <a:r>
              <a:rPr lang="hr-HR" altLang="sr-Latn-RS" sz="1600" i="1" smtClean="0">
                <a:latin typeface="Arial" charset="0"/>
                <a:cs typeface="Arial" charset="0"/>
              </a:rPr>
              <a:t>Prvi redni broj stavke na stanici B</a:t>
            </a:r>
            <a:r>
              <a:rPr lang="hr-HR" altLang="sr-Latn-RS" sz="1600" smtClean="0">
                <a:latin typeface="Arial" charset="0"/>
                <a:cs typeface="Arial" charset="0"/>
              </a:rPr>
              <a:t> upisuje prvi sljedeći broj s obzirom na stranicu B redovnog obrasca (npr. ako je na redovnom obrascu na stranici B broj redaka 8, prvi redni broj na stranici B dopunskog obrasca je 9):</a:t>
            </a:r>
          </a:p>
          <a:p>
            <a:pPr algn="just"/>
            <a:endParaRPr lang="hr-HR" altLang="sr-Latn-RS" sz="1600" smtClean="0">
              <a:latin typeface="Arial" charset="0"/>
              <a:cs typeface="Arial" charset="0"/>
            </a:endParaRPr>
          </a:p>
          <a:p>
            <a:pPr algn="just"/>
            <a:endParaRPr lang="hr-HR" altLang="sr-Latn-RS" sz="1600" smtClean="0">
              <a:latin typeface="Arial" charset="0"/>
              <a:cs typeface="Arial" charset="0"/>
            </a:endParaRPr>
          </a:p>
          <a:p>
            <a:pPr algn="just"/>
            <a:endParaRPr lang="hr-HR" altLang="sr-Latn-RS" sz="1600" smtClean="0">
              <a:latin typeface="Arial" charset="0"/>
              <a:cs typeface="Arial" charset="0"/>
            </a:endParaRPr>
          </a:p>
          <a:p>
            <a:pPr algn="just"/>
            <a:endParaRPr lang="hr-HR" altLang="sr-Latn-RS" sz="1600" smtClean="0">
              <a:latin typeface="Arial" charset="0"/>
              <a:cs typeface="Arial" charset="0"/>
            </a:endParaRPr>
          </a:p>
          <a:p>
            <a:pPr algn="just"/>
            <a:endParaRPr lang="hr-HR" altLang="sr-Latn-RS" sz="1600" smtClean="0">
              <a:latin typeface="Arial" charset="0"/>
              <a:cs typeface="Arial" charset="0"/>
            </a:endParaRPr>
          </a:p>
          <a:p>
            <a:pPr algn="just"/>
            <a:endParaRPr lang="hr-HR" altLang="sr-Latn-RS" sz="1600" smtClean="0">
              <a:latin typeface="Arial" charset="0"/>
              <a:cs typeface="Arial" charset="0"/>
            </a:endParaRPr>
          </a:p>
          <a:p>
            <a:pPr marL="400050" lvl="1" indent="0" algn="just">
              <a:buFontTx/>
              <a:buNone/>
            </a:pPr>
            <a:r>
              <a:rPr lang="hr-HR" altLang="sr-Latn-RS" sz="1600" smtClean="0">
                <a:latin typeface="Arial" charset="0"/>
                <a:cs typeface="Arial" charset="0"/>
              </a:rPr>
              <a:t>4. nakon odabira opcije </a:t>
            </a:r>
            <a:r>
              <a:rPr lang="hr-HR" altLang="sr-Latn-RS" sz="1600" b="1" i="1" smtClean="0">
                <a:latin typeface="Arial" charset="0"/>
                <a:cs typeface="Arial" charset="0"/>
              </a:rPr>
              <a:t>Pretraži izvještaje</a:t>
            </a:r>
            <a:r>
              <a:rPr lang="hr-HR" altLang="sr-Latn-RS" sz="1600" smtClean="0">
                <a:latin typeface="Arial" charset="0"/>
                <a:cs typeface="Arial" charset="0"/>
              </a:rPr>
              <a:t> pojavljuje se obrazac JOPPD Vrste 3 – dopunski</a:t>
            </a:r>
          </a:p>
          <a:p>
            <a:endParaRPr lang="hr-HR" altLang="sr-Latn-RS" sz="1600" smtClean="0">
              <a:latin typeface="Arial" charset="0"/>
              <a:cs typeface="Arial" charset="0"/>
            </a:endParaRPr>
          </a:p>
        </p:txBody>
      </p:sp>
      <p:pic>
        <p:nvPicPr>
          <p:cNvPr id="22532" name="Slika 2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557338"/>
            <a:ext cx="53276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Slika 2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076700"/>
            <a:ext cx="51847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7338" y="549275"/>
            <a:ext cx="8569325" cy="379395"/>
          </a:xfrm>
        </p:spPr>
        <p:txBody>
          <a:bodyPr/>
          <a:lstStyle/>
          <a:p>
            <a:r>
              <a:rPr lang="hr-HR" altLang="sr-Latn-RS" dirty="0" smtClean="0">
                <a:latin typeface="Arial" charset="0"/>
                <a:cs typeface="Arial" charset="0"/>
              </a:rPr>
              <a:t>GOPP</a:t>
            </a:r>
            <a:br>
              <a:rPr lang="hr-HR" altLang="sr-Latn-RS" dirty="0" smtClean="0">
                <a:latin typeface="Arial" charset="0"/>
                <a:cs typeface="Arial" charset="0"/>
              </a:rPr>
            </a:br>
            <a:endParaRPr lang="hr-HR" altLang="sr-Latn-RS" dirty="0" smtClean="0">
              <a:latin typeface="Arial" charset="0"/>
              <a:cs typeface="Arial" charset="0"/>
            </a:endParaRPr>
          </a:p>
        </p:txBody>
      </p:sp>
      <p:sp>
        <p:nvSpPr>
          <p:cNvPr id="18435" name="Content Placeholder 4"/>
          <p:cNvSpPr>
            <a:spLocks noGrp="1"/>
          </p:cNvSpPr>
          <p:nvPr>
            <p:ph idx="1"/>
          </p:nvPr>
        </p:nvSpPr>
        <p:spPr>
          <a:xfrm>
            <a:off x="266700" y="1071547"/>
            <a:ext cx="8610600" cy="2286015"/>
          </a:xfrm>
        </p:spPr>
        <p:txBody>
          <a:bodyPr/>
          <a:lstStyle/>
          <a:p>
            <a:pPr>
              <a:buNone/>
            </a:pPr>
            <a:r>
              <a:rPr lang="hr-HR" altLang="sr-Latn-RS" sz="1800" b="1" dirty="0" smtClean="0">
                <a:latin typeface="Arial" charset="0"/>
                <a:cs typeface="Arial" charset="0"/>
              </a:rPr>
              <a:t>Godišnji obračun poreza na dohodak i prireza porezu na dohodak</a:t>
            </a:r>
          </a:p>
          <a:p>
            <a:r>
              <a:rPr lang="hr-HR" altLang="sr-Latn-RS" sz="1800" dirty="0" smtClean="0">
                <a:latin typeface="Arial" charset="0"/>
                <a:cs typeface="Arial" charset="0"/>
              </a:rPr>
              <a:t>obveza poslodavca i isplatitelja primitka za zaposlenika</a:t>
            </a:r>
          </a:p>
          <a:p>
            <a:r>
              <a:rPr lang="hr-HR" altLang="sr-Latn-RS" sz="1800" dirty="0" smtClean="0">
                <a:latin typeface="Arial" charset="0"/>
                <a:cs typeface="Arial" charset="0"/>
              </a:rPr>
              <a:t>propisuje se izrada sa zadnjom isplatom u godini zbog razlika između godišnje obveze i uplaćenog poreza i prireza na godišnjoj razini</a:t>
            </a:r>
          </a:p>
          <a:p>
            <a:pPr>
              <a:buNone/>
            </a:pPr>
            <a:endParaRPr lang="hr-HR" altLang="sr-Latn-RS" sz="1800" dirty="0" smtClean="0">
              <a:latin typeface="Arial" charset="0"/>
              <a:cs typeface="Arial" charset="0"/>
            </a:endParaRPr>
          </a:p>
          <a:p>
            <a:r>
              <a:rPr lang="hr-HR" altLang="sr-Latn-RS" sz="1800" dirty="0" smtClean="0">
                <a:latin typeface="Arial" charset="0"/>
                <a:cs typeface="Arial" charset="0"/>
              </a:rPr>
              <a:t>u aplikaciji obračun GOPP-a označava se kvačicom</a:t>
            </a:r>
          </a:p>
          <a:p>
            <a:r>
              <a:rPr lang="hr-HR" altLang="sr-Latn-RS" sz="1800" dirty="0" smtClean="0">
                <a:latin typeface="Arial" charset="0"/>
                <a:cs typeface="Arial" charset="0"/>
              </a:rPr>
              <a:t>može se raditi i u osnovnom i u dodatnom obračunu</a:t>
            </a:r>
          </a:p>
          <a:p>
            <a:pPr>
              <a:buNone/>
            </a:pPr>
            <a:endParaRPr lang="hr-HR" altLang="sr-Latn-RS" sz="1800" dirty="0" smtClean="0">
              <a:latin typeface="Arial" charset="0"/>
              <a:cs typeface="Arial" charset="0"/>
            </a:endParaRPr>
          </a:p>
          <a:p>
            <a:endParaRPr lang="hr-HR" altLang="sr-Latn-RS" sz="1800" dirty="0" smtClean="0">
              <a:latin typeface="Arial" charset="0"/>
              <a:cs typeface="Arial" charset="0"/>
            </a:endParaRPr>
          </a:p>
        </p:txBody>
      </p:sp>
      <p:pic>
        <p:nvPicPr>
          <p:cNvPr id="1028" name="Picture 4"/>
          <p:cNvPicPr>
            <a:picLocks noChangeAspect="1" noChangeArrowheads="1"/>
          </p:cNvPicPr>
          <p:nvPr/>
        </p:nvPicPr>
        <p:blipFill>
          <a:blip r:embed="rId3"/>
          <a:srcRect/>
          <a:stretch>
            <a:fillRect/>
          </a:stretch>
        </p:blipFill>
        <p:spPr bwMode="auto">
          <a:xfrm>
            <a:off x="1643042" y="3571876"/>
            <a:ext cx="5206044"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7338" y="549275"/>
            <a:ext cx="8569325" cy="379395"/>
          </a:xfrm>
        </p:spPr>
        <p:txBody>
          <a:bodyPr/>
          <a:lstStyle/>
          <a:p>
            <a:r>
              <a:rPr lang="hr-HR" altLang="sr-Latn-RS" dirty="0" smtClean="0">
                <a:latin typeface="Arial" charset="0"/>
                <a:cs typeface="Arial" charset="0"/>
              </a:rPr>
              <a:t>GOPP</a:t>
            </a:r>
            <a:br>
              <a:rPr lang="hr-HR" altLang="sr-Latn-RS" dirty="0" smtClean="0">
                <a:latin typeface="Arial" charset="0"/>
                <a:cs typeface="Arial" charset="0"/>
              </a:rPr>
            </a:br>
            <a:endParaRPr lang="hr-HR" altLang="sr-Latn-RS" dirty="0" smtClean="0">
              <a:latin typeface="Arial" charset="0"/>
              <a:cs typeface="Arial" charset="0"/>
            </a:endParaRPr>
          </a:p>
        </p:txBody>
      </p:sp>
      <p:sp>
        <p:nvSpPr>
          <p:cNvPr id="18435" name="Content Placeholder 4"/>
          <p:cNvSpPr>
            <a:spLocks noGrp="1"/>
          </p:cNvSpPr>
          <p:nvPr>
            <p:ph idx="1"/>
          </p:nvPr>
        </p:nvSpPr>
        <p:spPr>
          <a:xfrm>
            <a:off x="266700" y="1071547"/>
            <a:ext cx="8610600" cy="3500461"/>
          </a:xfrm>
        </p:spPr>
        <p:txBody>
          <a:bodyPr/>
          <a:lstStyle/>
          <a:p>
            <a:pPr>
              <a:buNone/>
            </a:pPr>
            <a:r>
              <a:rPr lang="hr-HR" altLang="sr-Latn-RS" sz="1800" b="1" dirty="0" smtClean="0">
                <a:latin typeface="Arial" charset="0"/>
                <a:cs typeface="Arial" charset="0"/>
              </a:rPr>
              <a:t>Godišnji obračun poreza na dohodak i prireza porezu na dohodak</a:t>
            </a:r>
          </a:p>
          <a:p>
            <a:pPr>
              <a:buNone/>
            </a:pPr>
            <a:endParaRPr lang="hr-HR" altLang="sr-Latn-RS" sz="1800" b="1" dirty="0" smtClean="0">
              <a:latin typeface="Arial" charset="0"/>
              <a:cs typeface="Arial" charset="0"/>
            </a:endParaRPr>
          </a:p>
          <a:p>
            <a:pPr>
              <a:buNone/>
            </a:pPr>
            <a:endParaRPr lang="hr-HR" altLang="sr-Latn-RS" sz="1800" b="1" dirty="0" smtClean="0">
              <a:latin typeface="Arial" charset="0"/>
              <a:cs typeface="Arial" charset="0"/>
            </a:endParaRPr>
          </a:p>
          <a:p>
            <a:endParaRPr lang="hr-HR" altLang="sr-Latn-RS" sz="1800" dirty="0" smtClean="0">
              <a:latin typeface="Arial" charset="0"/>
              <a:cs typeface="Arial" charset="0"/>
            </a:endParaRPr>
          </a:p>
          <a:p>
            <a:endParaRPr lang="hr-HR" altLang="sr-Latn-RS" sz="1800" dirty="0" smtClean="0">
              <a:latin typeface="Arial" charset="0"/>
              <a:cs typeface="Arial" charset="0"/>
            </a:endParaRPr>
          </a:p>
          <a:p>
            <a:endParaRPr lang="hr-HR" altLang="sr-Latn-RS" sz="1800" dirty="0" smtClean="0">
              <a:latin typeface="Arial" charset="0"/>
              <a:cs typeface="Arial" charset="0"/>
            </a:endParaRPr>
          </a:p>
          <a:p>
            <a:pPr>
              <a:buNone/>
            </a:pPr>
            <a:endParaRPr lang="hr-HR" altLang="sr-Latn-RS" sz="1800" dirty="0" smtClean="0">
              <a:latin typeface="Arial" charset="0"/>
              <a:cs typeface="Arial" charset="0"/>
            </a:endParaRPr>
          </a:p>
          <a:p>
            <a:r>
              <a:rPr lang="hr-HR" altLang="sr-Latn-RS" sz="1800" dirty="0" smtClean="0">
                <a:latin typeface="Arial" charset="0"/>
                <a:cs typeface="Arial" charset="0"/>
              </a:rPr>
              <a:t>sustav automatski povlači olakšice evidentirane u RegZap-u – provjera podataka</a:t>
            </a:r>
          </a:p>
          <a:p>
            <a:r>
              <a:rPr lang="hr-HR" altLang="sr-Latn-RS" sz="1800" dirty="0" smtClean="0">
                <a:latin typeface="Arial" charset="0"/>
                <a:cs typeface="Arial" charset="0"/>
              </a:rPr>
              <a:t>dodavanjem oznake GOPP za obračun aplikacija omogučava dohvat elemenata evidencije </a:t>
            </a:r>
          </a:p>
          <a:p>
            <a:pPr>
              <a:buNone/>
            </a:pPr>
            <a:endParaRPr lang="hr-HR" altLang="sr-Latn-RS" sz="1800" dirty="0" smtClean="0">
              <a:latin typeface="Arial" charset="0"/>
              <a:cs typeface="Arial" charset="0"/>
            </a:endParaRPr>
          </a:p>
          <a:p>
            <a:pPr>
              <a:buNone/>
            </a:pPr>
            <a:endParaRPr lang="hr-HR" altLang="sr-Latn-RS" sz="1800" dirty="0" smtClean="0">
              <a:latin typeface="Arial" charset="0"/>
              <a:cs typeface="Arial" charset="0"/>
            </a:endParaRPr>
          </a:p>
          <a:p>
            <a:endParaRPr lang="hr-HR" altLang="sr-Latn-RS" sz="1800" dirty="0" smtClean="0">
              <a:latin typeface="Arial" charset="0"/>
              <a:cs typeface="Arial" charset="0"/>
            </a:endParaRPr>
          </a:p>
          <a:p>
            <a:pPr>
              <a:buNone/>
            </a:pPr>
            <a:endParaRPr lang="hr-HR" altLang="sr-Latn-RS" sz="1800" dirty="0" smtClean="0">
              <a:latin typeface="Arial" charset="0"/>
              <a:cs typeface="Arial" charset="0"/>
            </a:endParaRPr>
          </a:p>
          <a:p>
            <a:endParaRPr lang="hr-HR" altLang="sr-Latn-RS" sz="1800" dirty="0" smtClean="0">
              <a:latin typeface="Arial" charset="0"/>
              <a:cs typeface="Arial" charset="0"/>
            </a:endParaRPr>
          </a:p>
        </p:txBody>
      </p:sp>
      <p:pic>
        <p:nvPicPr>
          <p:cNvPr id="6" name="Picture 6"/>
          <p:cNvPicPr>
            <a:picLocks noChangeAspect="1" noChangeArrowheads="1"/>
          </p:cNvPicPr>
          <p:nvPr/>
        </p:nvPicPr>
        <p:blipFill>
          <a:blip r:embed="rId3"/>
          <a:srcRect/>
          <a:stretch>
            <a:fillRect/>
          </a:stretch>
        </p:blipFill>
        <p:spPr bwMode="auto">
          <a:xfrm>
            <a:off x="357158" y="1643050"/>
            <a:ext cx="7767632" cy="1470487"/>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1428728" y="4643446"/>
            <a:ext cx="5829300"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7338" y="549275"/>
            <a:ext cx="8569325" cy="379395"/>
          </a:xfrm>
        </p:spPr>
        <p:txBody>
          <a:bodyPr/>
          <a:lstStyle/>
          <a:p>
            <a:r>
              <a:rPr lang="hr-HR" altLang="sr-Latn-RS" dirty="0" smtClean="0">
                <a:latin typeface="Arial" charset="0"/>
                <a:cs typeface="Arial" charset="0"/>
              </a:rPr>
              <a:t>GOPP</a:t>
            </a:r>
            <a:br>
              <a:rPr lang="hr-HR" altLang="sr-Latn-RS" dirty="0" smtClean="0">
                <a:latin typeface="Arial" charset="0"/>
                <a:cs typeface="Arial" charset="0"/>
              </a:rPr>
            </a:br>
            <a:endParaRPr lang="hr-HR" altLang="sr-Latn-RS" dirty="0" smtClean="0">
              <a:latin typeface="Arial" charset="0"/>
              <a:cs typeface="Arial" charset="0"/>
            </a:endParaRPr>
          </a:p>
        </p:txBody>
      </p:sp>
      <p:sp>
        <p:nvSpPr>
          <p:cNvPr id="18435" name="Content Placeholder 4"/>
          <p:cNvSpPr>
            <a:spLocks noGrp="1"/>
          </p:cNvSpPr>
          <p:nvPr>
            <p:ph idx="1"/>
          </p:nvPr>
        </p:nvSpPr>
        <p:spPr>
          <a:xfrm>
            <a:off x="266700" y="1071547"/>
            <a:ext cx="8610600" cy="1928825"/>
          </a:xfrm>
        </p:spPr>
        <p:txBody>
          <a:bodyPr/>
          <a:lstStyle/>
          <a:p>
            <a:pPr>
              <a:buNone/>
            </a:pPr>
            <a:r>
              <a:rPr lang="hr-HR" altLang="sr-Latn-RS" sz="1800" b="1" dirty="0" smtClean="0">
                <a:latin typeface="Arial" charset="0"/>
                <a:cs typeface="Arial" charset="0"/>
              </a:rPr>
              <a:t>Godišnji obračun poreza na dohodak i prireza porezu na dohodak</a:t>
            </a:r>
          </a:p>
          <a:p>
            <a:r>
              <a:rPr lang="hr-HR" altLang="sr-Latn-RS" sz="1800" dirty="0" smtClean="0">
                <a:latin typeface="Arial" charset="0"/>
                <a:cs typeface="Arial" charset="0"/>
              </a:rPr>
              <a:t>nakon obračuna plaće za zaposlenika kojemu je evidentiran element 6040 – Osobni odbitak na godišnjoj razini, isti neće biti prikazan na IP1 obrascu, već će se razdvojiti na dva nova elementa </a:t>
            </a:r>
          </a:p>
          <a:p>
            <a:pPr lvl="1"/>
            <a:r>
              <a:rPr lang="hr-HR" altLang="sr-Latn-RS" sz="1800" dirty="0" smtClean="0">
                <a:latin typeface="Arial" charset="0"/>
                <a:cs typeface="Arial" charset="0"/>
              </a:rPr>
              <a:t>4053  Korekcija poreza utvrđena godišnjim obračunom</a:t>
            </a:r>
          </a:p>
          <a:p>
            <a:pPr lvl="1"/>
            <a:r>
              <a:rPr lang="hr-HR" altLang="sr-Latn-RS" sz="1800" dirty="0" smtClean="0">
                <a:latin typeface="Arial" charset="0"/>
                <a:cs typeface="Arial" charset="0"/>
              </a:rPr>
              <a:t>4054  Korekcija prireza utvrđena godišnjim obračunom</a:t>
            </a:r>
          </a:p>
        </p:txBody>
      </p:sp>
      <p:pic>
        <p:nvPicPr>
          <p:cNvPr id="7" name="Picture 3"/>
          <p:cNvPicPr>
            <a:picLocks noChangeAspect="1" noChangeArrowheads="1"/>
          </p:cNvPicPr>
          <p:nvPr/>
        </p:nvPicPr>
        <p:blipFill>
          <a:blip r:embed="rId3"/>
          <a:srcRect/>
          <a:stretch>
            <a:fillRect/>
          </a:stretch>
        </p:blipFill>
        <p:spPr bwMode="auto">
          <a:xfrm>
            <a:off x="3214677" y="3000372"/>
            <a:ext cx="2383589" cy="31432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714356"/>
            <a:ext cx="8569325" cy="650894"/>
          </a:xfrm>
        </p:spPr>
        <p:txBody>
          <a:bodyPr/>
          <a:lstStyle/>
          <a:p>
            <a:r>
              <a:rPr lang="hr-HR" u="sng" dirty="0" smtClean="0">
                <a:effectLst>
                  <a:outerShdw blurRad="38100" dist="38100" dir="2700000" algn="tl">
                    <a:srgbClr val="000000">
                      <a:alpha val="43137"/>
                    </a:srgbClr>
                  </a:outerShdw>
                </a:effectLst>
              </a:rPr>
              <a:t>AKTUALNE TEME</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228600" y="1428737"/>
            <a:ext cx="5129218" cy="457203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hr-HR" sz="1800" b="1" dirty="0" smtClean="0"/>
              <a:t>ISPLATA OTPREMNINE</a:t>
            </a:r>
          </a:p>
          <a:p>
            <a:r>
              <a:rPr lang="hr-HR" sz="1800" b="1" dirty="0" smtClean="0"/>
              <a:t>ISPLATA NAKNADE ZA NEISKORIŠTENI GODIŠNJI ODMOR</a:t>
            </a:r>
          </a:p>
          <a:p>
            <a:pPr lvl="1"/>
            <a:r>
              <a:rPr lang="hr-HR" sz="1400" b="1" dirty="0" smtClean="0"/>
              <a:t>Brisanje parametara osobnog odbitka</a:t>
            </a:r>
          </a:p>
          <a:p>
            <a:pPr lvl="1">
              <a:buNone/>
            </a:pPr>
            <a:endParaRPr lang="hr-HR" sz="1400" b="1" dirty="0" smtClean="0"/>
          </a:p>
          <a:p>
            <a:r>
              <a:rPr lang="hr-HR" sz="1800" b="1" dirty="0" smtClean="0"/>
              <a:t>ISPLATA S RAČUNA INSTITUCIJE</a:t>
            </a:r>
          </a:p>
          <a:p>
            <a:endParaRPr lang="hr-HR" sz="1800" b="1" dirty="0" smtClean="0"/>
          </a:p>
          <a:p>
            <a:r>
              <a:rPr lang="hr-HR" sz="1800" b="1" dirty="0" smtClean="0"/>
              <a:t>OTVARANJE OBRAČUNA</a:t>
            </a:r>
          </a:p>
          <a:p>
            <a:endParaRPr lang="hr-HR" sz="1800" b="1" dirty="0" smtClean="0"/>
          </a:p>
          <a:p>
            <a:r>
              <a:rPr lang="hr-HR" sz="1800" b="1" dirty="0" smtClean="0"/>
              <a:t>PRETVARANJE JOPPD OBRASCA IZ VRSTE 1 U VRSTU 3</a:t>
            </a:r>
          </a:p>
          <a:p>
            <a:endParaRPr lang="hr-HR" sz="1800" b="1" dirty="0" smtClean="0"/>
          </a:p>
          <a:p>
            <a:r>
              <a:rPr lang="hr-HR" sz="1800" b="1" dirty="0" smtClean="0"/>
              <a:t>GOPP</a:t>
            </a:r>
            <a:endParaRPr lang="en-US" sz="1800" b="1" dirty="0"/>
          </a:p>
        </p:txBody>
      </p:sp>
      <p:sp>
        <p:nvSpPr>
          <p:cNvPr id="4" name="Content Placeholder 3"/>
          <p:cNvSpPr>
            <a:spLocks noGrp="1"/>
          </p:cNvSpPr>
          <p:nvPr>
            <p:ph sz="half" idx="2"/>
          </p:nvPr>
        </p:nvSpPr>
        <p:spPr>
          <a:xfrm>
            <a:off x="4610100" y="1285860"/>
            <a:ext cx="4229100" cy="4429141"/>
          </a:xfrm>
        </p:spPr>
        <p:txBody>
          <a:bodyPr/>
          <a:lstStyle/>
          <a:p>
            <a:endParaRPr lang="en-US" sz="2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7338" y="549275"/>
            <a:ext cx="8569325" cy="379395"/>
          </a:xfrm>
        </p:spPr>
        <p:txBody>
          <a:bodyPr/>
          <a:lstStyle/>
          <a:p>
            <a:r>
              <a:rPr lang="hr-HR" altLang="sr-Latn-RS" dirty="0" smtClean="0">
                <a:latin typeface="Arial" charset="0"/>
                <a:cs typeface="Arial" charset="0"/>
              </a:rPr>
              <a:t>GOPP</a:t>
            </a:r>
            <a:br>
              <a:rPr lang="hr-HR" altLang="sr-Latn-RS" dirty="0" smtClean="0">
                <a:latin typeface="Arial" charset="0"/>
                <a:cs typeface="Arial" charset="0"/>
              </a:rPr>
            </a:br>
            <a:endParaRPr lang="hr-HR" altLang="sr-Latn-RS" dirty="0" smtClean="0">
              <a:latin typeface="Arial" charset="0"/>
              <a:cs typeface="Arial" charset="0"/>
            </a:endParaRPr>
          </a:p>
        </p:txBody>
      </p:sp>
      <p:sp>
        <p:nvSpPr>
          <p:cNvPr id="18435" name="Content Placeholder 4"/>
          <p:cNvSpPr>
            <a:spLocks noGrp="1"/>
          </p:cNvSpPr>
          <p:nvPr>
            <p:ph idx="1"/>
          </p:nvPr>
        </p:nvSpPr>
        <p:spPr>
          <a:xfrm>
            <a:off x="266700" y="1071547"/>
            <a:ext cx="8610600" cy="1428759"/>
          </a:xfrm>
        </p:spPr>
        <p:txBody>
          <a:bodyPr/>
          <a:lstStyle/>
          <a:p>
            <a:pPr>
              <a:buNone/>
            </a:pPr>
            <a:r>
              <a:rPr lang="hr-HR" altLang="sr-Latn-RS" sz="1800" b="1" dirty="0" smtClean="0">
                <a:latin typeface="Arial" charset="0"/>
                <a:cs typeface="Arial" charset="0"/>
              </a:rPr>
              <a:t>Godišnji obračun poreza na dohodak i prireza porezu na dohodak</a:t>
            </a:r>
          </a:p>
          <a:p>
            <a:r>
              <a:rPr lang="hr-HR" altLang="sr-Latn-RS" sz="1800" dirty="0" smtClean="0">
                <a:latin typeface="Arial" charset="0"/>
                <a:cs typeface="Arial" charset="0"/>
              </a:rPr>
              <a:t>ukoliko se utvrdi da zaposlenik ima pravo na povrat poreza, ako je rezultat negativan (povrat poreza i prireza), sustav generira element</a:t>
            </a:r>
          </a:p>
          <a:p>
            <a:pPr lvl="1"/>
            <a:r>
              <a:rPr lang="hr-HR" altLang="sr-Latn-RS" sz="1800" dirty="0" smtClean="0">
                <a:latin typeface="Arial" charset="0"/>
                <a:cs typeface="Arial" charset="0"/>
              </a:rPr>
              <a:t>2003 Povrat poreza i prireza utvrđen godišnjim obračunom</a:t>
            </a:r>
          </a:p>
        </p:txBody>
      </p:sp>
      <p:pic>
        <p:nvPicPr>
          <p:cNvPr id="5" name="Picture 4"/>
          <p:cNvPicPr>
            <a:picLocks noChangeAspect="1" noChangeArrowheads="1"/>
          </p:cNvPicPr>
          <p:nvPr/>
        </p:nvPicPr>
        <p:blipFill>
          <a:blip r:embed="rId3"/>
          <a:srcRect/>
          <a:stretch>
            <a:fillRect/>
          </a:stretch>
        </p:blipFill>
        <p:spPr bwMode="auto">
          <a:xfrm>
            <a:off x="1857356" y="2500306"/>
            <a:ext cx="4362450" cy="1009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7338" y="549275"/>
            <a:ext cx="8569325" cy="379395"/>
          </a:xfrm>
        </p:spPr>
        <p:txBody>
          <a:bodyPr/>
          <a:lstStyle/>
          <a:p>
            <a:r>
              <a:rPr lang="hr-HR" altLang="sr-Latn-RS" dirty="0" smtClean="0">
                <a:latin typeface="Arial" charset="0"/>
                <a:cs typeface="Arial" charset="0"/>
              </a:rPr>
              <a:t>GOPP</a:t>
            </a:r>
            <a:br>
              <a:rPr lang="hr-HR" altLang="sr-Latn-RS" dirty="0" smtClean="0">
                <a:latin typeface="Arial" charset="0"/>
                <a:cs typeface="Arial" charset="0"/>
              </a:rPr>
            </a:br>
            <a:endParaRPr lang="hr-HR" altLang="sr-Latn-RS" dirty="0" smtClean="0">
              <a:latin typeface="Arial" charset="0"/>
              <a:cs typeface="Arial" charset="0"/>
            </a:endParaRPr>
          </a:p>
        </p:txBody>
      </p:sp>
      <p:sp>
        <p:nvSpPr>
          <p:cNvPr id="18435" name="Content Placeholder 4"/>
          <p:cNvSpPr>
            <a:spLocks noGrp="1"/>
          </p:cNvSpPr>
          <p:nvPr>
            <p:ph idx="1"/>
          </p:nvPr>
        </p:nvSpPr>
        <p:spPr>
          <a:xfrm>
            <a:off x="266700" y="1071547"/>
            <a:ext cx="8610600" cy="1928825"/>
          </a:xfrm>
        </p:spPr>
        <p:txBody>
          <a:bodyPr/>
          <a:lstStyle/>
          <a:p>
            <a:pPr>
              <a:buNone/>
            </a:pPr>
            <a:r>
              <a:rPr lang="hr-HR" altLang="sr-Latn-RS" sz="1800" b="1" dirty="0" smtClean="0">
                <a:latin typeface="Arial" charset="0"/>
                <a:cs typeface="Arial" charset="0"/>
              </a:rPr>
              <a:t>Godišnji obračun poreza na dohodak i prireza porezu na dohodak</a:t>
            </a:r>
          </a:p>
          <a:p>
            <a:r>
              <a:rPr lang="hr-HR" altLang="sr-Latn-RS" sz="1800" dirty="0" smtClean="0">
                <a:latin typeface="Arial" charset="0"/>
                <a:cs typeface="Arial" charset="0"/>
              </a:rPr>
              <a:t>nakon ručnog unosa elementa korekcije poreza i prireza utvrđenih godišnjim obračunom, isti elementi bit će prikazani i na IP1 obrascu</a:t>
            </a:r>
          </a:p>
          <a:p>
            <a:pPr lvl="1"/>
            <a:r>
              <a:rPr lang="hr-HR" altLang="sr-Latn-RS" sz="1800" dirty="0" smtClean="0">
                <a:latin typeface="Arial" charset="0"/>
                <a:cs typeface="Arial" charset="0"/>
              </a:rPr>
              <a:t>4055  Korekcija poreza utvrđena godišnjim obračunom – ručni unos</a:t>
            </a:r>
          </a:p>
          <a:p>
            <a:pPr lvl="1"/>
            <a:r>
              <a:rPr lang="hr-HR" altLang="sr-Latn-RS" sz="1800" dirty="0" smtClean="0">
                <a:latin typeface="Arial" charset="0"/>
                <a:cs typeface="Arial" charset="0"/>
              </a:rPr>
              <a:t>4056  Korekcija prireza utvrđena godišnjim obračunom – ručni unos</a:t>
            </a:r>
          </a:p>
        </p:txBody>
      </p:sp>
      <p:pic>
        <p:nvPicPr>
          <p:cNvPr id="5" name="Picture 5"/>
          <p:cNvPicPr>
            <a:picLocks noChangeAspect="1" noChangeArrowheads="1"/>
          </p:cNvPicPr>
          <p:nvPr/>
        </p:nvPicPr>
        <p:blipFill>
          <a:blip r:embed="rId3"/>
          <a:srcRect/>
          <a:stretch>
            <a:fillRect/>
          </a:stretch>
        </p:blipFill>
        <p:spPr bwMode="auto">
          <a:xfrm>
            <a:off x="2643174" y="2857496"/>
            <a:ext cx="3008499" cy="30670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7338" y="549275"/>
            <a:ext cx="8569325" cy="379395"/>
          </a:xfrm>
        </p:spPr>
        <p:txBody>
          <a:bodyPr/>
          <a:lstStyle/>
          <a:p>
            <a:r>
              <a:rPr lang="hr-HR" altLang="sr-Latn-RS" dirty="0" smtClean="0">
                <a:latin typeface="Arial" charset="0"/>
                <a:cs typeface="Arial" charset="0"/>
              </a:rPr>
              <a:t>GOPP</a:t>
            </a:r>
            <a:br>
              <a:rPr lang="hr-HR" altLang="sr-Latn-RS" dirty="0" smtClean="0">
                <a:latin typeface="Arial" charset="0"/>
                <a:cs typeface="Arial" charset="0"/>
              </a:rPr>
            </a:br>
            <a:endParaRPr lang="hr-HR" altLang="sr-Latn-RS" dirty="0" smtClean="0">
              <a:latin typeface="Arial" charset="0"/>
              <a:cs typeface="Arial" charset="0"/>
            </a:endParaRPr>
          </a:p>
        </p:txBody>
      </p:sp>
      <p:sp>
        <p:nvSpPr>
          <p:cNvPr id="18435" name="Content Placeholder 4"/>
          <p:cNvSpPr>
            <a:spLocks noGrp="1"/>
          </p:cNvSpPr>
          <p:nvPr>
            <p:ph idx="1"/>
          </p:nvPr>
        </p:nvSpPr>
        <p:spPr>
          <a:xfrm>
            <a:off x="266700" y="1071547"/>
            <a:ext cx="8610600" cy="1428759"/>
          </a:xfrm>
        </p:spPr>
        <p:txBody>
          <a:bodyPr/>
          <a:lstStyle/>
          <a:p>
            <a:pPr>
              <a:buNone/>
            </a:pPr>
            <a:r>
              <a:rPr lang="hr-HR" altLang="sr-Latn-RS" sz="1800" b="1" dirty="0" smtClean="0">
                <a:latin typeface="Arial" charset="0"/>
                <a:cs typeface="Arial" charset="0"/>
              </a:rPr>
              <a:t>Godišnji obračun poreza na dohodak i prireza porezu na dohodak</a:t>
            </a:r>
          </a:p>
          <a:p>
            <a:r>
              <a:rPr lang="hr-HR" altLang="sr-Latn-RS" sz="1800" dirty="0" smtClean="0">
                <a:latin typeface="Arial" charset="0"/>
                <a:cs typeface="Arial" charset="0"/>
              </a:rPr>
              <a:t>ukoliko se utvrdi da zaposlenik ima pravo na povrat poreza, ako je rezultat negativan (povrat poreza i prireza), sustav generira element</a:t>
            </a:r>
          </a:p>
          <a:p>
            <a:pPr lvl="1"/>
            <a:r>
              <a:rPr lang="hr-HR" altLang="sr-Latn-RS" sz="1800" dirty="0" smtClean="0">
                <a:latin typeface="Arial" charset="0"/>
                <a:cs typeface="Arial" charset="0"/>
              </a:rPr>
              <a:t>2009 Povrat poreza i prireza utvrđen godišnjim obračunom – ručni izračun</a:t>
            </a:r>
          </a:p>
        </p:txBody>
      </p:sp>
      <p:pic>
        <p:nvPicPr>
          <p:cNvPr id="7" name="Picture 7"/>
          <p:cNvPicPr>
            <a:picLocks noChangeAspect="1" noChangeArrowheads="1"/>
          </p:cNvPicPr>
          <p:nvPr/>
        </p:nvPicPr>
        <p:blipFill>
          <a:blip r:embed="rId3"/>
          <a:srcRect/>
          <a:stretch>
            <a:fillRect/>
          </a:stretch>
        </p:blipFill>
        <p:spPr bwMode="auto">
          <a:xfrm>
            <a:off x="2143108" y="2571744"/>
            <a:ext cx="4524375" cy="1076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7338" y="549275"/>
            <a:ext cx="8569325" cy="379395"/>
          </a:xfrm>
        </p:spPr>
        <p:txBody>
          <a:bodyPr/>
          <a:lstStyle/>
          <a:p>
            <a:r>
              <a:rPr lang="hr-HR" altLang="sr-Latn-RS" dirty="0" smtClean="0">
                <a:latin typeface="Arial" charset="0"/>
                <a:cs typeface="Arial" charset="0"/>
              </a:rPr>
              <a:t>GOPP</a:t>
            </a:r>
            <a:br>
              <a:rPr lang="hr-HR" altLang="sr-Latn-RS" dirty="0" smtClean="0">
                <a:latin typeface="Arial" charset="0"/>
                <a:cs typeface="Arial" charset="0"/>
              </a:rPr>
            </a:br>
            <a:endParaRPr lang="hr-HR" altLang="sr-Latn-RS" dirty="0" smtClean="0">
              <a:latin typeface="Arial" charset="0"/>
              <a:cs typeface="Arial" charset="0"/>
            </a:endParaRPr>
          </a:p>
        </p:txBody>
      </p:sp>
      <p:sp>
        <p:nvSpPr>
          <p:cNvPr id="18435" name="Content Placeholder 4"/>
          <p:cNvSpPr>
            <a:spLocks noGrp="1"/>
          </p:cNvSpPr>
          <p:nvPr>
            <p:ph idx="1"/>
          </p:nvPr>
        </p:nvSpPr>
        <p:spPr>
          <a:xfrm>
            <a:off x="266700" y="1071547"/>
            <a:ext cx="8610600" cy="4929221"/>
          </a:xfrm>
        </p:spPr>
        <p:txBody>
          <a:bodyPr/>
          <a:lstStyle/>
          <a:p>
            <a:pPr>
              <a:buNone/>
            </a:pPr>
            <a:r>
              <a:rPr lang="hr-HR" altLang="sr-Latn-RS" sz="1800" b="1" dirty="0" smtClean="0">
                <a:latin typeface="Arial" charset="0"/>
                <a:cs typeface="Arial" charset="0"/>
              </a:rPr>
              <a:t>Godišnji obračun poreza na dohodak i prireza porezu na dohodak</a:t>
            </a:r>
          </a:p>
          <a:p>
            <a:r>
              <a:rPr lang="hr-HR" altLang="sr-Latn-RS" sz="1800" dirty="0" smtClean="0">
                <a:latin typeface="Arial" charset="0"/>
                <a:cs typeface="Arial" charset="0"/>
              </a:rPr>
              <a:t>nakon što su plaće obračunate, mogu se izvršiti dodatne kontrole zaposlenika kojima je evidentiran element 6040</a:t>
            </a:r>
          </a:p>
          <a:p>
            <a:endParaRPr lang="hr-HR" altLang="sr-Latn-RS" sz="1800" dirty="0" smtClean="0">
              <a:latin typeface="Arial" charset="0"/>
              <a:cs typeface="Arial" charset="0"/>
            </a:endParaRPr>
          </a:p>
          <a:p>
            <a:endParaRPr lang="hr-HR" altLang="sr-Latn-RS" sz="1800" dirty="0" smtClean="0">
              <a:latin typeface="Arial" charset="0"/>
              <a:cs typeface="Arial" charset="0"/>
            </a:endParaRPr>
          </a:p>
          <a:p>
            <a:endParaRPr lang="hr-HR" altLang="sr-Latn-RS" sz="1800" dirty="0" smtClean="0">
              <a:latin typeface="Arial" charset="0"/>
              <a:cs typeface="Arial" charset="0"/>
            </a:endParaRPr>
          </a:p>
          <a:p>
            <a:endParaRPr lang="hr-HR" altLang="sr-Latn-RS" sz="1800" dirty="0" smtClean="0">
              <a:latin typeface="Arial" charset="0"/>
              <a:cs typeface="Arial" charset="0"/>
            </a:endParaRPr>
          </a:p>
          <a:p>
            <a:endParaRPr lang="hr-HR" altLang="sr-Latn-RS" sz="1800" dirty="0" smtClean="0">
              <a:latin typeface="Arial" charset="0"/>
              <a:cs typeface="Arial" charset="0"/>
            </a:endParaRPr>
          </a:p>
          <a:p>
            <a:endParaRPr lang="hr-HR" altLang="sr-Latn-RS" sz="1800" dirty="0" smtClean="0">
              <a:latin typeface="Arial" charset="0"/>
              <a:cs typeface="Arial" charset="0"/>
            </a:endParaRPr>
          </a:p>
          <a:p>
            <a:endParaRPr lang="hr-HR" altLang="sr-Latn-RS" sz="1800" dirty="0" smtClean="0">
              <a:latin typeface="Arial" charset="0"/>
              <a:cs typeface="Arial" charset="0"/>
            </a:endParaRPr>
          </a:p>
          <a:p>
            <a:r>
              <a:rPr lang="hr-HR" altLang="sr-Latn-RS" sz="1800" dirty="0" smtClean="0">
                <a:latin typeface="Arial" charset="0"/>
                <a:cs typeface="Arial" charset="0"/>
              </a:rPr>
              <a:t>u navedenim prikazima ne prikazuju se zaposlenici kojima su ručno evidentirani elementi GOPP-a, te je za takve zaposlenike potrebno provjeriti podatke pregledom isplatnih lista</a:t>
            </a:r>
          </a:p>
        </p:txBody>
      </p:sp>
      <p:pic>
        <p:nvPicPr>
          <p:cNvPr id="5" name="Picture 8"/>
          <p:cNvPicPr>
            <a:picLocks noChangeAspect="1" noChangeArrowheads="1"/>
          </p:cNvPicPr>
          <p:nvPr/>
        </p:nvPicPr>
        <p:blipFill>
          <a:blip r:embed="rId3"/>
          <a:srcRect/>
          <a:stretch>
            <a:fillRect/>
          </a:stretch>
        </p:blipFill>
        <p:spPr bwMode="auto">
          <a:xfrm>
            <a:off x="1357290" y="2357430"/>
            <a:ext cx="6362700" cy="1724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87338" y="549275"/>
            <a:ext cx="8569325" cy="379395"/>
          </a:xfrm>
        </p:spPr>
        <p:txBody>
          <a:bodyPr/>
          <a:lstStyle/>
          <a:p>
            <a:r>
              <a:rPr lang="hr-HR" altLang="sr-Latn-RS" dirty="0" smtClean="0">
                <a:latin typeface="Arial" charset="0"/>
                <a:cs typeface="Arial" charset="0"/>
              </a:rPr>
              <a:t>GOPP</a:t>
            </a:r>
            <a:br>
              <a:rPr lang="hr-HR" altLang="sr-Latn-RS" dirty="0" smtClean="0">
                <a:latin typeface="Arial" charset="0"/>
                <a:cs typeface="Arial" charset="0"/>
              </a:rPr>
            </a:br>
            <a:endParaRPr lang="hr-HR" altLang="sr-Latn-RS" dirty="0" smtClean="0">
              <a:latin typeface="Arial" charset="0"/>
              <a:cs typeface="Arial" charset="0"/>
            </a:endParaRPr>
          </a:p>
        </p:txBody>
      </p:sp>
      <p:sp>
        <p:nvSpPr>
          <p:cNvPr id="18435" name="Content Placeholder 4"/>
          <p:cNvSpPr>
            <a:spLocks noGrp="1"/>
          </p:cNvSpPr>
          <p:nvPr>
            <p:ph idx="1"/>
          </p:nvPr>
        </p:nvSpPr>
        <p:spPr>
          <a:xfrm>
            <a:off x="266700" y="1071547"/>
            <a:ext cx="8610600" cy="4929221"/>
          </a:xfrm>
        </p:spPr>
        <p:txBody>
          <a:bodyPr/>
          <a:lstStyle/>
          <a:p>
            <a:pPr>
              <a:buNone/>
            </a:pPr>
            <a:r>
              <a:rPr lang="hr-HR" altLang="sr-Latn-RS" sz="1800" b="1" dirty="0" smtClean="0">
                <a:latin typeface="Arial" charset="0"/>
                <a:cs typeface="Arial" charset="0"/>
              </a:rPr>
              <a:t>Godišnji obračun poreza na dohodak i prireza porezu na dohodak</a:t>
            </a:r>
          </a:p>
          <a:p>
            <a:r>
              <a:rPr lang="hr-HR" altLang="sr-Latn-RS" sz="1800" dirty="0" smtClean="0">
                <a:latin typeface="Arial" charset="0"/>
                <a:cs typeface="Arial" charset="0"/>
              </a:rPr>
              <a:t>nakon što se pregledaju podaci za GOPP, odabirom opcije “Generiraj obrazac za godišnji obračun” izradit će se pomoćni obrazac koji sadrži podatke o plaćama zaposlenika koje su isplaćene od siječnja do studenog, po mjesecima (za porezno razdoblje za koje se radi GOPP), samo za one zaposlenike kojima je evidentiran element 6040</a:t>
            </a:r>
          </a:p>
          <a:p>
            <a:endParaRPr lang="hr-HR" altLang="sr-Latn-RS" sz="1800" dirty="0" smtClean="0">
              <a:latin typeface="Arial" charset="0"/>
              <a:cs typeface="Arial" charset="0"/>
            </a:endParaRPr>
          </a:p>
          <a:p>
            <a:pPr>
              <a:buNone/>
            </a:pPr>
            <a:endParaRPr lang="hr-HR" altLang="sr-Latn-RS" sz="1800" dirty="0" smtClean="0">
              <a:latin typeface="Arial" charset="0"/>
              <a:cs typeface="Arial" charset="0"/>
            </a:endParaRPr>
          </a:p>
          <a:p>
            <a:endParaRPr lang="hr-HR" altLang="sr-Latn-RS" sz="1800" dirty="0" smtClean="0">
              <a:latin typeface="Arial" charset="0"/>
              <a:cs typeface="Arial" charset="0"/>
            </a:endParaRPr>
          </a:p>
          <a:p>
            <a:endParaRPr lang="hr-HR" altLang="sr-Latn-RS" sz="1800" dirty="0" smtClean="0">
              <a:latin typeface="Arial" charset="0"/>
              <a:cs typeface="Arial" charset="0"/>
            </a:endParaRPr>
          </a:p>
          <a:p>
            <a:endParaRPr lang="hr-HR" altLang="sr-Latn-RS" sz="1800" dirty="0" smtClean="0">
              <a:latin typeface="Arial" charset="0"/>
              <a:cs typeface="Arial" charset="0"/>
            </a:endParaRPr>
          </a:p>
          <a:p>
            <a:endParaRPr lang="hr-HR" altLang="sr-Latn-RS" sz="1800" dirty="0" smtClean="0">
              <a:latin typeface="Arial" charset="0"/>
              <a:cs typeface="Arial" charset="0"/>
            </a:endParaRPr>
          </a:p>
          <a:p>
            <a:endParaRPr lang="hr-HR" altLang="sr-Latn-RS" sz="1800" dirty="0" smtClean="0">
              <a:latin typeface="Arial" charset="0"/>
              <a:cs typeface="Arial" charset="0"/>
            </a:endParaRPr>
          </a:p>
        </p:txBody>
      </p:sp>
      <p:pic>
        <p:nvPicPr>
          <p:cNvPr id="6" name="Picture 11"/>
          <p:cNvPicPr>
            <a:picLocks noChangeAspect="1" noChangeArrowheads="1"/>
          </p:cNvPicPr>
          <p:nvPr/>
        </p:nvPicPr>
        <p:blipFill>
          <a:blip r:embed="rId3"/>
          <a:srcRect/>
          <a:stretch>
            <a:fillRect/>
          </a:stretch>
        </p:blipFill>
        <p:spPr bwMode="auto">
          <a:xfrm>
            <a:off x="1714480" y="3071810"/>
            <a:ext cx="5762625" cy="1676400"/>
          </a:xfrm>
          <a:prstGeom prst="rect">
            <a:avLst/>
          </a:prstGeom>
          <a:noFill/>
          <a:ln w="9525">
            <a:noFill/>
            <a:miter lim="800000"/>
            <a:headEnd/>
            <a:tailEnd/>
          </a:ln>
          <a:effectLst/>
        </p:spPr>
      </p:pic>
      <p:pic>
        <p:nvPicPr>
          <p:cNvPr id="7" name="Picture 12"/>
          <p:cNvPicPr>
            <a:picLocks noChangeAspect="1" noChangeArrowheads="1"/>
          </p:cNvPicPr>
          <p:nvPr/>
        </p:nvPicPr>
        <p:blipFill>
          <a:blip r:embed="rId4"/>
          <a:srcRect/>
          <a:stretch>
            <a:fillRect/>
          </a:stretch>
        </p:blipFill>
        <p:spPr bwMode="auto">
          <a:xfrm>
            <a:off x="1714480" y="4714884"/>
            <a:ext cx="5753100" cy="647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50825" y="765175"/>
            <a:ext cx="8569325" cy="457200"/>
          </a:xfrm>
        </p:spPr>
        <p:txBody>
          <a:bodyPr/>
          <a:lstStyle/>
          <a:p>
            <a:r>
              <a:rPr lang="hr-HR" altLang="sr-Latn-RS" dirty="0" smtClean="0">
                <a:latin typeface="Arial" charset="0"/>
                <a:cs typeface="Arial" charset="0"/>
              </a:rPr>
              <a:t>INFORMACIJE</a:t>
            </a:r>
          </a:p>
        </p:txBody>
      </p:sp>
      <p:sp>
        <p:nvSpPr>
          <p:cNvPr id="3" name="Content Placeholder 2"/>
          <p:cNvSpPr>
            <a:spLocks noGrp="1"/>
          </p:cNvSpPr>
          <p:nvPr>
            <p:ph idx="1"/>
          </p:nvPr>
        </p:nvSpPr>
        <p:spPr>
          <a:xfrm>
            <a:off x="228600" y="1268761"/>
            <a:ext cx="8663880" cy="4752628"/>
          </a:xfrm>
        </p:spPr>
        <p:txBody>
          <a:bodyPr/>
          <a:lstStyle/>
          <a:p>
            <a:pPr>
              <a:spcBef>
                <a:spcPct val="0"/>
              </a:spcBef>
              <a:defRPr/>
            </a:pPr>
            <a:r>
              <a:rPr lang="hr-HR" altLang="sr-Latn-RS" sz="1800" b="1" dirty="0" smtClean="0">
                <a:latin typeface="Arial" charset="0"/>
                <a:ea typeface="+mj-ea"/>
                <a:cs typeface="Arial" charset="0"/>
              </a:rPr>
              <a:t>www.fina.hr </a:t>
            </a:r>
            <a:r>
              <a:rPr lang="hr-HR" altLang="sr-Latn-RS" sz="1800" b="1" dirty="0" smtClean="0">
                <a:latin typeface="Arial" charset="0"/>
                <a:ea typeface="+mj-ea"/>
                <a:cs typeface="Arial" charset="0"/>
                <a:sym typeface="Wingdings" panose="05000000000000000000" pitchFamily="2" charset="2"/>
              </a:rPr>
              <a:t> USLUGE ZA POSLOVNE SUBJEKTE  Država  </a:t>
            </a:r>
          </a:p>
          <a:p>
            <a:pPr marL="400050" lvl="1" indent="0">
              <a:spcBef>
                <a:spcPct val="0"/>
              </a:spcBef>
              <a:buNone/>
              <a:defRPr/>
            </a:pPr>
            <a:r>
              <a:rPr lang="hr-HR" altLang="sr-Latn-RS" sz="1800" b="1" dirty="0" smtClean="0">
                <a:latin typeface="Arial" charset="0"/>
                <a:cs typeface="Arial" charset="0"/>
                <a:sym typeface="Wingdings" panose="05000000000000000000" pitchFamily="2" charset="2"/>
              </a:rPr>
              <a:t>Registar zaposlenih u javnom sektoru i COP</a:t>
            </a:r>
            <a:endParaRPr lang="hr-HR" altLang="sr-Latn-RS" sz="1800" b="1" dirty="0">
              <a:latin typeface="Arial" charset="0"/>
              <a:cs typeface="Arial" charset="0"/>
            </a:endParaRPr>
          </a:p>
          <a:p>
            <a:pPr algn="just">
              <a:defRPr/>
            </a:pPr>
            <a:endParaRPr lang="hr-HR" sz="1800" dirty="0" smtClean="0">
              <a:solidFill>
                <a:schemeClr val="tx1"/>
              </a:solidFill>
            </a:endParaRPr>
          </a:p>
          <a:p>
            <a:pPr algn="just">
              <a:defRPr/>
            </a:pPr>
            <a:endParaRPr lang="hr-HR" sz="1800" dirty="0">
              <a:solidFill>
                <a:schemeClr val="tx1"/>
              </a:solidFill>
            </a:endParaRPr>
          </a:p>
          <a:p>
            <a:pPr marL="0" indent="0" algn="just">
              <a:buFontTx/>
              <a:buNone/>
              <a:defRPr/>
            </a:pPr>
            <a:endParaRPr lang="hr-HR" sz="1800" dirty="0" smtClean="0">
              <a:solidFill>
                <a:schemeClr val="tx1"/>
              </a:solidFill>
            </a:endParaRPr>
          </a:p>
          <a:p>
            <a:pPr algn="just">
              <a:defRPr/>
            </a:pPr>
            <a:endParaRPr lang="hr-HR" sz="1800" dirty="0">
              <a:solidFill>
                <a:schemeClr val="tx1"/>
              </a:solidFill>
            </a:endParaRPr>
          </a:p>
          <a:p>
            <a:pPr algn="just">
              <a:defRPr/>
            </a:pPr>
            <a:endParaRPr lang="hr-HR" sz="1800" dirty="0" smtClean="0">
              <a:solidFill>
                <a:schemeClr val="tx1"/>
              </a:solidFill>
            </a:endParaRPr>
          </a:p>
          <a:p>
            <a:pPr algn="just">
              <a:defRPr/>
            </a:pPr>
            <a:endParaRPr lang="hr-HR" sz="1800" b="1" dirty="0" smtClean="0">
              <a:solidFill>
                <a:schemeClr val="tx1"/>
              </a:solidFill>
            </a:endParaRPr>
          </a:p>
          <a:p>
            <a:pPr algn="just">
              <a:defRPr/>
            </a:pPr>
            <a:endParaRPr lang="hr-HR" sz="1800" b="1" dirty="0" smtClean="0">
              <a:solidFill>
                <a:schemeClr val="tx1"/>
              </a:solidFill>
            </a:endParaRPr>
          </a:p>
          <a:p>
            <a:pPr marL="0" indent="0" algn="just">
              <a:buNone/>
              <a:defRPr/>
            </a:pPr>
            <a:endParaRPr lang="hr-HR" sz="1800" b="1" dirty="0" smtClean="0">
              <a:solidFill>
                <a:schemeClr val="tx1"/>
              </a:solidFill>
            </a:endParaRPr>
          </a:p>
          <a:p>
            <a:pPr>
              <a:spcBef>
                <a:spcPct val="0"/>
              </a:spcBef>
              <a:defRPr/>
            </a:pPr>
            <a:r>
              <a:rPr lang="hr-HR" altLang="sr-Latn-RS" sz="1800" b="1" dirty="0" smtClean="0">
                <a:latin typeface="Arial" charset="0"/>
                <a:ea typeface="+mj-ea"/>
                <a:cs typeface="Arial" charset="0"/>
              </a:rPr>
              <a:t>korisnička podrška</a:t>
            </a:r>
          </a:p>
          <a:p>
            <a:pPr lvl="1">
              <a:spcBef>
                <a:spcPct val="0"/>
              </a:spcBef>
              <a:buFont typeface="Wingdings" panose="05000000000000000000" pitchFamily="2" charset="2"/>
              <a:buChar char="ü"/>
              <a:defRPr/>
            </a:pPr>
            <a:r>
              <a:rPr lang="hr-HR" altLang="sr-Latn-RS" sz="1800" dirty="0" err="1" smtClean="0">
                <a:latin typeface="Arial" charset="0"/>
                <a:cs typeface="Arial" charset="0"/>
              </a:rPr>
              <a:t>cop</a:t>
            </a:r>
            <a:r>
              <a:rPr lang="hr-HR" altLang="sr-Latn-RS" sz="1800" dirty="0" smtClean="0">
                <a:latin typeface="Arial" charset="0"/>
                <a:cs typeface="Arial" charset="0"/>
              </a:rPr>
              <a:t>@</a:t>
            </a:r>
            <a:r>
              <a:rPr lang="hr-HR" altLang="sr-Latn-RS" sz="1800" dirty="0" err="1" smtClean="0">
                <a:latin typeface="Arial" charset="0"/>
                <a:cs typeface="Arial" charset="0"/>
              </a:rPr>
              <a:t>fina.hr</a:t>
            </a:r>
            <a:r>
              <a:rPr lang="hr-HR" altLang="sr-Latn-RS" sz="1800" dirty="0" smtClean="0">
                <a:latin typeface="Arial" charset="0"/>
                <a:cs typeface="Arial" charset="0"/>
              </a:rPr>
              <a:t> </a:t>
            </a:r>
          </a:p>
          <a:p>
            <a:pPr lvl="1">
              <a:spcBef>
                <a:spcPct val="0"/>
              </a:spcBef>
              <a:buFont typeface="Wingdings" panose="05000000000000000000" pitchFamily="2" charset="2"/>
              <a:buChar char="ü"/>
              <a:defRPr/>
            </a:pPr>
            <a:r>
              <a:rPr lang="hr-HR" altLang="sr-Latn-RS" sz="1800" dirty="0" err="1" smtClean="0">
                <a:latin typeface="Arial" charset="0"/>
                <a:cs typeface="Arial" charset="0"/>
              </a:rPr>
              <a:t>regzap</a:t>
            </a:r>
            <a:r>
              <a:rPr lang="hr-HR" altLang="sr-Latn-RS" sz="1800" dirty="0" smtClean="0">
                <a:latin typeface="Arial" charset="0"/>
                <a:cs typeface="Arial" charset="0"/>
              </a:rPr>
              <a:t>@</a:t>
            </a:r>
            <a:r>
              <a:rPr lang="hr-HR" altLang="sr-Latn-RS" sz="1800" dirty="0" err="1" smtClean="0">
                <a:latin typeface="Arial" charset="0"/>
                <a:cs typeface="Arial" charset="0"/>
              </a:rPr>
              <a:t>fina.hr</a:t>
            </a:r>
            <a:r>
              <a:rPr lang="hr-HR" sz="1800" dirty="0" smtClean="0">
                <a:solidFill>
                  <a:schemeClr val="tx1">
                    <a:lumMod val="95000"/>
                    <a:lumOff val="5000"/>
                  </a:schemeClr>
                </a:solidFill>
              </a:rPr>
              <a:t> </a:t>
            </a:r>
          </a:p>
          <a:p>
            <a:pPr marL="457200" lvl="1" indent="0" algn="just">
              <a:buNone/>
              <a:defRPr/>
            </a:pPr>
            <a:endParaRPr lang="hr-HR" sz="1800" dirty="0" smtClean="0">
              <a:solidFill>
                <a:schemeClr val="tx1">
                  <a:lumMod val="95000"/>
                  <a:lumOff val="5000"/>
                </a:schemeClr>
              </a:solidFill>
            </a:endParaRPr>
          </a:p>
          <a:p>
            <a:pPr>
              <a:defRPr/>
            </a:pPr>
            <a:endParaRPr lang="hr-HR"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909" y="1981786"/>
            <a:ext cx="3421061" cy="4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906" y="2767010"/>
            <a:ext cx="3148640" cy="109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3970" y="2027348"/>
            <a:ext cx="3312000" cy="347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5255" y="2535783"/>
            <a:ext cx="3390715" cy="168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2027347"/>
            <a:ext cx="1654762" cy="219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250825" y="979488"/>
            <a:ext cx="8569325"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12A58"/>
                </a:solidFill>
                <a:latin typeface="Arial" charset="0"/>
                <a:cs typeface="Arial" charset="0"/>
              </a:defRPr>
            </a:lvl1pPr>
            <a:lvl2pPr marL="742950" indent="-28575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12A58"/>
                </a:solidFill>
                <a:latin typeface="Arial" charset="0"/>
                <a:ea typeface="ＭＳ Ｐゴシック" pitchFamily="34" charset="-128"/>
                <a:cs typeface="Arial" charset="0"/>
              </a:defRPr>
            </a:lvl2pPr>
            <a:lvl3pPr marL="11430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12A58"/>
                </a:solidFill>
                <a:latin typeface="Arial" charset="0"/>
                <a:ea typeface="ＭＳ Ｐゴシック" pitchFamily="34" charset="-128"/>
                <a:cs typeface="Arial" charset="0"/>
              </a:defRPr>
            </a:lvl3pPr>
            <a:lvl4pPr marL="16002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12A58"/>
                </a:solidFill>
                <a:latin typeface="Arial" charset="0"/>
                <a:ea typeface="ＭＳ Ｐゴシック" pitchFamily="34" charset="-128"/>
                <a:cs typeface="Arial" charset="0"/>
              </a:defRPr>
            </a:lvl4pPr>
            <a:lvl5pPr marL="2057400" indent="-22860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12A58"/>
                </a:solidFill>
                <a:latin typeface="Arial" charset="0"/>
                <a:ea typeface="ＭＳ Ｐゴシック" pitchFamily="34" charset="-128"/>
                <a:cs typeface="Arial" charset="0"/>
              </a:defRPr>
            </a:lvl5pPr>
            <a:lvl6pPr marL="25146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12A58"/>
                </a:solidFill>
                <a:latin typeface="Arial" charset="0"/>
                <a:ea typeface="ＭＳ Ｐゴシック" pitchFamily="34" charset="-128"/>
                <a:cs typeface="Arial" charset="0"/>
              </a:defRPr>
            </a:lvl6pPr>
            <a:lvl7pPr marL="29718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12A58"/>
                </a:solidFill>
                <a:latin typeface="Arial" charset="0"/>
                <a:ea typeface="ＭＳ Ｐゴシック" pitchFamily="34" charset="-128"/>
                <a:cs typeface="Arial" charset="0"/>
              </a:defRPr>
            </a:lvl7pPr>
            <a:lvl8pPr marL="34290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12A58"/>
                </a:solidFill>
                <a:latin typeface="Arial" charset="0"/>
                <a:ea typeface="ＭＳ Ｐゴシック" pitchFamily="34" charset="-128"/>
                <a:cs typeface="Arial" charset="0"/>
              </a:defRPr>
            </a:lvl8pPr>
            <a:lvl9pPr marL="3886200" indent="-228600"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12A58"/>
                </a:solidFill>
                <a:latin typeface="Arial" charset="0"/>
                <a:ea typeface="ＭＳ Ｐゴシック" pitchFamily="34" charset="-128"/>
                <a:cs typeface="Arial" charset="0"/>
              </a:defRPr>
            </a:lvl9pPr>
          </a:lstStyle>
          <a:p>
            <a:pPr algn="ctr">
              <a:spcBef>
                <a:spcPct val="0"/>
              </a:spcBef>
              <a:buFontTx/>
              <a:buNone/>
            </a:pPr>
            <a:r>
              <a:rPr lang="hr-HR" altLang="sr-Latn-RS" sz="3600" b="1"/>
              <a:t>Hvala na pažnji!</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087563"/>
            <a:ext cx="5903912" cy="328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u="sng" dirty="0" smtClean="0">
                <a:effectLst>
                  <a:outerShdw blurRad="38100" dist="38100" dir="2700000" algn="tl">
                    <a:srgbClr val="000000">
                      <a:alpha val="43137"/>
                    </a:srgbClr>
                  </a:outerShdw>
                </a:effectLst>
              </a:rPr>
              <a:t>USKORO</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p:txBody>
          <a:bodyPr/>
          <a:lstStyle/>
          <a:p>
            <a:endParaRPr lang="hr-HR" sz="2400" b="1" dirty="0" smtClean="0"/>
          </a:p>
          <a:p>
            <a:r>
              <a:rPr lang="hr-HR" sz="2400" b="1" dirty="0" smtClean="0">
                <a:effectLst>
                  <a:outerShdw blurRad="50800" dist="38100" dir="2700000" algn="tl" rotWithShape="0">
                    <a:prstClr val="black">
                      <a:alpha val="40000"/>
                    </a:prstClr>
                  </a:outerShdw>
                </a:effectLst>
              </a:rPr>
              <a:t>KOREKTIVNI OBRAČUN</a:t>
            </a:r>
          </a:p>
          <a:p>
            <a:endParaRPr lang="hr-HR" sz="2400" b="1" dirty="0" smtClean="0">
              <a:effectLst>
                <a:outerShdw blurRad="50800" dist="38100" dir="2700000" algn="tl" rotWithShape="0">
                  <a:prstClr val="black">
                    <a:alpha val="40000"/>
                  </a:prstClr>
                </a:outerShdw>
              </a:effectLst>
            </a:endParaRPr>
          </a:p>
          <a:p>
            <a:r>
              <a:rPr lang="hr-HR" sz="2400" b="1" dirty="0" smtClean="0">
                <a:effectLst>
                  <a:outerShdw blurRad="50800" dist="38100" dir="2700000" algn="tl" rotWithShape="0">
                    <a:prstClr val="black">
                      <a:alpha val="40000"/>
                    </a:prstClr>
                  </a:outerShdw>
                </a:effectLst>
              </a:rPr>
              <a:t>OBRAČUN DRUGOG DOHOTKA</a:t>
            </a:r>
            <a:endParaRPr lang="en-US" sz="2400" b="1" dirty="0">
              <a:effectLst>
                <a:outerShdw blurRad="50800" dist="38100" dir="2700000" algn="tl" rotWithShape="0">
                  <a:prstClr val="black">
                    <a:alpha val="40000"/>
                  </a:prstClr>
                </a:outerShdw>
              </a:effectLst>
            </a:endParaRPr>
          </a:p>
        </p:txBody>
      </p:sp>
      <p:sp>
        <p:nvSpPr>
          <p:cNvPr id="4" name="Content Placeholder 3"/>
          <p:cNvSpPr>
            <a:spLocks noGrp="1"/>
          </p:cNvSpPr>
          <p:nvPr>
            <p:ph sz="half" idx="2"/>
          </p:nvPr>
        </p:nvSpPr>
        <p:spPr/>
        <p:txBody>
          <a:bodyPr/>
          <a:lstStyle/>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50825" y="620713"/>
            <a:ext cx="8569325" cy="457200"/>
          </a:xfrm>
        </p:spPr>
        <p:txBody>
          <a:bodyPr/>
          <a:lstStyle/>
          <a:p>
            <a:r>
              <a:rPr lang="hr-HR" altLang="sr-Latn-RS" dirty="0" smtClean="0">
                <a:latin typeface="Arial" charset="0"/>
                <a:cs typeface="Arial" charset="0"/>
              </a:rPr>
              <a:t>ISPLATA OTPREMNINE</a:t>
            </a:r>
          </a:p>
        </p:txBody>
      </p:sp>
      <p:sp>
        <p:nvSpPr>
          <p:cNvPr id="19459" name="Content Placeholder 2"/>
          <p:cNvSpPr>
            <a:spLocks noGrp="1"/>
          </p:cNvSpPr>
          <p:nvPr>
            <p:ph idx="1"/>
          </p:nvPr>
        </p:nvSpPr>
        <p:spPr>
          <a:xfrm>
            <a:off x="250825" y="1142984"/>
            <a:ext cx="8610600" cy="4878304"/>
          </a:xfrm>
        </p:spPr>
        <p:txBody>
          <a:bodyPr/>
          <a:lstStyle/>
          <a:p>
            <a:pPr algn="just"/>
            <a:r>
              <a:rPr lang="hr-HR" sz="1800" dirty="0" smtClean="0"/>
              <a:t>pri </a:t>
            </a:r>
            <a:r>
              <a:rPr lang="hr-HR" sz="1800" dirty="0"/>
              <a:t>izradi obračuna plaće, odnosno naknade plaće radnika te obračuna otpremnine, može se koristiti obrazac obračuna isplaćene plaće, odnosno naknade plaće (obrazac IP1) i </a:t>
            </a:r>
            <a:r>
              <a:rPr lang="hr-HR" sz="1800" b="1" dirty="0"/>
              <a:t>obrazac obračuna isplaćene otpremnine (obrazac IO1</a:t>
            </a:r>
            <a:r>
              <a:rPr lang="hr-HR" sz="1800" b="1" dirty="0" smtClean="0"/>
              <a:t>)</a:t>
            </a:r>
            <a:endParaRPr lang="hr-HR" sz="1800" dirty="0" smtClean="0"/>
          </a:p>
          <a:p>
            <a:pPr algn="just"/>
            <a:r>
              <a:rPr lang="hr-HR" sz="1800" dirty="0" smtClean="0"/>
              <a:t>kako </a:t>
            </a:r>
            <a:r>
              <a:rPr lang="hr-HR" sz="1800" dirty="0"/>
              <a:t>bi se otpremnina evidentirala zasebnim obrascem IO1 potrebno je zadovoljiti osnovni preduvjet - u evidenciji radnog vremena zaposlenika kojem se obračunava otpremnina, osim elemenata evidencije za isplatu otpremnine, ne smiju biti evidentirani drugi elementi evidencije kojima se isplaćuje plaća ili neki drugi oporezivi ili neoporezivi </a:t>
            </a:r>
            <a:r>
              <a:rPr lang="hr-HR" sz="1800" dirty="0" smtClean="0"/>
              <a:t>primitak</a:t>
            </a:r>
          </a:p>
          <a:p>
            <a:pPr marL="0" indent="0" algn="just">
              <a:buNone/>
            </a:pPr>
            <a:endParaRPr lang="hr-HR" sz="1800" dirty="0" smtClean="0"/>
          </a:p>
          <a:p>
            <a:pPr algn="just"/>
            <a:r>
              <a:rPr lang="hr-HR" altLang="sr-Latn-RS" sz="1800" dirty="0" smtClean="0">
                <a:latin typeface="Arial" charset="0"/>
                <a:cs typeface="Arial" charset="0"/>
              </a:rPr>
              <a:t>u modulu </a:t>
            </a:r>
            <a:r>
              <a:rPr lang="hr-HR" altLang="sr-Latn-RS" sz="1800" b="1" dirty="0" smtClean="0">
                <a:latin typeface="Arial" charset="0"/>
                <a:cs typeface="Arial" charset="0"/>
              </a:rPr>
              <a:t>COP </a:t>
            </a:r>
            <a:r>
              <a:rPr lang="hr-HR" altLang="sr-Latn-RS" sz="1800" b="1" dirty="0" smtClean="0">
                <a:latin typeface="Arial" charset="0"/>
                <a:cs typeface="Arial" charset="0"/>
                <a:sym typeface="Wingdings" pitchFamily="2" charset="2"/>
              </a:rPr>
              <a:t></a:t>
            </a:r>
            <a:r>
              <a:rPr lang="hr-HR" altLang="sr-Latn-RS" sz="1800" b="1" dirty="0" smtClean="0">
                <a:latin typeface="Arial" charset="0"/>
                <a:cs typeface="Arial" charset="0"/>
              </a:rPr>
              <a:t> Evidencija radnog vremena</a:t>
            </a:r>
            <a:r>
              <a:rPr lang="hr-HR" altLang="sr-Latn-RS" sz="1800" dirty="0" smtClean="0">
                <a:latin typeface="Arial" charset="0"/>
                <a:cs typeface="Arial" charset="0"/>
              </a:rPr>
              <a:t>, prilikom unosa elemenata evidencije iz grupe </a:t>
            </a:r>
            <a:r>
              <a:rPr lang="hr-HR" altLang="sr-Latn-RS" sz="1800" i="1" dirty="0" smtClean="0">
                <a:latin typeface="Arial" charset="0"/>
                <a:cs typeface="Arial" charset="0"/>
              </a:rPr>
              <a:t>Dodaci</a:t>
            </a:r>
            <a:r>
              <a:rPr lang="hr-HR" altLang="sr-Latn-RS" sz="1800" dirty="0" smtClean="0">
                <a:latin typeface="Arial" charset="0"/>
                <a:cs typeface="Arial" charset="0"/>
              </a:rPr>
              <a:t>:</a:t>
            </a:r>
            <a:endParaRPr lang="hr-HR" altLang="sr-Latn-RS" sz="1800" i="1" dirty="0" smtClean="0">
              <a:latin typeface="Arial" charset="0"/>
              <a:cs typeface="Arial" charset="0"/>
            </a:endParaRPr>
          </a:p>
          <a:p>
            <a:pPr marL="400050" lvl="1" indent="0" algn="just">
              <a:buFontTx/>
              <a:buNone/>
            </a:pPr>
            <a:r>
              <a:rPr lang="hr-HR" altLang="sr-Latn-RS" sz="1800" i="1" dirty="0" smtClean="0">
                <a:latin typeface="Arial" charset="0"/>
                <a:cs typeface="Arial" charset="0"/>
              </a:rPr>
              <a:t>1450 – Otpremnina – oporezivo</a:t>
            </a:r>
          </a:p>
          <a:p>
            <a:pPr marL="400050" lvl="1" indent="0" algn="just">
              <a:buFontTx/>
              <a:buNone/>
            </a:pPr>
            <a:r>
              <a:rPr lang="hr-HR" altLang="sr-Latn-RS" sz="1800" i="1" dirty="0" smtClean="0">
                <a:latin typeface="Arial" charset="0"/>
                <a:cs typeface="Arial" charset="0"/>
              </a:rPr>
              <a:t>2090 – Otpremnina – neoporezivo</a:t>
            </a:r>
            <a:r>
              <a:rPr lang="hr-HR" altLang="sr-Latn-RS" sz="1800" dirty="0" smtClean="0">
                <a:latin typeface="Arial" charset="0"/>
                <a:cs typeface="Arial" charset="0"/>
              </a:rPr>
              <a:t>, </a:t>
            </a:r>
          </a:p>
          <a:p>
            <a:pPr marL="400050" lvl="1" indent="0" algn="just">
              <a:buFontTx/>
              <a:buNone/>
            </a:pPr>
            <a:r>
              <a:rPr lang="hr-HR" altLang="sr-Latn-RS" sz="1800" dirty="0" smtClean="0">
                <a:latin typeface="Arial" charset="0"/>
                <a:cs typeface="Arial" charset="0"/>
              </a:rPr>
              <a:t>dodana su dodatna polja za unos:</a:t>
            </a:r>
          </a:p>
          <a:p>
            <a:endParaRPr lang="hr-HR" altLang="sr-Latn-RS" sz="1600"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50825" y="620713"/>
            <a:ext cx="8569325" cy="457200"/>
          </a:xfrm>
        </p:spPr>
        <p:txBody>
          <a:bodyPr/>
          <a:lstStyle/>
          <a:p>
            <a:r>
              <a:rPr lang="hr-HR" altLang="sr-Latn-RS" dirty="0" smtClean="0">
                <a:latin typeface="Arial" charset="0"/>
                <a:cs typeface="Arial" charset="0"/>
              </a:rPr>
              <a:t>ISPLATA OTPREMNINE</a:t>
            </a:r>
          </a:p>
        </p:txBody>
      </p:sp>
      <p:sp>
        <p:nvSpPr>
          <p:cNvPr id="3" name="Content Placeholder 2"/>
          <p:cNvSpPr>
            <a:spLocks noGrp="1"/>
          </p:cNvSpPr>
          <p:nvPr>
            <p:ph idx="1"/>
          </p:nvPr>
        </p:nvSpPr>
        <p:spPr>
          <a:xfrm>
            <a:off x="250825" y="1341438"/>
            <a:ext cx="8610600" cy="4967287"/>
          </a:xfrm>
        </p:spPr>
        <p:txBody>
          <a:bodyPr/>
          <a:lstStyle/>
          <a:p>
            <a:pPr marL="400050" lvl="1" indent="0">
              <a:buFontTx/>
              <a:buNone/>
              <a:defRPr/>
            </a:pPr>
            <a:endParaRPr lang="hr-HR" sz="1600" dirty="0"/>
          </a:p>
          <a:p>
            <a:pPr marL="342900" lvl="1" indent="-342900">
              <a:buFontTx/>
              <a:buChar char="•"/>
              <a:defRPr/>
            </a:pPr>
            <a:endParaRPr lang="hr-HR" sz="1600" dirty="0" smtClean="0">
              <a:ea typeface="+mn-ea"/>
            </a:endParaRPr>
          </a:p>
          <a:p>
            <a:pPr marL="342900" lvl="1" indent="-342900">
              <a:buFontTx/>
              <a:buChar char="•"/>
              <a:defRPr/>
            </a:pPr>
            <a:endParaRPr lang="hr-HR" sz="1600" dirty="0">
              <a:ea typeface="+mn-ea"/>
            </a:endParaRPr>
          </a:p>
          <a:p>
            <a:pPr marL="342900" lvl="1" indent="-342900">
              <a:buFontTx/>
              <a:buChar char="•"/>
              <a:defRPr/>
            </a:pPr>
            <a:endParaRPr lang="hr-HR" sz="1600" dirty="0" smtClean="0">
              <a:ea typeface="+mn-ea"/>
            </a:endParaRPr>
          </a:p>
          <a:p>
            <a:pPr marL="342900" lvl="1" indent="-342900">
              <a:buFontTx/>
              <a:buChar char="•"/>
              <a:defRPr/>
            </a:pPr>
            <a:endParaRPr lang="hr-HR" sz="1600" dirty="0">
              <a:ea typeface="+mn-ea"/>
            </a:endParaRPr>
          </a:p>
          <a:p>
            <a:pPr marL="342900" lvl="1" indent="-342900">
              <a:buFontTx/>
              <a:buChar char="•"/>
              <a:defRPr/>
            </a:pPr>
            <a:endParaRPr lang="hr-HR" sz="1600" dirty="0" smtClean="0">
              <a:ea typeface="+mn-ea"/>
            </a:endParaRPr>
          </a:p>
          <a:p>
            <a:pPr marL="342900" lvl="1" indent="-342900">
              <a:buFontTx/>
              <a:buChar char="•"/>
              <a:defRPr/>
            </a:pPr>
            <a:endParaRPr lang="hr-HR" sz="1600" dirty="0" smtClean="0">
              <a:ea typeface="+mn-ea"/>
            </a:endParaRPr>
          </a:p>
          <a:p>
            <a:pPr marL="342900" lvl="1" indent="-342900">
              <a:buFontTx/>
              <a:buChar char="•"/>
              <a:defRPr/>
            </a:pPr>
            <a:endParaRPr lang="hr-HR" sz="1600" dirty="0">
              <a:ea typeface="+mn-ea"/>
            </a:endParaRPr>
          </a:p>
          <a:p>
            <a:pPr marL="342900" lvl="1" indent="-342900">
              <a:buFontTx/>
              <a:buChar char="•"/>
              <a:defRPr/>
            </a:pPr>
            <a:endParaRPr lang="hr-HR" sz="1600" dirty="0" smtClean="0">
              <a:ea typeface="+mn-ea"/>
            </a:endParaRPr>
          </a:p>
          <a:p>
            <a:pPr marL="342900" lvl="1" indent="-342900">
              <a:buFontTx/>
              <a:buChar char="•"/>
              <a:defRPr/>
            </a:pPr>
            <a:endParaRPr lang="hr-HR" sz="1600" dirty="0" smtClean="0">
              <a:ea typeface="+mn-ea"/>
            </a:endParaRPr>
          </a:p>
          <a:p>
            <a:pPr marL="0" lvl="1" indent="0">
              <a:buNone/>
              <a:defRPr/>
            </a:pPr>
            <a:endParaRPr lang="hr-HR" sz="1600" dirty="0" smtClean="0">
              <a:ea typeface="+mn-ea"/>
            </a:endParaRPr>
          </a:p>
          <a:p>
            <a:pPr marL="342900" lvl="1" indent="-342900" algn="just">
              <a:spcBef>
                <a:spcPts val="600"/>
              </a:spcBef>
              <a:buFontTx/>
              <a:buChar char="•"/>
              <a:defRPr/>
            </a:pPr>
            <a:r>
              <a:rPr lang="hr-HR" sz="1800" dirty="0" smtClean="0">
                <a:ea typeface="+mn-ea"/>
              </a:rPr>
              <a:t>polja </a:t>
            </a:r>
            <a:r>
              <a:rPr lang="hr-HR" sz="1800" i="1" dirty="0">
                <a:ea typeface="+mn-ea"/>
              </a:rPr>
              <a:t>Od godine – </a:t>
            </a:r>
            <a:r>
              <a:rPr lang="hr-HR" sz="1800" i="1" dirty="0" smtClean="0">
                <a:ea typeface="+mn-ea"/>
              </a:rPr>
              <a:t>Do </a:t>
            </a:r>
            <a:r>
              <a:rPr lang="hr-HR" sz="1800" i="1" dirty="0">
                <a:ea typeface="+mn-ea"/>
              </a:rPr>
              <a:t>godine </a:t>
            </a:r>
            <a:r>
              <a:rPr lang="hr-HR" sz="1800" dirty="0" smtClean="0">
                <a:ea typeface="+mn-ea"/>
                <a:sym typeface="Wingdings" panose="05000000000000000000" pitchFamily="2" charset="2"/>
              </a:rPr>
              <a:t></a:t>
            </a:r>
            <a:r>
              <a:rPr lang="hr-HR" sz="1800" i="1" dirty="0" smtClean="0">
                <a:ea typeface="+mn-ea"/>
                <a:sym typeface="Wingdings" panose="05000000000000000000" pitchFamily="2" charset="2"/>
              </a:rPr>
              <a:t> </a:t>
            </a:r>
            <a:r>
              <a:rPr lang="hr-HR" sz="1800" dirty="0" smtClean="0">
                <a:ea typeface="+mn-ea"/>
              </a:rPr>
              <a:t>razdoblje </a:t>
            </a:r>
            <a:r>
              <a:rPr lang="hr-HR" sz="1800" dirty="0">
                <a:ea typeface="+mn-ea"/>
              </a:rPr>
              <a:t>na koje se otpremnina </a:t>
            </a:r>
            <a:r>
              <a:rPr lang="hr-HR" sz="1800" dirty="0" smtClean="0">
                <a:ea typeface="+mn-ea"/>
              </a:rPr>
              <a:t>odnosi</a:t>
            </a:r>
          </a:p>
          <a:p>
            <a:pPr marL="342900" lvl="1" indent="-342900" algn="just">
              <a:buFontTx/>
              <a:buChar char="•"/>
              <a:defRPr/>
            </a:pPr>
            <a:r>
              <a:rPr lang="hr-HR" sz="1800" dirty="0" smtClean="0">
                <a:ea typeface="+mn-ea"/>
              </a:rPr>
              <a:t>polje </a:t>
            </a:r>
            <a:r>
              <a:rPr lang="hr-HR" sz="1800" i="1" dirty="0" smtClean="0">
                <a:ea typeface="+mn-ea"/>
              </a:rPr>
              <a:t>Staž </a:t>
            </a:r>
            <a:r>
              <a:rPr lang="hr-HR" sz="1800" i="1" dirty="0">
                <a:ea typeface="+mn-ea"/>
              </a:rPr>
              <a:t>za koji se ostvaruje </a:t>
            </a:r>
            <a:r>
              <a:rPr lang="hr-HR" sz="1800" dirty="0" smtClean="0">
                <a:ea typeface="+mn-ea"/>
                <a:sym typeface="Wingdings" panose="05000000000000000000" pitchFamily="2" charset="2"/>
              </a:rPr>
              <a:t></a:t>
            </a:r>
            <a:r>
              <a:rPr lang="hr-HR" sz="1800" i="1" dirty="0" smtClean="0">
                <a:ea typeface="+mn-ea"/>
                <a:sym typeface="Wingdings" panose="05000000000000000000" pitchFamily="2" charset="2"/>
              </a:rPr>
              <a:t> </a:t>
            </a:r>
            <a:r>
              <a:rPr lang="hr-HR" sz="1800" dirty="0" smtClean="0">
                <a:ea typeface="+mn-ea"/>
              </a:rPr>
              <a:t>obavezan je unos </a:t>
            </a:r>
            <a:r>
              <a:rPr lang="hr-HR" sz="1800" dirty="0">
                <a:ea typeface="+mn-ea"/>
              </a:rPr>
              <a:t>u obliku </a:t>
            </a:r>
            <a:r>
              <a:rPr lang="hr-HR" sz="1800" dirty="0" smtClean="0">
                <a:ea typeface="+mn-ea"/>
              </a:rPr>
              <a:t>GGMMDD</a:t>
            </a:r>
          </a:p>
          <a:p>
            <a:pPr marL="342900" lvl="1" indent="-342900" algn="just">
              <a:buFontTx/>
              <a:buChar char="•"/>
              <a:defRPr/>
            </a:pPr>
            <a:r>
              <a:rPr lang="hr-HR" sz="1800" dirty="0" smtClean="0">
                <a:ea typeface="+mn-ea"/>
              </a:rPr>
              <a:t>polje </a:t>
            </a:r>
            <a:r>
              <a:rPr lang="hr-HR" sz="1800" i="1" dirty="0">
                <a:ea typeface="+mn-ea"/>
              </a:rPr>
              <a:t>Iznos prosječne bruto plaće</a:t>
            </a:r>
            <a:r>
              <a:rPr lang="hr-HR" sz="1800" dirty="0">
                <a:ea typeface="+mn-ea"/>
              </a:rPr>
              <a:t> </a:t>
            </a:r>
            <a:r>
              <a:rPr lang="hr-HR" sz="1800" dirty="0" smtClean="0">
                <a:ea typeface="+mn-ea"/>
                <a:sym typeface="Wingdings" panose="05000000000000000000" pitchFamily="2" charset="2"/>
              </a:rPr>
              <a:t> </a:t>
            </a:r>
            <a:r>
              <a:rPr lang="hr-HR" sz="1800" dirty="0" smtClean="0">
                <a:ea typeface="+mn-ea"/>
              </a:rPr>
              <a:t>iznos </a:t>
            </a:r>
            <a:r>
              <a:rPr lang="hr-HR" sz="1800" dirty="0">
                <a:ea typeface="+mn-ea"/>
              </a:rPr>
              <a:t>prosječne bruto plaće u tri mjeseca prije prestanka ugovora o </a:t>
            </a:r>
            <a:r>
              <a:rPr lang="hr-HR" sz="1800" dirty="0" smtClean="0">
                <a:ea typeface="+mn-ea"/>
              </a:rPr>
              <a:t>radu</a:t>
            </a:r>
          </a:p>
          <a:p>
            <a:pPr marL="342900" lvl="1" indent="-342900" algn="just">
              <a:buFontTx/>
              <a:buChar char="•"/>
              <a:defRPr/>
            </a:pPr>
            <a:endParaRPr lang="hr-HR" sz="1800" dirty="0">
              <a:ea typeface="+mn-ea"/>
            </a:endParaRPr>
          </a:p>
          <a:p>
            <a:pPr>
              <a:defRPr/>
            </a:pPr>
            <a:endParaRPr lang="hr-HR" sz="1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1196752"/>
            <a:ext cx="5112568" cy="3312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250825" y="765175"/>
            <a:ext cx="8569325" cy="457200"/>
          </a:xfrm>
        </p:spPr>
        <p:txBody>
          <a:bodyPr/>
          <a:lstStyle/>
          <a:p>
            <a:r>
              <a:rPr lang="hr-HR" altLang="sr-Latn-RS" dirty="0" smtClean="0">
                <a:latin typeface="Arial" charset="0"/>
                <a:cs typeface="Arial" charset="0"/>
              </a:rPr>
              <a:t>ISPLATA NAKNADE ZA NEISKORIŠTENI GO</a:t>
            </a:r>
          </a:p>
        </p:txBody>
      </p:sp>
      <p:sp>
        <p:nvSpPr>
          <p:cNvPr id="6" name="Content Placeholder 5"/>
          <p:cNvSpPr>
            <a:spLocks noGrp="1"/>
          </p:cNvSpPr>
          <p:nvPr>
            <p:ph idx="1"/>
          </p:nvPr>
        </p:nvSpPr>
        <p:spPr>
          <a:xfrm>
            <a:off x="228600" y="1500174"/>
            <a:ext cx="8610600" cy="4881576"/>
          </a:xfrm>
        </p:spPr>
        <p:txBody>
          <a:bodyPr/>
          <a:lstStyle/>
          <a:p>
            <a:pPr marL="342900" lvl="1" indent="-342900" algn="just">
              <a:buFontTx/>
              <a:buChar char="•"/>
              <a:defRPr/>
            </a:pPr>
            <a:r>
              <a:rPr lang="hr-HR" sz="1800" dirty="0" smtClean="0">
                <a:ea typeface="+mn-ea"/>
              </a:rPr>
              <a:t>isplata </a:t>
            </a:r>
            <a:r>
              <a:rPr lang="hr-HR" sz="1800" dirty="0">
                <a:ea typeface="+mn-ea"/>
              </a:rPr>
              <a:t>naknade za neiskorišteni godišnji odmor isplaćuje se u dodatnom </a:t>
            </a:r>
            <a:r>
              <a:rPr lang="hr-HR" sz="1800" dirty="0" smtClean="0">
                <a:ea typeface="+mn-ea"/>
              </a:rPr>
              <a:t>obračunu</a:t>
            </a:r>
          </a:p>
          <a:p>
            <a:pPr marL="0" indent="0" algn="just">
              <a:buNone/>
              <a:defRPr/>
            </a:pPr>
            <a:endParaRPr lang="hr-HR" sz="1800" dirty="0"/>
          </a:p>
          <a:p>
            <a:pPr marL="342900" lvl="1" indent="-342900" algn="just">
              <a:buFontTx/>
              <a:buChar char="•"/>
              <a:defRPr/>
            </a:pPr>
            <a:r>
              <a:rPr lang="hr-HR" sz="1800" dirty="0" smtClean="0">
                <a:ea typeface="+mn-ea"/>
              </a:rPr>
              <a:t>za </a:t>
            </a:r>
            <a:r>
              <a:rPr lang="hr-HR" sz="1800" dirty="0">
                <a:ea typeface="+mn-ea"/>
              </a:rPr>
              <a:t>institucije kod kojih su djelatnici kojima se isplaćuje naknada "bivši" (više nisu zaposleni u instituciji</a:t>
            </a:r>
            <a:r>
              <a:rPr lang="hr-HR" sz="1800" dirty="0" smtClean="0">
                <a:ea typeface="+mn-ea"/>
              </a:rPr>
              <a:t>):</a:t>
            </a:r>
          </a:p>
          <a:p>
            <a:pPr marL="0" lvl="1" indent="0" algn="just">
              <a:buNone/>
              <a:defRPr/>
            </a:pPr>
            <a:endParaRPr lang="hr-HR" sz="1800" dirty="0" smtClean="0">
              <a:ea typeface="+mn-ea"/>
            </a:endParaRPr>
          </a:p>
          <a:p>
            <a:pPr marL="400050" lvl="2" indent="0" algn="just">
              <a:buNone/>
              <a:defRPr/>
            </a:pPr>
            <a:r>
              <a:rPr lang="hr-HR" sz="1800" dirty="0" smtClean="0"/>
              <a:t>djelatnika pretražiti </a:t>
            </a:r>
            <a:r>
              <a:rPr lang="hr-HR" sz="1800" dirty="0"/>
              <a:t>pod bivšim zaposlenicima te mu u detaljima zaposlenja </a:t>
            </a:r>
            <a:r>
              <a:rPr lang="hr-HR" sz="1800" dirty="0" smtClean="0"/>
              <a:t>obrisati </a:t>
            </a:r>
            <a:r>
              <a:rPr lang="hr-HR" sz="1800" dirty="0"/>
              <a:t>datum prestanka </a:t>
            </a:r>
            <a:r>
              <a:rPr lang="hr-HR" sz="1800" dirty="0" smtClean="0"/>
              <a:t>zaposlenja </a:t>
            </a:r>
            <a:r>
              <a:rPr lang="hr-HR" sz="1800" dirty="0"/>
              <a:t>i datum prestanka rasporeda kako bi mu se mogli pripremiti parametri za razdoblje </a:t>
            </a:r>
            <a:r>
              <a:rPr lang="hr-HR" sz="1800" dirty="0" smtClean="0"/>
              <a:t>aktualnog obračuna </a:t>
            </a:r>
            <a:r>
              <a:rPr lang="hr-HR" sz="1800" dirty="0"/>
              <a:t>(datumi zaposlenja/rasporeda/početka primjene ostaju </a:t>
            </a:r>
            <a:r>
              <a:rPr lang="hr-HR" sz="1800" dirty="0" smtClean="0"/>
              <a:t>nepromijenjeni).</a:t>
            </a:r>
          </a:p>
          <a:p>
            <a:pPr marL="400050" lvl="2" indent="0" algn="just">
              <a:buNone/>
              <a:defRPr/>
            </a:pPr>
            <a:r>
              <a:rPr lang="hr-HR" sz="1800" dirty="0" smtClean="0"/>
              <a:t>Iznimka: ukoliko je djelatnik trenutno aktivan u drugoj instituciji unutar sustava COP-a, nije moguće obrisati datum prestanka zaposlenja i rasporeda, stoga se dodatni obračun radi za zadnji mjesec u kojem je zaposlenik bio evidentiran u instituciji koja isplaćuje naknadu za neiskorišteni go</a:t>
            </a:r>
          </a:p>
          <a:p>
            <a:pPr>
              <a:defRPr/>
            </a:pPr>
            <a:endParaRPr lang="hr-HR" sz="1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0825" y="765175"/>
            <a:ext cx="8569325" cy="457200"/>
          </a:xfrm>
        </p:spPr>
        <p:txBody>
          <a:bodyPr/>
          <a:lstStyle/>
          <a:p>
            <a:r>
              <a:rPr lang="hr-HR" altLang="sr-Latn-RS" dirty="0">
                <a:latin typeface="Arial" charset="0"/>
                <a:cs typeface="Arial" charset="0"/>
              </a:rPr>
              <a:t>ISPLATA NAKNADE ZA NEISKORIŠTENI GO</a:t>
            </a:r>
            <a:endParaRPr lang="hr-HR" altLang="sr-Latn-RS" dirty="0" smtClean="0">
              <a:latin typeface="Arial" charset="0"/>
              <a:cs typeface="Arial" charset="0"/>
            </a:endParaRPr>
          </a:p>
        </p:txBody>
      </p:sp>
      <p:sp>
        <p:nvSpPr>
          <p:cNvPr id="3" name="Content Placeholder 2"/>
          <p:cNvSpPr>
            <a:spLocks noGrp="1"/>
          </p:cNvSpPr>
          <p:nvPr>
            <p:ph idx="1"/>
          </p:nvPr>
        </p:nvSpPr>
        <p:spPr>
          <a:xfrm>
            <a:off x="228600" y="1285860"/>
            <a:ext cx="8610600" cy="4688549"/>
          </a:xfrm>
        </p:spPr>
        <p:txBody>
          <a:bodyPr/>
          <a:lstStyle/>
          <a:p>
            <a:pPr algn="just">
              <a:defRPr/>
            </a:pPr>
            <a:r>
              <a:rPr lang="hr-HR" sz="1800" dirty="0" smtClean="0"/>
              <a:t>naknada </a:t>
            </a:r>
            <a:r>
              <a:rPr lang="hr-HR" sz="1800" dirty="0"/>
              <a:t>za neiskorišteni godišnji odmor </a:t>
            </a:r>
            <a:r>
              <a:rPr lang="hr-HR" sz="1800" dirty="0" smtClean="0"/>
              <a:t>unosi se </a:t>
            </a:r>
            <a:r>
              <a:rPr lang="hr-HR" sz="1800" dirty="0"/>
              <a:t>modulu </a:t>
            </a:r>
            <a:r>
              <a:rPr lang="hr-HR" sz="1800" dirty="0" smtClean="0"/>
              <a:t>COP </a:t>
            </a:r>
          </a:p>
          <a:p>
            <a:pPr marL="400050" lvl="1" indent="0" algn="just">
              <a:buNone/>
              <a:defRPr/>
            </a:pPr>
            <a:r>
              <a:rPr lang="hr-HR" sz="1800" dirty="0" smtClean="0"/>
              <a:t>Evidencija </a:t>
            </a:r>
            <a:r>
              <a:rPr lang="hr-HR" sz="1800" dirty="0"/>
              <a:t>radnog vremena - </a:t>
            </a:r>
            <a:r>
              <a:rPr lang="hr-HR" sz="1800" dirty="0" smtClean="0"/>
              <a:t>unos </a:t>
            </a:r>
            <a:r>
              <a:rPr lang="hr-HR" sz="1800" dirty="0"/>
              <a:t>novog elementa </a:t>
            </a:r>
            <a:endParaRPr lang="hr-HR" sz="1800" dirty="0" smtClean="0"/>
          </a:p>
          <a:p>
            <a:pPr marL="400050" lvl="1" indent="0">
              <a:buNone/>
            </a:pPr>
            <a:r>
              <a:rPr lang="hr-HR" sz="1800" dirty="0" smtClean="0"/>
              <a:t>Grupa </a:t>
            </a:r>
            <a:r>
              <a:rPr lang="hr-HR" sz="1800" dirty="0"/>
              <a:t>elemenata </a:t>
            </a:r>
            <a:r>
              <a:rPr lang="hr-HR" sz="1800" dirty="0" smtClean="0"/>
              <a:t>evidencije: </a:t>
            </a:r>
            <a:r>
              <a:rPr lang="pl-PL" sz="1800" dirty="0" smtClean="0"/>
              <a:t>Dodaci </a:t>
            </a:r>
          </a:p>
          <a:p>
            <a:pPr marL="400050" lvl="1" indent="0">
              <a:buNone/>
            </a:pPr>
            <a:r>
              <a:rPr lang="pl-PL" sz="1800" dirty="0" smtClean="0"/>
              <a:t>1314 </a:t>
            </a:r>
            <a:r>
              <a:rPr lang="pl-PL" sz="1800" dirty="0"/>
              <a:t>- Naknada plaće za neiskorišteni godišnji </a:t>
            </a:r>
            <a:r>
              <a:rPr lang="pl-PL" sz="1800" dirty="0" smtClean="0"/>
              <a:t>odmor</a:t>
            </a:r>
            <a:endParaRPr lang="pl-PL" sz="1800" dirty="0"/>
          </a:p>
          <a:p>
            <a:pPr algn="just">
              <a:defRPr/>
            </a:pPr>
            <a:endParaRPr lang="hr-HR" sz="1800" i="1" dirty="0"/>
          </a:p>
          <a:p>
            <a:pPr marL="0" indent="0">
              <a:buNone/>
              <a:defRPr/>
            </a:pPr>
            <a:endParaRPr lang="hr-H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470" y="2852936"/>
            <a:ext cx="4997549" cy="3121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250825" y="620713"/>
            <a:ext cx="8569325" cy="457200"/>
          </a:xfrm>
        </p:spPr>
        <p:txBody>
          <a:bodyPr/>
          <a:lstStyle/>
          <a:p>
            <a:r>
              <a:rPr lang="hr-HR" altLang="sr-Latn-RS" dirty="0" smtClean="0">
                <a:latin typeface="Arial" charset="0"/>
                <a:cs typeface="Arial" charset="0"/>
              </a:rPr>
              <a:t>Brisanje parametara osobnog odbitka</a:t>
            </a:r>
            <a:r>
              <a:rPr lang="it-IT" altLang="sr-Latn-RS" dirty="0" smtClean="0">
                <a:latin typeface="Arial" charset="0"/>
                <a:cs typeface="Arial" charset="0"/>
              </a:rPr>
              <a:t/>
            </a:r>
            <a:br>
              <a:rPr lang="it-IT" altLang="sr-Latn-RS" dirty="0" smtClean="0">
                <a:latin typeface="Arial" charset="0"/>
                <a:cs typeface="Arial" charset="0"/>
              </a:rPr>
            </a:br>
            <a:endParaRPr lang="hr-HR" altLang="sr-Latn-RS" dirty="0" smtClean="0">
              <a:latin typeface="Arial" charset="0"/>
              <a:cs typeface="Arial" charset="0"/>
            </a:endParaRPr>
          </a:p>
        </p:txBody>
      </p:sp>
      <p:sp>
        <p:nvSpPr>
          <p:cNvPr id="8195" name="Content Placeholder 5"/>
          <p:cNvSpPr>
            <a:spLocks noGrp="1"/>
          </p:cNvSpPr>
          <p:nvPr>
            <p:ph idx="1"/>
          </p:nvPr>
        </p:nvSpPr>
        <p:spPr>
          <a:xfrm>
            <a:off x="292100" y="1214423"/>
            <a:ext cx="8494742" cy="4878874"/>
          </a:xfrm>
        </p:spPr>
        <p:txBody>
          <a:bodyPr/>
          <a:lstStyle/>
          <a:p>
            <a:pPr algn="just"/>
            <a:r>
              <a:rPr lang="hr-HR" altLang="sr-Latn-RS" sz="1800" dirty="0">
                <a:latin typeface="Arial" charset="0"/>
                <a:cs typeface="Arial" charset="0"/>
              </a:rPr>
              <a:t>p</a:t>
            </a:r>
            <a:r>
              <a:rPr lang="hr-HR" altLang="sr-Latn-RS" sz="1800" dirty="0" smtClean="0">
                <a:latin typeface="Arial" charset="0"/>
                <a:cs typeface="Arial" charset="0"/>
              </a:rPr>
              <a:t>rilikom isplate naknada za djelatnike koji su u trenutku isplate bivši zaposlenici institucije, potrebno je </a:t>
            </a:r>
            <a:r>
              <a:rPr lang="hr-HR" sz="1800" dirty="0"/>
              <a:t>obrisati parametre za olakšice, odnosno </a:t>
            </a:r>
            <a:r>
              <a:rPr lang="hr-HR" sz="1800" dirty="0" smtClean="0"/>
              <a:t>osobne odbitke koji </a:t>
            </a:r>
            <a:r>
              <a:rPr lang="hr-HR" sz="1800" dirty="0"/>
              <a:t>se u sustavu Registra zaposlenih evidentiraju temeljem PK kartice (porezne kartice) </a:t>
            </a:r>
            <a:r>
              <a:rPr lang="hr-HR" sz="1800" dirty="0" smtClean="0"/>
              <a:t>s obzirom da </a:t>
            </a:r>
            <a:r>
              <a:rPr lang="hr-HR" sz="1800" dirty="0"/>
              <a:t>zaposlenik osobni odbitak tijekom godine može koristiti samo kod poslodavca kod kojeg se </a:t>
            </a:r>
            <a:r>
              <a:rPr lang="hr-HR" sz="1800" dirty="0" smtClean="0"/>
              <a:t>nalazi </a:t>
            </a:r>
            <a:r>
              <a:rPr lang="hr-HR" sz="1800" dirty="0"/>
              <a:t>porezna kartica u trenutku </a:t>
            </a:r>
            <a:r>
              <a:rPr lang="hr-HR" sz="1800" dirty="0" smtClean="0"/>
              <a:t>isplate</a:t>
            </a:r>
          </a:p>
          <a:p>
            <a:pPr algn="just"/>
            <a:endParaRPr lang="hr-HR" altLang="sr-Latn-RS" sz="1800" dirty="0">
              <a:latin typeface="Arial" charset="0"/>
              <a:cs typeface="Arial" charset="0"/>
            </a:endParaRPr>
          </a:p>
          <a:p>
            <a:pPr marL="0" indent="0" algn="just">
              <a:buNone/>
            </a:pPr>
            <a:endParaRPr lang="hr-HR" altLang="sr-Latn-RS" sz="1800" dirty="0" smtClean="0">
              <a:latin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2996952"/>
            <a:ext cx="69151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87338" y="476250"/>
            <a:ext cx="8569325" cy="457200"/>
          </a:xfrm>
        </p:spPr>
        <p:txBody>
          <a:bodyPr/>
          <a:lstStyle/>
          <a:p>
            <a:r>
              <a:rPr lang="hr-HR" altLang="sr-Latn-RS" dirty="0" smtClean="0">
                <a:latin typeface="Arial" charset="0"/>
                <a:cs typeface="Arial" charset="0"/>
              </a:rPr>
              <a:t>ISPLATA S RAČUNA INSTITUCIJE</a:t>
            </a:r>
          </a:p>
        </p:txBody>
      </p:sp>
      <p:sp>
        <p:nvSpPr>
          <p:cNvPr id="3" name="Content Placeholder 2"/>
          <p:cNvSpPr>
            <a:spLocks noGrp="1"/>
          </p:cNvSpPr>
          <p:nvPr>
            <p:ph idx="1"/>
          </p:nvPr>
        </p:nvSpPr>
        <p:spPr>
          <a:xfrm>
            <a:off x="179388" y="1125538"/>
            <a:ext cx="8610600" cy="5183187"/>
          </a:xfrm>
        </p:spPr>
        <p:txBody>
          <a:bodyPr/>
          <a:lstStyle/>
          <a:p>
            <a:pPr algn="just">
              <a:defRPr/>
            </a:pPr>
            <a:r>
              <a:rPr lang="hr-HR" sz="1600" dirty="0"/>
              <a:t>o</a:t>
            </a:r>
            <a:r>
              <a:rPr lang="hr-HR" sz="1600" dirty="0" smtClean="0"/>
              <a:t>sim isplata redovne plaće i prava po TKU prema zadanim rokovima, moguća je isplata plaće i drugih primanja iz vlastitih sredstava </a:t>
            </a:r>
            <a:r>
              <a:rPr lang="hr-HR" sz="1600" b="1" dirty="0" smtClean="0"/>
              <a:t>za zaposlenike institucije</a:t>
            </a:r>
          </a:p>
          <a:p>
            <a:pPr algn="just">
              <a:defRPr/>
            </a:pPr>
            <a:endParaRPr lang="hr-HR" sz="1600" dirty="0" smtClean="0"/>
          </a:p>
          <a:p>
            <a:pPr algn="just">
              <a:defRPr/>
            </a:pPr>
            <a:r>
              <a:rPr lang="hr-HR" sz="1600" dirty="0"/>
              <a:t>primitci iz vlastitih sredstava isplaćuju se s računa institucije</a:t>
            </a:r>
          </a:p>
          <a:p>
            <a:pPr algn="just">
              <a:defRPr/>
            </a:pPr>
            <a:endParaRPr lang="hr-HR" sz="1600" dirty="0"/>
          </a:p>
          <a:p>
            <a:pPr algn="just">
              <a:defRPr/>
            </a:pPr>
            <a:r>
              <a:rPr lang="hr-HR" sz="1600" dirty="0"/>
              <a:t>nije potrebno unositi podatke o drugim primanjima u povijesne plaće zaposlenika</a:t>
            </a:r>
          </a:p>
          <a:p>
            <a:pPr marL="0" indent="0" algn="just">
              <a:buNone/>
              <a:defRPr/>
            </a:pPr>
            <a:endParaRPr lang="hr-HR" sz="1600" dirty="0" smtClean="0"/>
          </a:p>
          <a:p>
            <a:pPr algn="just">
              <a:defRPr/>
            </a:pPr>
            <a:endParaRPr lang="hr-HR" sz="1600" dirty="0"/>
          </a:p>
          <a:p>
            <a:pPr algn="just">
              <a:defRPr/>
            </a:pPr>
            <a:endParaRPr lang="hr-HR" sz="1600" dirty="0"/>
          </a:p>
          <a:p>
            <a:pPr marL="0" indent="0" algn="just">
              <a:buFontTx/>
              <a:buNone/>
              <a:defRPr/>
            </a:pPr>
            <a:endParaRPr lang="hr-HR" sz="1600" dirty="0" smtClean="0"/>
          </a:p>
          <a:p>
            <a:pPr marL="0" indent="0" algn="just">
              <a:buNone/>
              <a:defRPr/>
            </a:pPr>
            <a:endParaRPr lang="hr-HR" sz="1600" dirty="0"/>
          </a:p>
          <a:p>
            <a:pPr>
              <a:defRPr/>
            </a:pPr>
            <a:endParaRPr lang="hr-H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996952"/>
            <a:ext cx="5525802" cy="3227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SUSTAV CENTRALIZIRANOG OBRAČUNA PLAĆA&amp;quot;&quot;/&gt;&lt;property id=&quot;20307&quot; value=&quot;256&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1&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2&quot;/&gt;&lt;/object&gt;&lt;object type=&quot;3&quot; unique_id=&quot;10009&quot;&gt;&lt;property id=&quot;20148&quot; value=&quot;5&quot;/&gt;&lt;property id=&quot;20300&quot; value=&quot;Slide 7&quot;/&gt;&lt;property id=&quot;20307&quot; value=&quot;263&quot;/&gt;&lt;/object&gt;&lt;object type=&quot;3&quot; unique_id=&quot;10010&quot;&gt;&lt;property id=&quot;20148&quot; value=&quot;5&quot;/&gt;&lt;property id=&quot;20300&quot; value=&quot;Slide 8 - &amp;quot;CENTRALIZIRANI OBRAČUN PLAĆE- rezultati&amp;quot;&quot;/&gt;&lt;property id=&quot;20307&quot; value=&quot;264&quot;/&gt;&lt;/object&gt;&lt;object type=&quot;3&quot; unique_id=&quot;10011&quot;&gt;&lt;property id=&quot;20148&quot; value=&quot;5&quot;/&gt;&lt;property id=&quot;20300&quot; value=&quot;Slide 9 - &amp;quot;CENTRALIZIRANI OBRAČUN PLAĆA   Trenutne funkcionalnosti&amp;quot;&quot;/&gt;&lt;property id=&quot;20307&quot; value=&quot;265&quot;/&gt;&lt;/object&gt;&lt;object type=&quot;3&quot; unique_id=&quot;10012&quot;&gt;&lt;property id=&quot;20148&quot; value=&quot;5&quot;/&gt;&lt;property id=&quot;20300&quot; value=&quot;Slide 10 - &amp;quot;CENTRALIZIRANI OBRAČUN PLAĆA   Planirane funkcionalnosti&amp;quot;&quot;/&gt;&lt;property id=&quot;20307&quot; value=&quot;266&quot;/&gt;&lt;/object&gt;&lt;object type=&quot;3&quot; unique_id=&quot;10013&quot;&gt;&lt;property id=&quot;20148&quot; value=&quot;5&quot;/&gt;&lt;property id=&quot;20300&quot; value=&quot;Slide 12 - &amp;quot;ZAKLJUČAK&amp;quot;&quot;/&gt;&lt;property id=&quot;20307&quot; value=&quot;268&quot;/&gt;&lt;/object&gt;&lt;object type=&quot;3&quot; unique_id=&quot;10014&quot;&gt;&lt;property id=&quot;20148&quot; value=&quot;5&quot;/&gt;&lt;property id=&quot;20300&quot; value=&quot;Slide 13&quot;/&gt;&lt;property id=&quot;20307&quot; value=&quot;267&quot;/&gt;&lt;/object&gt;&lt;object type=&quot;3&quot; unique_id=&quot;10057&quot;&gt;&lt;property id=&quot;20148&quot; value=&quot;5&quot;/&gt;&lt;property id=&quot;20300&quot; value=&quot;Slide 11 - &amp;quot;NOVE FUNKCIONALNOSTI U APLIKACIJI&amp;quot;&quot;/&gt;&lt;property id=&quot;20307&quot; value=&quot;269&quot;/&gt;&lt;/object&gt;&lt;/object&gt;&lt;object type=&quot;8&quot; unique_id=&quot;10028&quot;&gt;&lt;/object&gt;&lt;/object&gt;&lt;/database&gt;"/>
  <p:tag name="SECTOMILLISECCONVERTED" val="1"/>
</p:tagLst>
</file>

<file path=ppt/theme/theme1.xml><?xml version="1.0" encoding="utf-8"?>
<a:theme xmlns:a="http://schemas.openxmlformats.org/drawingml/2006/main" name="FINA-prezentacija3">
  <a:themeElements>
    <a:clrScheme name="FINA-prezentacija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INA-prezentacija3">
      <a:majorFont>
        <a:latin typeface="Arial Unicode MS"/>
        <a:ea typeface="ＭＳ Ｐゴシック"/>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r-Latn-RS" sz="20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sr-Latn-RS" sz="20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FINA-prezentacija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INA-prezentacija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INA-prezentacija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INA-prezentacija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INA-prezentacija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INA-prezentacija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INA-prezentacija3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INA-prezentacija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INA-prezentacija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INA-prezentacija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INA-prezentacija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INA-prezentacija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FINA-prezentacija3</Template>
  <TotalTime>3420</TotalTime>
  <Words>1437</Words>
  <Application>Microsoft Office PowerPoint</Application>
  <PresentationFormat>Prikaz na zaslonu (4:3)</PresentationFormat>
  <Paragraphs>258</Paragraphs>
  <Slides>26</Slides>
  <Notes>26</Notes>
  <HiddenSlides>0</HiddenSlides>
  <MMClips>0</MMClips>
  <ScaleCrop>false</ScaleCrop>
  <HeadingPairs>
    <vt:vector size="4" baseType="variant">
      <vt:variant>
        <vt:lpstr>Tema</vt:lpstr>
      </vt:variant>
      <vt:variant>
        <vt:i4>1</vt:i4>
      </vt:variant>
      <vt:variant>
        <vt:lpstr>Naslovi slajdova</vt:lpstr>
      </vt:variant>
      <vt:variant>
        <vt:i4>26</vt:i4>
      </vt:variant>
    </vt:vector>
  </HeadingPairs>
  <TitlesOfParts>
    <vt:vector size="27" baseType="lpstr">
      <vt:lpstr>FINA-prezentacija3</vt:lpstr>
      <vt:lpstr>SUSTAV CENTRALIZIRANOG OBRAČUNA PLAĆA I UPRAVLJANJA LJUDSKIM RESURSIMA U JAVNOM SEKTORU  (COP)</vt:lpstr>
      <vt:lpstr>AKTUALNE TEME</vt:lpstr>
      <vt:lpstr>USKORO</vt:lpstr>
      <vt:lpstr>ISPLATA OTPREMNINE</vt:lpstr>
      <vt:lpstr>ISPLATA OTPREMNINE</vt:lpstr>
      <vt:lpstr>ISPLATA NAKNADE ZA NEISKORIŠTENI GO</vt:lpstr>
      <vt:lpstr>ISPLATA NAKNADE ZA NEISKORIŠTENI GO</vt:lpstr>
      <vt:lpstr>Brisanje parametara osobnog odbitka </vt:lpstr>
      <vt:lpstr>ISPLATA S RAČUNA INSTITUCIJE</vt:lpstr>
      <vt:lpstr>ISPLATA S RAČUNA INSTITUCIJE</vt:lpstr>
      <vt:lpstr>OTVARANJE OBRAČUNA</vt:lpstr>
      <vt:lpstr>OTVARANJE OBRAČUNA</vt:lpstr>
      <vt:lpstr>OTVARANJE OBRAČUNA</vt:lpstr>
      <vt:lpstr>DVA OSNOVNA OBRAČUNA</vt:lpstr>
      <vt:lpstr>PRETVARANJE JOPPD OBRASCA IZ VRSTE 1 U VRSTU 3 </vt:lpstr>
      <vt:lpstr>PRETVARANJE JOPPD OBRASCA IZ VRSTE 1 U VRSTU 3</vt:lpstr>
      <vt:lpstr>GOPP </vt:lpstr>
      <vt:lpstr>GOPP </vt:lpstr>
      <vt:lpstr>GOPP </vt:lpstr>
      <vt:lpstr>GOPP </vt:lpstr>
      <vt:lpstr>GOPP </vt:lpstr>
      <vt:lpstr>GOPP </vt:lpstr>
      <vt:lpstr>GOPP </vt:lpstr>
      <vt:lpstr>GOPP </vt:lpstr>
      <vt:lpstr>INFORMACIJE</vt:lpstr>
      <vt:lpstr>PowerPointova prezentacija</vt:lpstr>
    </vt:vector>
  </TitlesOfParts>
  <Company>FINA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dc:title>
  <dc:creator>Ivana Mioc</dc:creator>
  <cp:lastModifiedBy>Gabrijela Fistrić</cp:lastModifiedBy>
  <cp:revision>191</cp:revision>
  <cp:lastPrinted>2015-11-11T11:29:42Z</cp:lastPrinted>
  <dcterms:created xsi:type="dcterms:W3CDTF">2008-01-28T14:47:35Z</dcterms:created>
  <dcterms:modified xsi:type="dcterms:W3CDTF">2015-11-16T12:33:07Z</dcterms:modified>
</cp:coreProperties>
</file>