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5" r:id="rId3"/>
    <p:sldId id="286" r:id="rId4"/>
    <p:sldId id="406" r:id="rId5"/>
    <p:sldId id="290" r:id="rId6"/>
    <p:sldId id="376" r:id="rId7"/>
    <p:sldId id="374" r:id="rId8"/>
    <p:sldId id="297" r:id="rId9"/>
    <p:sldId id="377" r:id="rId10"/>
    <p:sldId id="298" r:id="rId11"/>
    <p:sldId id="329" r:id="rId12"/>
    <p:sldId id="380" r:id="rId13"/>
    <p:sldId id="381" r:id="rId14"/>
    <p:sldId id="382" r:id="rId15"/>
    <p:sldId id="358" r:id="rId16"/>
    <p:sldId id="384" r:id="rId17"/>
    <p:sldId id="334" r:id="rId18"/>
    <p:sldId id="386" r:id="rId19"/>
    <p:sldId id="319" r:id="rId20"/>
    <p:sldId id="388" r:id="rId21"/>
    <p:sldId id="336" r:id="rId22"/>
    <p:sldId id="389" r:id="rId23"/>
    <p:sldId id="390" r:id="rId24"/>
    <p:sldId id="337" r:id="rId25"/>
    <p:sldId id="392" r:id="rId26"/>
    <p:sldId id="413" r:id="rId27"/>
    <p:sldId id="394" r:id="rId28"/>
    <p:sldId id="395" r:id="rId29"/>
    <p:sldId id="396" r:id="rId30"/>
    <p:sldId id="338" r:id="rId31"/>
    <p:sldId id="342" r:id="rId32"/>
    <p:sldId id="397" r:id="rId33"/>
    <p:sldId id="398" r:id="rId34"/>
    <p:sldId id="399" r:id="rId35"/>
    <p:sldId id="414" r:id="rId36"/>
    <p:sldId id="400" r:id="rId37"/>
    <p:sldId id="401" r:id="rId38"/>
    <p:sldId id="402" r:id="rId39"/>
    <p:sldId id="361" r:id="rId40"/>
    <p:sldId id="403" r:id="rId41"/>
    <p:sldId id="404" r:id="rId42"/>
    <p:sldId id="405" r:id="rId43"/>
    <p:sldId id="407" r:id="rId44"/>
    <p:sldId id="408" r:id="rId45"/>
    <p:sldId id="409" r:id="rId46"/>
    <p:sldId id="410" r:id="rId47"/>
    <p:sldId id="411" r:id="rId48"/>
    <p:sldId id="412" r:id="rId49"/>
    <p:sldId id="351" r:id="rId50"/>
    <p:sldId id="355" r:id="rId51"/>
    <p:sldId id="353" r:id="rId52"/>
    <p:sldId id="354" r:id="rId53"/>
  </p:sldIdLst>
  <p:sldSz cx="9144000" cy="6858000" type="screen4x3"/>
  <p:notesSz cx="6797675" cy="987425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3094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A06DD9-C377-4960-A68F-1A69FE37A462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EB4372-14F5-40AE-BBDD-EFDD3A8F02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156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9620DC-FEE1-4A14-96C4-DBC82662CE70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90823"/>
            <a:ext cx="5438775" cy="4442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0" cy="49418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74BD813-FD4C-4314-B7D2-35646081A1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0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9D0619-CC44-40DD-9CE1-30D470688F7B}" type="slidenum">
              <a:rPr lang="hr-HR"/>
              <a:pPr eaLnBrk="1" hangingPunct="1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51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256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8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18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32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10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991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290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219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491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21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19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536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754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616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752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607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332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22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987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0254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93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70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475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250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8341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058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192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505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426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34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080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89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6583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533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2251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6531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334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71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03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537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818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12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D813-FD4C-4314-B7D2-35646081A165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37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EDA885-2431-421A-9109-0E01A0FE28B5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7B6B6-8EE7-48C7-8C78-4A7AE1767C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80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96F1BC-C705-4952-A6EA-A2E08FD05226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A296B-15AA-4D82-B67F-49C4100DE6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77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4B73F-6555-44A0-B935-61AB8489572F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2B965-95B6-4DD0-969B-B483A37A6C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47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D693E8-1412-4472-BE1F-15B76B885E4C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090FD-9B06-429D-BBA4-7197F45252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36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567CA-5828-4BB7-AAE5-2272AC7E45F0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1067D5-C7D9-44E4-AA01-208EA8358E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57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61D97A-1FC8-4F61-83D8-1E80691EF83B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F57DBE-4990-4782-8236-EDD676D17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4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93FEA-C71F-4491-AB45-E53D2936B18C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552932-3FFB-49D7-A91B-B396FCA018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92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D7900-2440-4697-BE41-49DE063C2B7A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FF437-C281-445E-B335-C5D0DDCDC3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02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29D21B-11A7-4141-BCC7-F11A71CDF863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11A0B-B9C7-43BE-ABF4-2A295F8998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0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A96B57-16FA-4A31-B9F3-3513CC6E733D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C52A9-850B-4D8E-B95A-C4B9DF6718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5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FDDD7-71F8-4B6F-B3DC-DBC438A8B3E4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7AE7C-0D98-464F-A867-405CC3CA27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2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C99003-7EE6-4828-9D98-F8A5A140D071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C5381-66DA-4BB7-BBE8-01277DD05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88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7B2B9B-7DB6-41FC-8AD8-DC76BFA00B9A}" type="datetimeFigureOut">
              <a:rPr lang="hr-HR"/>
              <a:pPr>
                <a:defRPr/>
              </a:pPr>
              <a:t>21.5.2015.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Savjetovanje  Biograd n/m.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C316B2-1522-4F21-89B4-7F9F6FF2BD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profi.hr/aplikacija-e-d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4800" dirty="0" smtClean="0"/>
              <a:t>e-Dom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800" dirty="0" smtClean="0"/>
              <a:t>Aplikacija za domove i ustanove za starije i nemoćne</a:t>
            </a:r>
            <a:endParaRPr lang="hr-HR" sz="2800" dirty="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hr-HR" dirty="0" smtClean="0">
                <a:solidFill>
                  <a:schemeClr val="tx1"/>
                </a:solidFill>
              </a:rPr>
              <a:t>Marin Barišić, </a:t>
            </a:r>
            <a:r>
              <a:rPr lang="hr-HR" sz="2400" dirty="0" smtClean="0">
                <a:solidFill>
                  <a:schemeClr val="tx1"/>
                </a:solidFill>
              </a:rPr>
              <a:t>mag.oec</a:t>
            </a:r>
          </a:p>
          <a:p>
            <a:pPr eaLnBrk="1" hangingPunct="1"/>
            <a:r>
              <a:rPr lang="hr-HR" sz="2400" dirty="0" smtClean="0">
                <a:solidFill>
                  <a:schemeClr val="tx1"/>
                </a:solidFill>
              </a:rPr>
              <a:t>marin.barisic@enel.hr</a:t>
            </a:r>
          </a:p>
          <a:p>
            <a:pPr eaLnBrk="1" hangingPunct="1"/>
            <a:endParaRPr lang="hr-HR" dirty="0" smtClean="0">
              <a:solidFill>
                <a:srgbClr val="898989"/>
              </a:solidFill>
            </a:endParaRPr>
          </a:p>
        </p:txBody>
      </p:sp>
      <p:pic>
        <p:nvPicPr>
          <p:cNvPr id="14340" name="Picture 5" descr="D:\Savjetovanje VODICE jesen 2014\20godsvama_PLAVI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8" y="4797425"/>
            <a:ext cx="2084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800" dirty="0" smtClean="0"/>
              <a:t>1.2.1. Korisnik doma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0" y="1627343"/>
            <a:ext cx="8795320" cy="459010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11760" y="2999085"/>
            <a:ext cx="79208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520" y="4426890"/>
            <a:ext cx="1619672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hr-HR" dirty="0">
                <a:solidFill>
                  <a:schemeClr val="tx1"/>
                </a:solidFill>
              </a:rPr>
              <a:t>Unos podataka </a:t>
            </a:r>
          </a:p>
          <a:p>
            <a:pPr eaLnBrk="1" hangingPunct="1"/>
            <a:r>
              <a:rPr lang="hr-HR" dirty="0">
                <a:solidFill>
                  <a:schemeClr val="tx1"/>
                </a:solidFill>
              </a:rPr>
              <a:t>korisnika doma</a:t>
            </a:r>
          </a:p>
          <a:p>
            <a:pPr algn="ctr" eaLnBrk="1" hangingPunct="1"/>
            <a:r>
              <a:rPr lang="hr-HR" b="1" dirty="0">
                <a:solidFill>
                  <a:schemeClr val="tx1"/>
                </a:solidFill>
              </a:rPr>
              <a:t>Opći </a:t>
            </a:r>
            <a:r>
              <a:rPr lang="hr-HR" b="1" dirty="0" smtClean="0">
                <a:solidFill>
                  <a:schemeClr val="tx1"/>
                </a:solidFill>
              </a:rPr>
              <a:t>podaci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76056" y="2276872"/>
            <a:ext cx="50405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5883539" y="2276872"/>
            <a:ext cx="432048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261190" y="4198651"/>
            <a:ext cx="631289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737223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733744"/>
            <a:ext cx="8748972" cy="450155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788024" y="2924944"/>
            <a:ext cx="1152128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4332914"/>
            <a:ext cx="1378496" cy="15443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1400" dirty="0">
                <a:solidFill>
                  <a:schemeClr val="tx1"/>
                </a:solidFill>
              </a:rPr>
              <a:t>Unos podataka o korisniku doma </a:t>
            </a:r>
          </a:p>
          <a:p>
            <a:pPr algn="ctr" eaLnBrk="1" hangingPunct="1"/>
            <a:r>
              <a:rPr lang="hr-HR" sz="1400" b="1" dirty="0">
                <a:solidFill>
                  <a:schemeClr val="tx1"/>
                </a:solidFill>
              </a:rPr>
              <a:t>Podaci o smještaju u ustanovu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45865" y="4563491"/>
            <a:ext cx="432048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sz="3800" dirty="0" smtClean="0"/>
              <a:t>1.2.2. Tablice korisnika doma</a:t>
            </a:r>
            <a:endParaRPr lang="hr-HR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784976" cy="4608512"/>
          </a:xfrm>
        </p:spPr>
      </p:pic>
      <p:sp>
        <p:nvSpPr>
          <p:cNvPr id="8" name="Rounded Rectangle 7"/>
          <p:cNvSpPr/>
          <p:nvPr/>
        </p:nvSpPr>
        <p:spPr>
          <a:xfrm>
            <a:off x="1674440" y="4005064"/>
            <a:ext cx="3960440" cy="5040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5861604" y="4127942"/>
            <a:ext cx="315009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500" dirty="0" smtClean="0">
                <a:solidFill>
                  <a:schemeClr val="tx1"/>
                </a:solidFill>
              </a:rPr>
              <a:t>Modul </a:t>
            </a:r>
            <a:r>
              <a:rPr lang="hr-HR" sz="1500" b="1" i="1" dirty="0" smtClean="0">
                <a:solidFill>
                  <a:schemeClr val="tx1"/>
                </a:solidFill>
              </a:rPr>
              <a:t>Tablice korisnika doma </a:t>
            </a:r>
            <a:r>
              <a:rPr lang="hr-HR" sz="1500" dirty="0" smtClean="0">
                <a:solidFill>
                  <a:schemeClr val="tx1"/>
                </a:solidFill>
              </a:rPr>
              <a:t>prikazuje kakvu vrstu prihoda korisnik ostvaruje, tko je nositelj troškova i kakvu vrstu potpore ostvaruje, te popis dokumentacije korisnika doma.</a:t>
            </a:r>
            <a:endParaRPr lang="hr-HR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1.3. Izvješće o korisnicima doma</a:t>
            </a:r>
            <a:endParaRPr lang="hr-H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endParaRPr lang="hr-HR" sz="2200" dirty="0" smtClean="0"/>
          </a:p>
          <a:p>
            <a:endParaRPr lang="hr-H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Informatiziranjem </a:t>
            </a:r>
            <a:r>
              <a:rPr lang="hr-HR" sz="2000" dirty="0"/>
              <a:t>procesa evidencije korisnika doma sva </a:t>
            </a:r>
            <a:r>
              <a:rPr lang="hr-HR" sz="2000" dirty="0" smtClean="0"/>
              <a:t>izvješća </a:t>
            </a:r>
            <a:r>
              <a:rPr lang="hr-HR" sz="2000" dirty="0"/>
              <a:t>se </a:t>
            </a:r>
            <a:r>
              <a:rPr lang="hr-HR" sz="2000" dirty="0" smtClean="0"/>
              <a:t>dobivaju </a:t>
            </a:r>
            <a:r>
              <a:rPr lang="hr-HR" sz="2000" b="1" dirty="0" smtClean="0"/>
              <a:t>automatski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Osnovni preduvjet</a:t>
            </a:r>
            <a:r>
              <a:rPr lang="hr-HR" sz="2000" dirty="0"/>
              <a:t> </a:t>
            </a:r>
            <a:r>
              <a:rPr lang="hr-HR" sz="2000" dirty="0" smtClean="0"/>
              <a:t>je da </a:t>
            </a:r>
            <a:r>
              <a:rPr lang="hr-HR" sz="2000" dirty="0"/>
              <a:t>su </a:t>
            </a:r>
            <a:r>
              <a:rPr lang="hr-HR" sz="2000" dirty="0" smtClean="0"/>
              <a:t>podaci </a:t>
            </a:r>
            <a:r>
              <a:rPr lang="hr-HR" sz="2000" dirty="0"/>
              <a:t>u izborniku Glavne </a:t>
            </a:r>
            <a:r>
              <a:rPr lang="hr-HR" sz="2000" dirty="0" smtClean="0"/>
              <a:t>forme</a:t>
            </a:r>
            <a:r>
              <a:rPr lang="hr-HR" sz="2000" dirty="0"/>
              <a:t> </a:t>
            </a:r>
            <a:r>
              <a:rPr lang="hr-HR" sz="2000" b="1" dirty="0" smtClean="0"/>
              <a:t>ažurni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067944" y="1656844"/>
            <a:ext cx="2643545" cy="980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Na slici je prikazan izgled izbornika </a:t>
            </a:r>
            <a:r>
              <a:rPr lang="pl-PL" sz="1600" b="1" i="1" dirty="0" smtClean="0">
                <a:solidFill>
                  <a:schemeClr val="tx1"/>
                </a:solidFill>
              </a:rPr>
              <a:t>Izvješća</a:t>
            </a:r>
            <a:r>
              <a:rPr lang="pl-PL" sz="1600" b="1" i="1" dirty="0">
                <a:solidFill>
                  <a:schemeClr val="tx1"/>
                </a:solidFill>
              </a:rPr>
              <a:t> </a:t>
            </a:r>
            <a:r>
              <a:rPr lang="pl-PL" sz="1600" b="1" i="1" dirty="0" smtClean="0">
                <a:solidFill>
                  <a:schemeClr val="tx1"/>
                </a:solidFill>
              </a:rPr>
              <a:t>o korisnicima doma</a:t>
            </a:r>
            <a:endParaRPr lang="hr-HR" sz="1600" b="1" i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2240" y="3717032"/>
            <a:ext cx="864096" cy="8248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34" y="2788748"/>
            <a:ext cx="2647706" cy="34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1.3.1. Izvješće Matična knjiga</a:t>
            </a:r>
            <a:endParaRPr lang="hr-HR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4" y="2840679"/>
            <a:ext cx="8795320" cy="31806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6624" y="2025761"/>
            <a:ext cx="3635896" cy="11275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700" dirty="0" smtClean="0">
                <a:solidFill>
                  <a:schemeClr val="tx1"/>
                </a:solidFill>
              </a:rPr>
              <a:t>Slika prikazuje </a:t>
            </a:r>
            <a:r>
              <a:rPr lang="hr-HR" sz="1700" dirty="0">
                <a:solidFill>
                  <a:schemeClr val="tx1"/>
                </a:solidFill>
              </a:rPr>
              <a:t>zaglavlje </a:t>
            </a:r>
            <a:r>
              <a:rPr lang="hr-HR" sz="1700" dirty="0" smtClean="0">
                <a:solidFill>
                  <a:schemeClr val="tx1"/>
                </a:solidFill>
              </a:rPr>
              <a:t>izvješća </a:t>
            </a:r>
            <a:r>
              <a:rPr lang="hr-HR" sz="1700" b="1" i="1" dirty="0">
                <a:solidFill>
                  <a:schemeClr val="tx1"/>
                </a:solidFill>
              </a:rPr>
              <a:t>Matična knjiga </a:t>
            </a:r>
            <a:r>
              <a:rPr lang="hr-HR" sz="1700" dirty="0">
                <a:solidFill>
                  <a:schemeClr val="tx1"/>
                </a:solidFill>
              </a:rPr>
              <a:t>u kojem možemo vidjeti set podataka koji se na </a:t>
            </a:r>
            <a:r>
              <a:rPr lang="hr-HR" sz="1700" dirty="0" smtClean="0">
                <a:solidFill>
                  <a:schemeClr val="tx1"/>
                </a:solidFill>
              </a:rPr>
              <a:t>izvješću prikazuju</a:t>
            </a:r>
            <a:endParaRPr lang="hr-HR" sz="17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68799"/>
            <a:ext cx="2674640" cy="12636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Izvješće Matična knjiga predstavlja prikaz popisa korisnika doma u propisanoj formi. </a:t>
            </a:r>
          </a:p>
        </p:txBody>
      </p:sp>
    </p:spTree>
    <p:extLst>
      <p:ext uri="{BB962C8B-B14F-4D97-AF65-F5344CB8AC3E}">
        <p14:creationId xmlns:p14="http://schemas.microsoft.com/office/powerpoint/2010/main" val="41405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1.3.2. Osobni list korisnika doma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964488" cy="4752528"/>
          </a:xfrm>
        </p:spPr>
      </p:pic>
      <p:sp>
        <p:nvSpPr>
          <p:cNvPr id="10" name="Rectangle 9"/>
          <p:cNvSpPr/>
          <p:nvPr/>
        </p:nvSpPr>
        <p:spPr>
          <a:xfrm>
            <a:off x="395536" y="4149080"/>
            <a:ext cx="1573832" cy="2880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092280" y="2476306"/>
            <a:ext cx="288032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457654" y="2984376"/>
            <a:ext cx="1125125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83968" y="2204864"/>
            <a:ext cx="43204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" y="1628800"/>
            <a:ext cx="8928484" cy="4608512"/>
          </a:xfrm>
        </p:spPr>
      </p:pic>
      <p:sp>
        <p:nvSpPr>
          <p:cNvPr id="9" name="Rectangle 8"/>
          <p:cNvSpPr/>
          <p:nvPr/>
        </p:nvSpPr>
        <p:spPr>
          <a:xfrm>
            <a:off x="7081544" y="1866319"/>
            <a:ext cx="1954697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Isti podaci vidljivi su u izborniku </a:t>
            </a:r>
            <a:r>
              <a:rPr lang="hr-HR" sz="1600" b="1" i="1" dirty="0" smtClean="0">
                <a:solidFill>
                  <a:schemeClr val="tx1"/>
                </a:solidFill>
              </a:rPr>
              <a:t>Osobni list korisnika doma </a:t>
            </a:r>
            <a:r>
              <a:rPr lang="hr-HR" sz="1600" dirty="0" smtClean="0">
                <a:solidFill>
                  <a:schemeClr val="tx1"/>
                </a:solidFill>
              </a:rPr>
              <a:t>kroz </a:t>
            </a:r>
            <a:r>
              <a:rPr lang="hr-HR" sz="1600" b="1" i="1" dirty="0" smtClean="0">
                <a:solidFill>
                  <a:schemeClr val="tx1"/>
                </a:solidFill>
              </a:rPr>
              <a:t>Izvješće o korisnicima doma</a:t>
            </a:r>
            <a:endParaRPr lang="hr-HR" sz="1600" b="1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4998" y="3068960"/>
            <a:ext cx="2021396" cy="19393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hr-HR" sz="1600" dirty="0">
                <a:solidFill>
                  <a:schemeClr val="tx1"/>
                </a:solidFill>
              </a:rPr>
              <a:t>Izvješće</a:t>
            </a:r>
            <a:r>
              <a:rPr lang="hr-HR" sz="1600" b="1" dirty="0">
                <a:solidFill>
                  <a:schemeClr val="tx1"/>
                </a:solidFill>
              </a:rPr>
              <a:t> Osobni list </a:t>
            </a:r>
          </a:p>
          <a:p>
            <a:pPr algn="ctr" eaLnBrk="1" hangingPunct="1"/>
            <a:r>
              <a:rPr lang="hr-HR" sz="1600" dirty="0">
                <a:solidFill>
                  <a:schemeClr val="tx1"/>
                </a:solidFill>
              </a:rPr>
              <a:t>( 3 strane ) sa prikazom podataka </a:t>
            </a:r>
            <a:r>
              <a:rPr lang="hr-HR" sz="1600" dirty="0" smtClean="0">
                <a:solidFill>
                  <a:schemeClr val="tx1"/>
                </a:solidFill>
              </a:rPr>
              <a:t>unesenih </a:t>
            </a:r>
            <a:r>
              <a:rPr lang="hr-HR" sz="1600" dirty="0">
                <a:solidFill>
                  <a:schemeClr val="tx1"/>
                </a:solidFill>
              </a:rPr>
              <a:t>kroz modul</a:t>
            </a:r>
            <a:r>
              <a:rPr lang="hr-HR" sz="1600" b="1" dirty="0">
                <a:solidFill>
                  <a:schemeClr val="tx1"/>
                </a:solidFill>
              </a:rPr>
              <a:t> Korisnik doma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547664" y="2307882"/>
            <a:ext cx="144016" cy="737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9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1.4. Izvješća o radu doma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28625" y="1604963"/>
            <a:ext cx="2703215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000" dirty="0"/>
              <a:t>Ova </a:t>
            </a:r>
            <a:r>
              <a:rPr lang="hr-HR" sz="2000" dirty="0" smtClean="0"/>
              <a:t>izvješća </a:t>
            </a:r>
            <a:r>
              <a:rPr lang="hr-HR" sz="2000" dirty="0"/>
              <a:t>su tzv. statističkog karaktera i predstavljaju prikaza rada doma kroz jednu kalendarsku godinu. </a:t>
            </a:r>
            <a:endParaRPr lang="hr-HR" sz="2000" dirty="0" smtClean="0"/>
          </a:p>
          <a:p>
            <a:pPr eaLnBrk="1" hangingPunct="1"/>
            <a:endParaRPr lang="hr-HR" sz="2000" dirty="0">
              <a:solidFill>
                <a:srgbClr val="C00000"/>
              </a:solidFill>
            </a:endParaRPr>
          </a:p>
          <a:p>
            <a:pPr eaLnBrk="1" hangingPunct="1"/>
            <a:endParaRPr lang="hr-HR" sz="20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04963"/>
            <a:ext cx="2808312" cy="46303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87628" y="3645024"/>
            <a:ext cx="115212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8625" y="3645024"/>
            <a:ext cx="2919239" cy="1872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hr-HR" sz="1600" dirty="0">
                <a:solidFill>
                  <a:schemeClr val="tx1"/>
                </a:solidFill>
              </a:rPr>
              <a:t>Izvješća o radu doma su bitan razlog za informatizaciju evidencija. </a:t>
            </a:r>
            <a:r>
              <a:rPr lang="hr-HR" sz="1600" b="1" i="1" dirty="0">
                <a:solidFill>
                  <a:schemeClr val="tx1"/>
                </a:solidFill>
              </a:rPr>
              <a:t>Postojeće stanje</a:t>
            </a:r>
            <a:r>
              <a:rPr lang="hr-HR" sz="1600" dirty="0">
                <a:solidFill>
                  <a:schemeClr val="tx1"/>
                </a:solidFill>
              </a:rPr>
              <a:t> je da se rade  ručno na način da se prolazi  kroz svu dokumentaciju i (korisnik po korisnik)  formira </a:t>
            </a:r>
            <a:r>
              <a:rPr lang="hr-HR" sz="1600" dirty="0" smtClean="0">
                <a:solidFill>
                  <a:schemeClr val="tx1"/>
                </a:solidFill>
              </a:rPr>
              <a:t>izvješće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0942" y="3356992"/>
            <a:ext cx="2160240" cy="1591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hr-HR" dirty="0" smtClean="0">
                <a:solidFill>
                  <a:schemeClr val="tx1"/>
                </a:solidFill>
              </a:rPr>
              <a:t>Izvješća </a:t>
            </a:r>
            <a:r>
              <a:rPr lang="hr-HR" b="1" i="1" dirty="0">
                <a:solidFill>
                  <a:schemeClr val="tx1"/>
                </a:solidFill>
              </a:rPr>
              <a:t>potražuju </a:t>
            </a:r>
            <a:r>
              <a:rPr lang="hr-HR" dirty="0">
                <a:solidFill>
                  <a:schemeClr val="tx1"/>
                </a:solidFill>
              </a:rPr>
              <a:t>MSPM, Centri za socijalnu skrb, županije…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/>
              <a:t>1.4.3. Izvješće Glavni razlog smještaja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173416" cy="32403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99592" y="1619352"/>
            <a:ext cx="6112412" cy="1085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Primjer prikaza </a:t>
            </a:r>
            <a:r>
              <a:rPr lang="hr-HR" sz="1600" dirty="0" smtClean="0">
                <a:solidFill>
                  <a:schemeClr val="tx1"/>
                </a:solidFill>
              </a:rPr>
              <a:t>Izvješća </a:t>
            </a:r>
            <a:r>
              <a:rPr lang="hr-HR" sz="1600" b="1" i="1" dirty="0">
                <a:solidFill>
                  <a:schemeClr val="tx1"/>
                </a:solidFill>
              </a:rPr>
              <a:t>Glavni razlog </a:t>
            </a:r>
            <a:r>
              <a:rPr lang="hr-HR" sz="1600" b="1" i="1" dirty="0" smtClean="0">
                <a:solidFill>
                  <a:schemeClr val="tx1"/>
                </a:solidFill>
              </a:rPr>
              <a:t>smještaja u dom</a:t>
            </a:r>
            <a:r>
              <a:rPr lang="hr-HR" sz="16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Izvješće obuhvaća </a:t>
            </a:r>
            <a:r>
              <a:rPr lang="hr-HR" sz="1600" dirty="0">
                <a:solidFill>
                  <a:schemeClr val="tx1"/>
                </a:solidFill>
              </a:rPr>
              <a:t>sve korisnike koji imaju datum smještaja prije datuma potraživanja </a:t>
            </a:r>
            <a:r>
              <a:rPr lang="hr-HR" sz="1600" dirty="0" smtClean="0">
                <a:solidFill>
                  <a:schemeClr val="tx1"/>
                </a:solidFill>
              </a:rPr>
              <a:t>izvješća (u </a:t>
            </a:r>
            <a:r>
              <a:rPr lang="hr-HR" sz="1600" dirty="0">
                <a:solidFill>
                  <a:schemeClr val="tx1"/>
                </a:solidFill>
              </a:rPr>
              <a:t>primjeru sa slike </a:t>
            </a:r>
            <a:r>
              <a:rPr lang="hr-HR" sz="1600" dirty="0" smtClean="0">
                <a:solidFill>
                  <a:schemeClr val="tx1"/>
                </a:solidFill>
              </a:rPr>
              <a:t>to </a:t>
            </a:r>
            <a:r>
              <a:rPr lang="hr-HR" sz="1600" dirty="0">
                <a:solidFill>
                  <a:schemeClr val="tx1"/>
                </a:solidFill>
              </a:rPr>
              <a:t>je </a:t>
            </a:r>
            <a:r>
              <a:rPr lang="hr-HR" sz="1600" b="1" i="1" dirty="0" smtClean="0">
                <a:solidFill>
                  <a:schemeClr val="tx1"/>
                </a:solidFill>
              </a:rPr>
              <a:t>28.04.15</a:t>
            </a:r>
            <a:r>
              <a:rPr lang="hr-HR" sz="1600" dirty="0" smtClean="0">
                <a:solidFill>
                  <a:schemeClr val="tx1"/>
                </a:solidFill>
              </a:rPr>
              <a:t> ).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dirty="0" smtClean="0"/>
              <a:t>1.4.9. Izvješće Vrsta oštećenja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779662" y="5277155"/>
            <a:ext cx="344041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dirty="0">
                <a:latin typeface="+mn-lt"/>
              </a:rPr>
              <a:t>Primjer izvješća </a:t>
            </a:r>
          </a:p>
          <a:p>
            <a:pPr eaLnBrk="1" hangingPunct="1"/>
            <a:r>
              <a:rPr lang="hr-HR" b="1" dirty="0">
                <a:latin typeface="+mn-lt"/>
              </a:rPr>
              <a:t>Korisnici prema vrstama oštećenja</a:t>
            </a:r>
            <a:endParaRPr lang="hr-HR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9089"/>
            <a:ext cx="7776864" cy="303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Uvod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57188" y="1928813"/>
            <a:ext cx="8358187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3200" b="1" dirty="0">
                <a:latin typeface="+mn-lt"/>
              </a:rPr>
              <a:t>Što je e-DOM ?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r>
              <a:rPr lang="hr-HR" sz="2400" b="1" dirty="0">
                <a:latin typeface="+mn-lt"/>
              </a:rPr>
              <a:t>e-Dom je aplikacija za vođenje </a:t>
            </a:r>
            <a:r>
              <a:rPr lang="hr-HR" sz="2400" b="1" dirty="0" smtClean="0">
                <a:latin typeface="+mn-lt"/>
              </a:rPr>
              <a:t>evidencija</a:t>
            </a:r>
            <a:r>
              <a:rPr lang="hr-HR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hr-HR" sz="2400" b="1" dirty="0">
                <a:latin typeface="+mn-lt"/>
              </a:rPr>
              <a:t>o korisnicima domova za starije i nemoćne osobe.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r>
              <a:rPr lang="hr-HR" dirty="0">
                <a:latin typeface="+mn-lt"/>
              </a:rPr>
              <a:t>Evidencije koje se vode kroz aplikaciju e-DOM su: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Osobna</a:t>
            </a:r>
            <a:r>
              <a:rPr lang="hr-HR" dirty="0">
                <a:latin typeface="+mn-lt"/>
              </a:rPr>
              <a:t> evidencija korisnika doma</a:t>
            </a: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Socijalna </a:t>
            </a:r>
            <a:r>
              <a:rPr lang="hr-HR" dirty="0">
                <a:latin typeface="+mn-lt"/>
              </a:rPr>
              <a:t>evidencija doma</a:t>
            </a: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>
                <a:latin typeface="+mn-lt"/>
              </a:rPr>
              <a:t>Zdravstvena</a:t>
            </a:r>
            <a:r>
              <a:rPr lang="hr-HR" dirty="0">
                <a:latin typeface="+mn-lt"/>
              </a:rPr>
              <a:t> evidencija korisnika </a:t>
            </a:r>
            <a:r>
              <a:rPr lang="hr-HR" dirty="0" smtClean="0">
                <a:latin typeface="+mn-lt"/>
              </a:rPr>
              <a:t>doma</a:t>
            </a:r>
          </a:p>
          <a:p>
            <a:pPr eaLnBrk="1" hangingPunct="1">
              <a:buFontTx/>
              <a:buChar char="-"/>
            </a:pPr>
            <a:r>
              <a:rPr lang="hr-HR" dirty="0">
                <a:latin typeface="+mn-lt"/>
              </a:rPr>
              <a:t> </a:t>
            </a:r>
            <a:r>
              <a:rPr lang="hr-HR" b="1" dirty="0" smtClean="0">
                <a:latin typeface="+mn-lt"/>
              </a:rPr>
              <a:t>Radna terapija </a:t>
            </a:r>
            <a:r>
              <a:rPr lang="hr-HR" dirty="0" smtClean="0">
                <a:latin typeface="+mn-lt"/>
              </a:rPr>
              <a:t>evidencija korisnika doma</a:t>
            </a:r>
          </a:p>
          <a:p>
            <a:pPr eaLnBrk="1" hangingPunct="1"/>
            <a:endParaRPr lang="hr-HR" dirty="0"/>
          </a:p>
          <a:p>
            <a:pPr eaLnBrk="1" hangingPunct="1"/>
            <a:endParaRPr lang="hr-HR" dirty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77094" r="59505" b="9032"/>
          <a:stretch>
            <a:fillRect/>
          </a:stretch>
        </p:blipFill>
        <p:spPr bwMode="auto">
          <a:xfrm>
            <a:off x="5857875" y="3786188"/>
            <a:ext cx="28575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2. Radna terapija - Šifrarnici</a:t>
            </a:r>
            <a:endParaRPr lang="hr-HR" sz="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" y="1844824"/>
            <a:ext cx="9145016" cy="4248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8171" y="2420888"/>
            <a:ext cx="2880320" cy="2376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Šifrarnik ' </a:t>
            </a:r>
            <a:r>
              <a:rPr lang="hr-HR" sz="1600" b="1" i="1" dirty="0">
                <a:solidFill>
                  <a:schemeClr val="tx1"/>
                </a:solidFill>
              </a:rPr>
              <a:t>Tip </a:t>
            </a:r>
            <a:r>
              <a:rPr lang="hr-HR" sz="1600" b="1" i="1" dirty="0" smtClean="0">
                <a:solidFill>
                  <a:schemeClr val="tx1"/>
                </a:solidFill>
              </a:rPr>
              <a:t>aktivnosti </a:t>
            </a:r>
            <a:r>
              <a:rPr lang="hr-HR" sz="1600" dirty="0">
                <a:solidFill>
                  <a:schemeClr val="tx1"/>
                </a:solidFill>
              </a:rPr>
              <a:t>' je tzv. UDV šifrarnik. Vrijednosti iz ovog šifrarnika se koriste za ispravno popunjavanje modula Aktivnost na dan iz izbornika Glavne forme.</a:t>
            </a:r>
          </a:p>
          <a:p>
            <a:endParaRPr lang="hr-HR" sz="1600" dirty="0">
              <a:solidFill>
                <a:schemeClr val="tx1"/>
              </a:solidFill>
            </a:endParaRPr>
          </a:p>
          <a:p>
            <a:r>
              <a:rPr lang="hr-HR" sz="1600" dirty="0">
                <a:solidFill>
                  <a:schemeClr val="tx1"/>
                </a:solidFill>
              </a:rPr>
              <a:t>Aktivnosti prema tipu </a:t>
            </a:r>
            <a:r>
              <a:rPr lang="hr-HR" sz="1600" dirty="0" smtClean="0">
                <a:solidFill>
                  <a:schemeClr val="tx1"/>
                </a:solidFill>
              </a:rPr>
              <a:t>dijelimo:  </a:t>
            </a:r>
            <a:r>
              <a:rPr lang="hr-HR" sz="1600" dirty="0">
                <a:solidFill>
                  <a:schemeClr val="tx1"/>
                </a:solidFill>
              </a:rPr>
              <a:t>na </a:t>
            </a:r>
            <a:r>
              <a:rPr lang="hr-HR" sz="1600" b="1" i="1" dirty="0">
                <a:solidFill>
                  <a:schemeClr val="tx1"/>
                </a:solidFill>
              </a:rPr>
              <a:t>Grupne i Individualne</a:t>
            </a:r>
          </a:p>
        </p:txBody>
      </p:sp>
    </p:spTree>
    <p:extLst>
      <p:ext uri="{BB962C8B-B14F-4D97-AF65-F5344CB8AC3E}">
        <p14:creationId xmlns:p14="http://schemas.microsoft.com/office/powerpoint/2010/main" val="19701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2.1.2. Grupa aktivnosti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28625" y="1857375"/>
            <a:ext cx="8001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sz="2000" dirty="0">
                <a:latin typeface="+mn-lt"/>
              </a:rPr>
              <a:t>Kroz </a:t>
            </a:r>
            <a:r>
              <a:rPr lang="hr-HR" sz="2000" dirty="0" smtClean="0">
                <a:latin typeface="+mn-lt"/>
              </a:rPr>
              <a:t>izbornik </a:t>
            </a:r>
            <a:r>
              <a:rPr lang="hr-HR" sz="2000" b="1" i="1" dirty="0" smtClean="0">
                <a:latin typeface="+mn-lt"/>
              </a:rPr>
              <a:t>Grupa</a:t>
            </a:r>
            <a:r>
              <a:rPr lang="hr-HR" sz="2000" dirty="0" smtClean="0">
                <a:latin typeface="+mn-lt"/>
              </a:rPr>
              <a:t> </a:t>
            </a:r>
            <a:r>
              <a:rPr lang="hr-HR" sz="2000" b="1" i="1" dirty="0" smtClean="0">
                <a:latin typeface="+mn-lt"/>
              </a:rPr>
              <a:t>Aktivnosti </a:t>
            </a:r>
            <a:r>
              <a:rPr lang="hr-HR" sz="2000" dirty="0">
                <a:latin typeface="+mn-lt"/>
              </a:rPr>
              <a:t>omogućeno  je evidentiranje usluga za korisnike doma  i to: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sz="2000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hr-HR" sz="2000" b="1" dirty="0">
                <a:latin typeface="+mn-lt"/>
              </a:rPr>
              <a:t>Rekreativne aktivnosti  </a:t>
            </a:r>
            <a:r>
              <a:rPr lang="hr-HR" sz="2000" dirty="0">
                <a:latin typeface="+mn-lt"/>
              </a:rPr>
              <a:t>( medicinska gimnastika, kuglanje, pikado i sl. )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hr-HR" sz="2000" b="1" dirty="0">
                <a:latin typeface="+mn-lt"/>
              </a:rPr>
              <a:t>Kreativne aktivnosti </a:t>
            </a:r>
            <a:r>
              <a:rPr lang="hr-HR" sz="2000" dirty="0">
                <a:latin typeface="+mn-lt"/>
              </a:rPr>
              <a:t>( likovne radionice, metode i tehnike, kiparske škole i slično )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hr-HR" sz="2000" b="1" dirty="0">
                <a:latin typeface="+mn-lt"/>
              </a:rPr>
              <a:t>Kulturno zabavne aktivnosti </a:t>
            </a:r>
            <a:r>
              <a:rPr lang="hr-HR" sz="2000" dirty="0">
                <a:latin typeface="+mn-lt"/>
              </a:rPr>
              <a:t>( društvene igre, proslave rođendana, gostovanje kulturno umjetničkih društava, posjeti vrtića i škola, predavanja i prezentacije i slično )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hr-HR" sz="2000" b="1" dirty="0">
                <a:latin typeface="+mn-lt"/>
              </a:rPr>
              <a:t>Duhovne aktivnosti </a:t>
            </a:r>
            <a:r>
              <a:rPr lang="hr-HR" sz="2000" dirty="0">
                <a:latin typeface="+mn-lt"/>
              </a:rPr>
              <a:t>(duhovne radionice, molitve, sv. Mise 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2.1.3. Aktivnost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6" y="1844824"/>
            <a:ext cx="8064896" cy="4176464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720356" y="2862170"/>
            <a:ext cx="1008112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559446" y="4009681"/>
            <a:ext cx="864096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58262" y="3708566"/>
            <a:ext cx="1362210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Dodavanje nove aktivnosti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095" y="4887627"/>
            <a:ext cx="1880377" cy="12730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Aplikacija pruža izbor između različitih Grupa aktivnosti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04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sz="3600" dirty="0"/>
              <a:t>2.2</a:t>
            </a:r>
            <a:r>
              <a:rPr lang="hr-HR" sz="3600" dirty="0" smtClean="0"/>
              <a:t>. Glavne </a:t>
            </a:r>
            <a:r>
              <a:rPr lang="hr-HR" sz="3600" dirty="0"/>
              <a:t>forme </a:t>
            </a:r>
            <a:r>
              <a:rPr lang="hr-HR" sz="3600" dirty="0" smtClean="0"/>
              <a:t>- Aktivnost na dan </a:t>
            </a:r>
            <a:endParaRPr lang="hr-H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953"/>
            <a:ext cx="8820472" cy="410445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860032" y="2636912"/>
            <a:ext cx="864096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18040" y="4631209"/>
            <a:ext cx="93610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24128" y="2888940"/>
            <a:ext cx="1872208" cy="667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Dodavanje nove aktivnosti na dan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4144" y="4499138"/>
            <a:ext cx="1332656" cy="1416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Evidencija Aktivnosti po datumima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086457"/>
            <a:ext cx="1512168" cy="16655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Kroz </a:t>
            </a:r>
            <a:r>
              <a:rPr lang="hr-HR" sz="1600" dirty="0">
                <a:solidFill>
                  <a:schemeClr val="tx1"/>
                </a:solidFill>
              </a:rPr>
              <a:t>ovaj modul se opisuju aktivnosti koje se obavljaju za trajanja jednog dana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89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dirty="0" smtClean="0"/>
              <a:t>2.2. Glavne forme - Evidencija aktivnosti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" y="1489130"/>
            <a:ext cx="8686800" cy="48196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72200" y="4833156"/>
            <a:ext cx="2417440" cy="13076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>
                <a:solidFill>
                  <a:schemeClr val="tx1"/>
                </a:solidFill>
              </a:rPr>
              <a:t>Klikom na dugme </a:t>
            </a:r>
            <a:r>
              <a:rPr lang="hr-HR" sz="1500" b="1" i="1" dirty="0">
                <a:solidFill>
                  <a:schemeClr val="tx1"/>
                </a:solidFill>
              </a:rPr>
              <a:t>Brzi unos </a:t>
            </a:r>
            <a:r>
              <a:rPr lang="hr-HR" sz="1500" dirty="0">
                <a:solidFill>
                  <a:schemeClr val="tx1"/>
                </a:solidFill>
              </a:rPr>
              <a:t>otvara se prozor sa korisnicima </a:t>
            </a:r>
            <a:r>
              <a:rPr lang="hr-HR" sz="1500" dirty="0" smtClean="0">
                <a:solidFill>
                  <a:schemeClr val="tx1"/>
                </a:solidFill>
              </a:rPr>
              <a:t>u </a:t>
            </a:r>
            <a:r>
              <a:rPr lang="hr-HR" sz="1500" dirty="0">
                <a:solidFill>
                  <a:schemeClr val="tx1"/>
                </a:solidFill>
              </a:rPr>
              <a:t>okviru kojeg odabiremo </a:t>
            </a:r>
            <a:r>
              <a:rPr lang="hr-HR" sz="1500" dirty="0" smtClean="0">
                <a:solidFill>
                  <a:schemeClr val="tx1"/>
                </a:solidFill>
              </a:rPr>
              <a:t>korisnike </a:t>
            </a:r>
            <a:r>
              <a:rPr lang="hr-HR" sz="1500" dirty="0">
                <a:solidFill>
                  <a:schemeClr val="tx1"/>
                </a:solidFill>
              </a:rPr>
              <a:t>koji su pristupili toj aktivnosti.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024" y="3009399"/>
            <a:ext cx="2772308" cy="86622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354360" y="3996447"/>
            <a:ext cx="187220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Evidencija korisnika za koje je odabrana aktivnost Kuglanje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9872" y="1988840"/>
            <a:ext cx="3888432" cy="1008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20607" y="2856968"/>
            <a:ext cx="851393" cy="1289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15816" y="4146563"/>
            <a:ext cx="2137972" cy="1084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 smtClean="0">
                <a:solidFill>
                  <a:schemeClr val="tx1"/>
                </a:solidFill>
              </a:rPr>
              <a:t>Odabir datuma i  aktivnosti za koju se vrši unos</a:t>
            </a:r>
            <a:endParaRPr lang="hr-HR" sz="15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619672" y="3689494"/>
            <a:ext cx="357134" cy="418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740352" y="2780928"/>
            <a:ext cx="432048" cy="1980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784903" y="5949280"/>
            <a:ext cx="1515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3. Medicinske evidencije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Modul namijenjen </a:t>
            </a:r>
            <a:r>
              <a:rPr lang="hr-HR" sz="2000" dirty="0"/>
              <a:t>vođenju medicinske evidencije u odjelima za pojačanu njegu domova umirovljenika. 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Sve </a:t>
            </a:r>
            <a:r>
              <a:rPr lang="hr-HR" sz="2000" dirty="0"/>
              <a:t>evidencije koje se vode je moguće brzo pregledavati i </a:t>
            </a:r>
            <a:r>
              <a:rPr lang="hr-HR" sz="2000" dirty="0" smtClean="0"/>
              <a:t>pretraživati </a:t>
            </a:r>
            <a:r>
              <a:rPr lang="hr-HR" sz="2000" dirty="0"/>
              <a:t>prema različitim kriterijima, te dobivene rezultate ispisivati na pisač, što omogućava i daljnje vođenje standardne papirnate dokumentacije.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39"/>
            <a:ext cx="3168352" cy="413732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524328" y="2132856"/>
            <a:ext cx="144016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3.1.1. Čimbenici kategorizacije</a:t>
            </a:r>
            <a:endParaRPr lang="hr-H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hr-HR" sz="2100" dirty="0"/>
              <a:t>Unutar ovog </a:t>
            </a:r>
            <a:r>
              <a:rPr lang="hr-HR" sz="2100" dirty="0" smtClean="0"/>
              <a:t>izbornika </a:t>
            </a:r>
            <a:r>
              <a:rPr lang="hr-HR" sz="2100" dirty="0"/>
              <a:t>vrši se kategoriziranje gerijatrijskih osiguranika u kategorije ovisno o potrebama za zdravstvenom njegom</a:t>
            </a:r>
            <a:r>
              <a:rPr lang="hr-HR" sz="2200" dirty="0"/>
              <a:t>.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8075240" cy="33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3.1.3. Stupanj rizika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363272" cy="4752528"/>
          </a:xfrm>
        </p:spPr>
      </p:pic>
      <p:sp>
        <p:nvSpPr>
          <p:cNvPr id="11" name="Rectangle 10"/>
          <p:cNvSpPr/>
          <p:nvPr/>
        </p:nvSpPr>
        <p:spPr>
          <a:xfrm>
            <a:off x="6969969" y="2524038"/>
            <a:ext cx="2244613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Primjer šifrarnika </a:t>
            </a:r>
            <a:r>
              <a:rPr lang="hr-HR" b="1" i="1" dirty="0" smtClean="0">
                <a:solidFill>
                  <a:schemeClr val="tx1"/>
                </a:solidFill>
              </a:rPr>
              <a:t>Stupanj rizika</a:t>
            </a:r>
            <a:endParaRPr lang="hr-HR" b="1" i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00189" y="3095999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364088" y="3373609"/>
            <a:ext cx="28803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39952" y="2240868"/>
            <a:ext cx="2448272" cy="12912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Bodovi koji odgovaraju stupnju rizika gerijatrijskog  osiguranika.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Služe za procjenu rizika dekubitusa.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3.2. Evidencija usluga – Grupe usluga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551709"/>
            <a:ext cx="4106594" cy="43975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Definirane su usluge </a:t>
            </a:r>
            <a:r>
              <a:rPr lang="hr-HR" sz="2000" dirty="0"/>
              <a:t>koje će se obaviti za svakog gerijatrijskog osiguranika </a:t>
            </a:r>
            <a:r>
              <a:rPr lang="hr-HR" sz="2000" dirty="0" smtClean="0"/>
              <a:t>pojedinačno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/>
          </a:p>
          <a:p>
            <a:pPr marL="0" indent="0">
              <a:buNone/>
            </a:pPr>
            <a:r>
              <a:rPr lang="hr-HR" sz="2000" b="1" i="1" dirty="0" smtClean="0"/>
              <a:t>Grupe usluga</a:t>
            </a:r>
            <a:r>
              <a:rPr lang="hr-HR" sz="2000" dirty="0" smtClean="0"/>
              <a:t>: </a:t>
            </a:r>
            <a:r>
              <a:rPr lang="hr-HR" sz="2000" u="sng" dirty="0" smtClean="0"/>
              <a:t>Zdravstvena </a:t>
            </a:r>
            <a:r>
              <a:rPr lang="hr-HR" sz="2000" u="sng" dirty="0"/>
              <a:t>njega prema smjenama</a:t>
            </a:r>
            <a:r>
              <a:rPr lang="hr-HR" sz="2000" dirty="0"/>
              <a:t> - prva smjena, druga smjena, noćna smjena</a:t>
            </a:r>
          </a:p>
          <a:p>
            <a:pPr marL="0" indent="0">
              <a:buNone/>
            </a:pPr>
            <a:r>
              <a:rPr lang="hr-HR" sz="2000" u="sng" dirty="0" smtClean="0"/>
              <a:t>Preventivna </a:t>
            </a:r>
            <a:r>
              <a:rPr lang="hr-HR" sz="2000" u="sng" dirty="0"/>
              <a:t>zdravstvena njega </a:t>
            </a:r>
            <a:r>
              <a:rPr lang="hr-HR" sz="2000" dirty="0" smtClean="0"/>
              <a:t>- prva smjena</a:t>
            </a:r>
            <a:r>
              <a:rPr lang="hr-HR" sz="2000" dirty="0"/>
              <a:t>, druga smjena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672408" cy="38676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300192" y="3645024"/>
            <a:ext cx="1296144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dirty="0" smtClean="0"/>
              <a:t>3.2.3. Podgrupa usluga – Zdravstvena njega – I. smjena</a:t>
            </a:r>
            <a:endParaRPr lang="hr-HR" sz="3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128792" cy="4104456"/>
          </a:xfrm>
        </p:spPr>
      </p:pic>
      <p:cxnSp>
        <p:nvCxnSpPr>
          <p:cNvPr id="17" name="Straight Arrow Connector 16"/>
          <p:cNvCxnSpPr/>
          <p:nvPr/>
        </p:nvCxnSpPr>
        <p:spPr>
          <a:xfrm flipH="1">
            <a:off x="4644008" y="3717032"/>
            <a:ext cx="2232248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34980" y="1844824"/>
            <a:ext cx="2386608" cy="30243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>
                <a:solidFill>
                  <a:schemeClr val="tx1"/>
                </a:solidFill>
              </a:rPr>
              <a:t>Tijekom </a:t>
            </a:r>
            <a:r>
              <a:rPr lang="hr-HR" sz="1600" dirty="0" smtClean="0">
                <a:solidFill>
                  <a:schemeClr val="tx1"/>
                </a:solidFill>
              </a:rPr>
              <a:t>smjene</a:t>
            </a:r>
          </a:p>
          <a:p>
            <a:r>
              <a:rPr lang="hr-HR" sz="1600" dirty="0" smtClean="0">
                <a:solidFill>
                  <a:schemeClr val="tx1"/>
                </a:solidFill>
              </a:rPr>
              <a:t>medicinska </a:t>
            </a:r>
            <a:r>
              <a:rPr lang="hr-HR" sz="1600" dirty="0">
                <a:solidFill>
                  <a:schemeClr val="tx1"/>
                </a:solidFill>
              </a:rPr>
              <a:t>sestra sukladno smjernicama svakodnevno</a:t>
            </a:r>
            <a:r>
              <a:rPr lang="hr-HR" sz="1600" dirty="0" smtClean="0">
                <a:solidFill>
                  <a:schemeClr val="tx1"/>
                </a:solidFill>
              </a:rPr>
              <a:t>, kroz</a:t>
            </a:r>
            <a:endParaRPr lang="hr-HR" sz="1600" dirty="0">
              <a:solidFill>
                <a:schemeClr val="tx1"/>
              </a:solidFill>
            </a:endParaRPr>
          </a:p>
          <a:p>
            <a:r>
              <a:rPr lang="hr-HR" sz="1600" dirty="0" smtClean="0">
                <a:solidFill>
                  <a:schemeClr val="tx1"/>
                </a:solidFill>
              </a:rPr>
              <a:t>cijeli mjesec </a:t>
            </a:r>
            <a:r>
              <a:rPr lang="hr-HR" sz="1600" dirty="0">
                <a:solidFill>
                  <a:schemeClr val="tx1"/>
                </a:solidFill>
              </a:rPr>
              <a:t>potvrđuje provedbu za sljedeće aktivnosti:</a:t>
            </a:r>
          </a:p>
          <a:p>
            <a:r>
              <a:rPr lang="hr-HR" sz="1600" b="1" i="1" dirty="0">
                <a:solidFill>
                  <a:schemeClr val="tx1"/>
                </a:solidFill>
              </a:rPr>
              <a:t>pranje i oblačenje, pokretljivost, prehranu i unos </a:t>
            </a:r>
            <a:r>
              <a:rPr lang="hr-HR" sz="1600" b="1" i="1" dirty="0" smtClean="0">
                <a:solidFill>
                  <a:schemeClr val="tx1"/>
                </a:solidFill>
              </a:rPr>
              <a:t>tekućine, </a:t>
            </a:r>
            <a:r>
              <a:rPr lang="hr-HR" sz="1600" b="1" i="1" dirty="0">
                <a:solidFill>
                  <a:schemeClr val="tx1"/>
                </a:solidFill>
              </a:rPr>
              <a:t>te eliminaciju</a:t>
            </a:r>
          </a:p>
        </p:txBody>
      </p:sp>
    </p:spTree>
    <p:extLst>
      <p:ext uri="{BB962C8B-B14F-4D97-AF65-F5344CB8AC3E}">
        <p14:creationId xmlns:p14="http://schemas.microsoft.com/office/powerpoint/2010/main" val="2952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28625" y="1857375"/>
            <a:ext cx="82867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b="1" dirty="0" smtClean="0">
                <a:latin typeface="+mn-lt"/>
              </a:rPr>
              <a:t>Aplikacija </a:t>
            </a:r>
            <a:r>
              <a:rPr lang="hr-HR" b="1" dirty="0">
                <a:latin typeface="+mn-lt"/>
              </a:rPr>
              <a:t>e-DOM je namijenjena</a:t>
            </a:r>
            <a:r>
              <a:rPr lang="hr-HR" dirty="0" smtClean="0">
                <a:latin typeface="+mn-lt"/>
              </a:rPr>
              <a:t>:</a:t>
            </a:r>
          </a:p>
          <a:p>
            <a:pPr eaLnBrk="1" hangingPunct="1"/>
            <a:endParaRPr lang="hr-HR" dirty="0" smtClean="0">
              <a:latin typeface="+mn-lt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 smtClean="0">
                <a:latin typeface="+mn-lt"/>
              </a:rPr>
              <a:t>Administrativnom osoblju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 smtClean="0">
                <a:latin typeface="+mn-lt"/>
              </a:rPr>
              <a:t>Socijalnim radnicima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 smtClean="0">
                <a:latin typeface="+mn-lt"/>
              </a:rPr>
              <a:t>Zdravstvenim radnicima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hr-HR" dirty="0" smtClean="0">
                <a:latin typeface="+mn-lt"/>
              </a:rPr>
              <a:t>Ravnateljima ili upraviteljima (u smislu izvješća i analitike)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i="1" dirty="0">
                <a:latin typeface="+mn-lt"/>
              </a:rPr>
              <a:t>Cilj</a:t>
            </a:r>
            <a:r>
              <a:rPr lang="hr-HR" dirty="0">
                <a:latin typeface="+mn-lt"/>
              </a:rPr>
              <a:t> </a:t>
            </a:r>
            <a:r>
              <a:rPr lang="hr-HR" dirty="0" smtClean="0">
                <a:latin typeface="+mn-lt"/>
              </a:rPr>
              <a:t>aplikacije </a:t>
            </a:r>
            <a:r>
              <a:rPr lang="hr-HR" dirty="0">
                <a:latin typeface="+mn-lt"/>
              </a:rPr>
              <a:t>je omogućiti sistematizaciju procesa i dokumenata vezanih za poslove evidencija korisnika doma.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+mn-lt"/>
              </a:rPr>
              <a:t>Svakodnevnim korištenjem ovog programa korisniku je omogućeno da sve dokumente i izvješća koji su nužni, izrađuje i pohranjuje na jedno zajedničko mjesto te da ih sa tog zajedničkog mjesta koristi.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hr-H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dirty="0" smtClean="0"/>
              <a:t>3.2.4. Predložak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61950" y="16605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4071938" y="1857375"/>
            <a:ext cx="478631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 dirty="0">
                <a:latin typeface="+mn-lt"/>
              </a:rPr>
              <a:t>Medicinski dio sustava e-DOM</a:t>
            </a:r>
          </a:p>
          <a:p>
            <a:pPr eaLnBrk="1" hangingPunct="1"/>
            <a:endParaRPr lang="hr-HR" sz="2400" dirty="0">
              <a:latin typeface="+mn-lt"/>
            </a:endParaRPr>
          </a:p>
          <a:p>
            <a:pPr algn="ctr" eaLnBrk="1" hangingPunct="1"/>
            <a:r>
              <a:rPr lang="hr-HR" sz="2400" b="1" dirty="0">
                <a:latin typeface="+mn-lt"/>
              </a:rPr>
              <a:t>V A Ž N O !</a:t>
            </a:r>
          </a:p>
          <a:p>
            <a:pPr eaLnBrk="1" hangingPunct="1"/>
            <a:endParaRPr lang="hr-HR" sz="2400" dirty="0">
              <a:latin typeface="+mn-lt"/>
            </a:endParaRPr>
          </a:p>
          <a:p>
            <a:pPr eaLnBrk="1" hangingPunct="1"/>
            <a:r>
              <a:rPr lang="hr-HR" sz="2000" dirty="0">
                <a:latin typeface="+mn-lt"/>
              </a:rPr>
              <a:t>Korištenjem </a:t>
            </a:r>
            <a:r>
              <a:rPr lang="hr-HR" sz="2000" dirty="0">
                <a:solidFill>
                  <a:srgbClr val="C00000"/>
                </a:solidFill>
                <a:latin typeface="+mn-lt"/>
              </a:rPr>
              <a:t>predložaka</a:t>
            </a:r>
            <a:r>
              <a:rPr lang="hr-HR" sz="2000" dirty="0">
                <a:latin typeface="+mn-lt"/>
              </a:rPr>
              <a:t>  u procesu evidentiranja usluga drastično je smanjeno vrijeme potrebno za ažuriranje dokumentacije</a:t>
            </a:r>
          </a:p>
          <a:p>
            <a:pPr eaLnBrk="1" hangingPunct="1"/>
            <a:endParaRPr lang="hr-HR" sz="2000" dirty="0">
              <a:latin typeface="+mn-lt"/>
            </a:endParaRPr>
          </a:p>
          <a:p>
            <a:pPr eaLnBrk="1" hangingPunct="1"/>
            <a:r>
              <a:rPr lang="hr-HR" sz="2000" dirty="0">
                <a:latin typeface="+mn-lt"/>
              </a:rPr>
              <a:t>Svi podaci upisani u osobnoj evidenciji  a važni za funkcioniranje medicinske dokumentacije </a:t>
            </a:r>
            <a:r>
              <a:rPr lang="hr-HR" sz="2000" dirty="0">
                <a:solidFill>
                  <a:srgbClr val="C00000"/>
                </a:solidFill>
                <a:latin typeface="+mn-lt"/>
              </a:rPr>
              <a:t>automatski se prenose</a:t>
            </a:r>
          </a:p>
          <a:p>
            <a:pPr eaLnBrk="1" hangingPunct="1"/>
            <a:endParaRPr lang="hr-HR" sz="2400" b="1" dirty="0"/>
          </a:p>
          <a:p>
            <a:pPr eaLnBrk="1" hangingPunct="1"/>
            <a:endParaRPr lang="hr-HR" sz="2400" b="1" dirty="0"/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0575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411413" y="2205038"/>
            <a:ext cx="1368425" cy="1662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03350" y="3716338"/>
            <a:ext cx="115252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dirty="0" smtClean="0"/>
              <a:t>e-DOM- model predloška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9" b="66797"/>
          <a:stretch>
            <a:fillRect/>
          </a:stretch>
        </p:blipFill>
        <p:spPr bwMode="auto">
          <a:xfrm>
            <a:off x="285750" y="1500188"/>
            <a:ext cx="8572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7750969" y="2750344"/>
            <a:ext cx="642937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8008" r="11182" b="60742"/>
          <a:stretch>
            <a:fillRect/>
          </a:stretch>
        </p:blipFill>
        <p:spPr bwMode="auto">
          <a:xfrm>
            <a:off x="275863" y="3920813"/>
            <a:ext cx="857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3107532" y="4464844"/>
            <a:ext cx="642937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3.2.5. Usluga na dan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dirty="0" smtClean="0"/>
              <a:t>Kroz modul Usluga na dan vodi se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/>
              <a:t> Evidencija usluga po datumima (pojedinačno ili za grupu korisnika)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7488832" cy="34432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55976" y="3573016"/>
            <a:ext cx="2304256" cy="9361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2" y="4509120"/>
            <a:ext cx="0" cy="602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sz="2400" dirty="0" smtClean="0"/>
              <a:t>Dodavanje novih usluga za korisnika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6277851" cy="34771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444208" y="3068960"/>
            <a:ext cx="1224136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12160" y="4653136"/>
            <a:ext cx="1512168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83823" y="2672916"/>
            <a:ext cx="1331640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Odabir novog zapisa i biranje korisnika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1551" y="4489038"/>
            <a:ext cx="1656184" cy="1329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Odabir između različitih usluga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3.3. Glavne forme - Biografija</a:t>
            </a:r>
            <a:endParaRPr lang="hr-H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hr-HR" sz="1900" dirty="0"/>
              <a:t>Izbornik  Glavne forme je mjesto sa koga se radi glavnina </a:t>
            </a:r>
            <a:endParaRPr lang="hr-HR" sz="1900" dirty="0" smtClean="0"/>
          </a:p>
          <a:p>
            <a:pPr marL="0" indent="0">
              <a:buNone/>
            </a:pPr>
            <a:r>
              <a:rPr lang="hr-HR" sz="1900" dirty="0" smtClean="0"/>
              <a:t>poslova </a:t>
            </a:r>
            <a:r>
              <a:rPr lang="hr-HR" sz="1900" dirty="0"/>
              <a:t>vezanih za procese evidencije korisnika. </a:t>
            </a:r>
          </a:p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r>
              <a:rPr lang="hr-HR" sz="1900" dirty="0" smtClean="0"/>
              <a:t>Moduli </a:t>
            </a:r>
            <a:r>
              <a:rPr lang="hr-HR" sz="1900" dirty="0"/>
              <a:t>koji se pojavljuju </a:t>
            </a:r>
          </a:p>
          <a:p>
            <a:pPr marL="0" indent="0">
              <a:buNone/>
            </a:pPr>
            <a:r>
              <a:rPr lang="hr-HR" sz="1900" dirty="0" smtClean="0"/>
              <a:t>nakon </a:t>
            </a:r>
            <a:r>
              <a:rPr lang="hr-HR" sz="1900" dirty="0"/>
              <a:t>otvaranja izbornika su: </a:t>
            </a:r>
            <a:endParaRPr lang="hr-H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/>
              <a:t>Biografija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/>
              <a:t>Matični obrazac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900" dirty="0" smtClean="0"/>
              <a:t>Tablice medicina</a:t>
            </a:r>
            <a:endParaRPr lang="hr-HR" sz="1900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68010"/>
            <a:ext cx="5312568" cy="3481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509120"/>
            <a:ext cx="3034680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Primjer modula Biografija unutar izbornika Glavne forme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91880" y="4077072"/>
            <a:ext cx="576064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3.3.1. Izvješće Biografija</a:t>
            </a:r>
            <a:endParaRPr lang="hr-HR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29600" cy="4344127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827584" y="2204864"/>
            <a:ext cx="360040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3.3.2. Matični obrazac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12968" cy="4680520"/>
          </a:xfrm>
        </p:spPr>
      </p:pic>
      <p:sp>
        <p:nvSpPr>
          <p:cNvPr id="11" name="Rectangle 10"/>
          <p:cNvSpPr/>
          <p:nvPr/>
        </p:nvSpPr>
        <p:spPr>
          <a:xfrm>
            <a:off x="4762872" y="3429000"/>
            <a:ext cx="3923928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hr-HR" sz="1600" b="1" dirty="0">
                <a:solidFill>
                  <a:schemeClr val="tx1"/>
                </a:solidFill>
              </a:rPr>
              <a:t>Cilj prikupljanja podataka</a:t>
            </a:r>
            <a:r>
              <a:rPr lang="hr-HR" sz="16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hr-HR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dirty="0" smtClean="0">
                <a:solidFill>
                  <a:schemeClr val="tx1"/>
                </a:solidFill>
              </a:rPr>
              <a:t>Upoznati </a:t>
            </a:r>
            <a:r>
              <a:rPr lang="hr-HR" sz="1500" dirty="0">
                <a:solidFill>
                  <a:schemeClr val="tx1"/>
                </a:solidFill>
              </a:rPr>
              <a:t>gerijatrijskog </a:t>
            </a:r>
            <a:r>
              <a:rPr lang="hr-HR" sz="1500" dirty="0" smtClean="0">
                <a:solidFill>
                  <a:schemeClr val="tx1"/>
                </a:solidFill>
              </a:rPr>
              <a:t>osiguranika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dirty="0" smtClean="0">
                <a:solidFill>
                  <a:schemeClr val="tx1"/>
                </a:solidFill>
              </a:rPr>
              <a:t>Upoznati </a:t>
            </a:r>
            <a:r>
              <a:rPr lang="hr-HR" sz="1500" dirty="0">
                <a:solidFill>
                  <a:schemeClr val="tx1"/>
                </a:solidFill>
              </a:rPr>
              <a:t>i razumjeti njegova ograničenja i stupanj potrebe za gerijatrijskom zdravstvenom </a:t>
            </a:r>
            <a:r>
              <a:rPr lang="hr-HR" sz="1500" dirty="0" smtClean="0">
                <a:solidFill>
                  <a:schemeClr val="tx1"/>
                </a:solidFill>
              </a:rPr>
              <a:t>njegom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/>
                </a:solidFill>
              </a:rPr>
              <a:t>U</a:t>
            </a:r>
            <a:r>
              <a:rPr lang="it-IT" sz="1500" dirty="0" err="1" smtClean="0">
                <a:solidFill>
                  <a:schemeClr val="tx1"/>
                </a:solidFill>
              </a:rPr>
              <a:t>pozna</a:t>
            </a:r>
            <a:r>
              <a:rPr lang="hr-HR" sz="1500" dirty="0">
                <a:solidFill>
                  <a:schemeClr val="tx1"/>
                </a:solidFill>
              </a:rPr>
              <a:t>t</a:t>
            </a:r>
            <a:r>
              <a:rPr lang="it-IT" sz="1500" dirty="0" smtClean="0">
                <a:solidFill>
                  <a:schemeClr val="tx1"/>
                </a:solidFill>
              </a:rPr>
              <a:t>i </a:t>
            </a:r>
            <a:r>
              <a:rPr lang="it-IT" sz="1500" dirty="0">
                <a:solidFill>
                  <a:schemeClr val="tx1"/>
                </a:solidFill>
              </a:rPr>
              <a:t>i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it-IT" sz="1500" dirty="0">
                <a:solidFill>
                  <a:schemeClr val="tx1"/>
                </a:solidFill>
              </a:rPr>
              <a:t>otkriti njegove mogućnosti i sposobnosti</a:t>
            </a:r>
            <a:r>
              <a:rPr lang="it-IT" sz="1500" dirty="0" smtClean="0">
                <a:solidFill>
                  <a:schemeClr val="tx1"/>
                </a:solidFill>
              </a:rPr>
              <a:t>.</a:t>
            </a:r>
            <a:endParaRPr lang="hr-HR" sz="1500" dirty="0">
              <a:solidFill>
                <a:schemeClr val="tx1"/>
              </a:solidFill>
            </a:endParaRPr>
          </a:p>
          <a:p>
            <a:r>
              <a:rPr lang="hr-HR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83568" y="3645024"/>
            <a:ext cx="442392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96852" y="2636912"/>
            <a:ext cx="7195628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98368" y="2319677"/>
            <a:ext cx="478904" cy="100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Izvješće Matični obrazac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3"/>
            <a:ext cx="8820472" cy="4608512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59632" y="1916832"/>
            <a:ext cx="14401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3.3.3. Tablice medicina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56984" cy="4536504"/>
          </a:xfr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827584" y="3212976"/>
            <a:ext cx="15436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Braden ljestvica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1" y="1988840"/>
            <a:ext cx="9073008" cy="4176464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5938205" y="2764183"/>
            <a:ext cx="396044" cy="326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48064" y="5082836"/>
            <a:ext cx="1080120" cy="506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55280" y="3463830"/>
            <a:ext cx="2192823" cy="18002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6228184" y="5373216"/>
            <a:ext cx="2376264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700" dirty="0" smtClean="0">
                <a:solidFill>
                  <a:schemeClr val="tx1"/>
                </a:solidFill>
              </a:rPr>
              <a:t>Izbor između ponuđenih stanja formiranih unutar Šifrarnici – Stupanj rizika</a:t>
            </a:r>
            <a:endParaRPr lang="hr-HR" sz="17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6505" y="3017846"/>
            <a:ext cx="1368152" cy="3960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Izvješće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0186" y="2318259"/>
            <a:ext cx="2192823" cy="8599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Procjena rizika </a:t>
            </a:r>
            <a:r>
              <a:rPr lang="hr-HR" sz="1600" dirty="0">
                <a:solidFill>
                  <a:schemeClr val="tx1"/>
                </a:solidFill>
              </a:rPr>
              <a:t>za nastajanje dekubitusa po Braden ljestvici</a:t>
            </a:r>
          </a:p>
        </p:txBody>
      </p:sp>
      <p:sp>
        <p:nvSpPr>
          <p:cNvPr id="2" name="Oval 1"/>
          <p:cNvSpPr/>
          <p:nvPr/>
        </p:nvSpPr>
        <p:spPr>
          <a:xfrm>
            <a:off x="4716016" y="2441782"/>
            <a:ext cx="432048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hr-HR" sz="2200" b="1" i="1" dirty="0" smtClean="0"/>
          </a:p>
          <a:p>
            <a:pPr marL="0" indent="0" algn="just" eaLnBrk="1" hangingPunct="1">
              <a:buNone/>
            </a:pPr>
            <a:endParaRPr lang="hr-HR" sz="2200" b="1" i="1" dirty="0" smtClean="0"/>
          </a:p>
          <a:p>
            <a:pPr marL="0" indent="0" algn="just" eaLnBrk="1" hangingPunct="1">
              <a:buNone/>
            </a:pPr>
            <a:r>
              <a:rPr lang="hr-HR" sz="2200" i="1" dirty="0" smtClean="0"/>
              <a:t>eDOM</a:t>
            </a:r>
            <a:r>
              <a:rPr lang="hr-HR" sz="2200" dirty="0" smtClean="0"/>
              <a:t> </a:t>
            </a:r>
            <a:r>
              <a:rPr lang="hr-HR" sz="2200" dirty="0"/>
              <a:t>je napravljen na temelju smjernica i preporuka objavljenih u </a:t>
            </a:r>
            <a:r>
              <a:rPr lang="hr-HR" sz="2200" dirty="0" smtClean="0"/>
              <a:t>  knjizi    </a:t>
            </a:r>
            <a:endParaRPr lang="hr-HR" sz="2200" dirty="0"/>
          </a:p>
          <a:p>
            <a:pPr marL="0" indent="0" algn="ctr" eaLnBrk="1" hangingPunct="1">
              <a:buNone/>
            </a:pPr>
            <a:r>
              <a:rPr lang="hr-HR" sz="2200" dirty="0" smtClean="0"/>
              <a:t>„ČETIRI </a:t>
            </a:r>
            <a:r>
              <a:rPr lang="hr-HR" sz="2200" dirty="0"/>
              <a:t>STUPNJA  GERIJATRIJSKE  ZDRAVSTVENE  NJEGE</a:t>
            </a:r>
          </a:p>
          <a:p>
            <a:pPr marL="0" indent="0" algn="ctr" eaLnBrk="1" hangingPunct="1">
              <a:buNone/>
            </a:pPr>
            <a:r>
              <a:rPr lang="hr-HR" sz="2200" dirty="0"/>
              <a:t>SA  SESTRINSKOM  DOKUMENTACIJOM I POSTUPNIKOM OPĆE  OBITELJSKE MEDICINE</a:t>
            </a:r>
            <a:r>
              <a:rPr lang="pl-PL" sz="2200" dirty="0"/>
              <a:t> U DOMU ZA STARIJE </a:t>
            </a:r>
            <a:r>
              <a:rPr lang="pl-PL" sz="2200" dirty="0" smtClean="0"/>
              <a:t>OSOBE”   </a:t>
            </a:r>
          </a:p>
          <a:p>
            <a:pPr marL="0" indent="0" algn="ctr" eaLnBrk="1" hangingPunct="1">
              <a:buNone/>
            </a:pPr>
            <a:endParaRPr lang="pl-PL" sz="2200" dirty="0"/>
          </a:p>
          <a:p>
            <a:pPr marL="0" indent="0" algn="just" eaLnBrk="1" hangingPunct="1">
              <a:buNone/>
            </a:pPr>
            <a:r>
              <a:rPr lang="pl-PL" sz="2200" dirty="0" smtClean="0"/>
              <a:t>u </a:t>
            </a:r>
            <a:r>
              <a:rPr lang="pl-PL" sz="2200" dirty="0"/>
              <a:t>izdanju Zavoda za javno zdravstvo ‘ Dr. Andrija Štampar </a:t>
            </a:r>
            <a:r>
              <a:rPr lang="pl-PL" sz="2200" dirty="0" smtClean="0"/>
              <a:t>‘ Centra  </a:t>
            </a:r>
            <a:r>
              <a:rPr lang="pl-PL" sz="2200" dirty="0"/>
              <a:t>za Gerontologiju, </a:t>
            </a:r>
            <a:r>
              <a:rPr lang="hr-HR" sz="2200" dirty="0"/>
              <a:t>Referentni centar Ministarstva zdravlja RH </a:t>
            </a:r>
            <a:r>
              <a:rPr lang="pl-PL" sz="2200" dirty="0"/>
              <a:t>za zaštitu zdravlja starijih osoba</a:t>
            </a:r>
            <a:endParaRPr lang="hr-HR" sz="2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92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Izvješće Braden ljestvica za procjenu rizika od Dekubitusa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8820472" cy="4680520"/>
          </a:xfrm>
        </p:spPr>
      </p:pic>
    </p:spTree>
    <p:extLst>
      <p:ext uri="{BB962C8B-B14F-4D97-AF65-F5344CB8AC3E}">
        <p14:creationId xmlns:p14="http://schemas.microsoft.com/office/powerpoint/2010/main" val="1486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Prevencija pada</a:t>
            </a:r>
            <a:endParaRPr lang="hr-HR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8496944" cy="4706396"/>
          </a:xfrm>
        </p:spPr>
      </p:pic>
      <p:sp>
        <p:nvSpPr>
          <p:cNvPr id="16" name="Rounded Rectangle 15"/>
          <p:cNvSpPr/>
          <p:nvPr/>
        </p:nvSpPr>
        <p:spPr>
          <a:xfrm>
            <a:off x="5508104" y="3981998"/>
            <a:ext cx="3312369" cy="121325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03827" y="2289181"/>
            <a:ext cx="216024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67723" y="2752371"/>
            <a:ext cx="115212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Izvješće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56243" y="5230069"/>
            <a:ext cx="576064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68045" y="5648209"/>
            <a:ext cx="2736304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Izbor između ponuđenih stanja formiranih unutar Šifrarnici – Stupanj rizika pada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8104" y="2098910"/>
            <a:ext cx="3312369" cy="16719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500" dirty="0" smtClean="0">
                <a:solidFill>
                  <a:schemeClr val="tx1"/>
                </a:solidFill>
              </a:rPr>
              <a:t>U rubrici bodovi upisan je jedan od stupnjeva rizika (4, 3,2 ili 1) za svako obilježje gerijatrijskog osiguranika. Raspon bodova kreće se od 0 - 24, pri čemu veći broj bodova označava veći rizik za nastanak pada</a:t>
            </a:r>
            <a:endParaRPr lang="hr-HR" sz="15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779912" y="2098910"/>
            <a:ext cx="288032" cy="3939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6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dirty="0" smtClean="0"/>
              <a:t>Gerijatrijski obrazac za prevenciju pada (S. Huhn)</a:t>
            </a:r>
            <a:endParaRPr lang="hr-HR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363272" cy="4464496"/>
          </a:xfrm>
        </p:spPr>
      </p:pic>
    </p:spTree>
    <p:extLst>
      <p:ext uri="{BB962C8B-B14F-4D97-AF65-F5344CB8AC3E}">
        <p14:creationId xmlns:p14="http://schemas.microsoft.com/office/powerpoint/2010/main" val="31388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Lista čekanja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17869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Aplikacija prema evidenciji smještenih korisnika i zahtjeva za smještajem ima uvid o iskorištenosti kapaciteta ustanova, te prati broj prijema novih korisnika i broj napuštenih korisnika domova.</a:t>
            </a:r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04561"/>
            <a:ext cx="4104456" cy="394502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08304" y="2276872"/>
            <a:ext cx="93610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12160" y="3356992"/>
            <a:ext cx="648072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12160" y="4077072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4.1. Glavne forme - zahtjevi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7274860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95936" y="2492896"/>
            <a:ext cx="28803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3568" y="3819773"/>
            <a:ext cx="2448272" cy="68934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4.2. Izvješća liste čekanja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100" dirty="0"/>
              <a:t>Izvješća koja se mogu dobiti u aplikaciji pozivaju se iz </a:t>
            </a:r>
            <a:r>
              <a:rPr lang="hr-HR" sz="2100" dirty="0" smtClean="0"/>
              <a:t>izbornika Izvješća liste čekanja: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Kontrolna lista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Korisnici više lista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Liste čekanja / prijema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Popis korisnika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Popunjenost kapaciteta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Praćenje popunjenosti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100" dirty="0" smtClean="0"/>
              <a:t>Skinuti s liste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0243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4.2.3. Lista čekanja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6336704" cy="1872208"/>
          </a:xfrm>
        </p:spPr>
      </p:pic>
      <p:sp>
        <p:nvSpPr>
          <p:cNvPr id="7" name="Rectangle 6"/>
          <p:cNvSpPr/>
          <p:nvPr/>
        </p:nvSpPr>
        <p:spPr>
          <a:xfrm>
            <a:off x="1691680" y="4293096"/>
            <a:ext cx="4248472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Izvješće </a:t>
            </a:r>
            <a:r>
              <a:rPr lang="hr-HR" sz="1600" b="1" i="1" dirty="0" smtClean="0">
                <a:solidFill>
                  <a:schemeClr val="tx1"/>
                </a:solidFill>
              </a:rPr>
              <a:t>Lista </a:t>
            </a:r>
            <a:r>
              <a:rPr lang="hr-HR" sz="1600" b="1" i="1" dirty="0">
                <a:solidFill>
                  <a:schemeClr val="tx1"/>
                </a:solidFill>
              </a:rPr>
              <a:t>čekanja </a:t>
            </a:r>
            <a:r>
              <a:rPr lang="hr-HR" sz="1600" dirty="0">
                <a:solidFill>
                  <a:schemeClr val="tx1"/>
                </a:solidFill>
              </a:rPr>
              <a:t>označavaju redoslijed predbilježbi korisnika zdravstvene zaštite temeljem valjane </a:t>
            </a:r>
            <a:r>
              <a:rPr lang="hr-HR" sz="1600" dirty="0" smtClean="0">
                <a:solidFill>
                  <a:schemeClr val="tx1"/>
                </a:solidFill>
              </a:rPr>
              <a:t>liječničke uputnice. Na izvješću su podaci poredani po kriterijima </a:t>
            </a:r>
            <a:r>
              <a:rPr lang="hr-HR" sz="1600" i="1" dirty="0" smtClean="0">
                <a:solidFill>
                  <a:schemeClr val="tx1"/>
                </a:solidFill>
              </a:rPr>
              <a:t>prioriteta i datuma komisije</a:t>
            </a:r>
            <a:endParaRPr lang="hr-HR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4.2.4. Lista prijema</a:t>
            </a:r>
            <a:endParaRPr lang="hr-HR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5" y="3496146"/>
            <a:ext cx="7020905" cy="270547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211696" cy="180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4168" y="3804769"/>
            <a:ext cx="2808312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Izvješće </a:t>
            </a:r>
            <a:r>
              <a:rPr lang="hr-HR" b="1" i="1" dirty="0" smtClean="0">
                <a:solidFill>
                  <a:schemeClr val="tx1"/>
                </a:solidFill>
              </a:rPr>
              <a:t>Lista prijema</a:t>
            </a:r>
            <a:r>
              <a:rPr lang="hr-HR" dirty="0" smtClean="0">
                <a:solidFill>
                  <a:schemeClr val="tx1"/>
                </a:solidFill>
              </a:rPr>
              <a:t> ima mogućnost odabira kriterija za pregled prema ustanovi, datumima prijema i statusu.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20072" y="4581128"/>
            <a:ext cx="864096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800" dirty="0" smtClean="0"/>
              <a:t>4.2.7. Praćenje popunjenosti</a:t>
            </a:r>
            <a:endParaRPr lang="hr-HR" sz="3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01133"/>
            <a:ext cx="8229600" cy="2232248"/>
          </a:xfrm>
        </p:spPr>
      </p:pic>
      <p:sp>
        <p:nvSpPr>
          <p:cNvPr id="5" name="Rectangle 4"/>
          <p:cNvSpPr/>
          <p:nvPr/>
        </p:nvSpPr>
        <p:spPr>
          <a:xfrm>
            <a:off x="1763688" y="4509120"/>
            <a:ext cx="5616624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Izvješće Praćenje popunjenosti kapaciteta tražimo prema odabranim ustanovama i vremenskom periodu. Podaci su podijeljeni po ustanovi, a pokazuju kapacitet ustanove i kapacitet stacionara. Podaci su pokazani po datumima izmjena, a unutar zadanog vremenskog intervala.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500063" y="1785938"/>
            <a:ext cx="80724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 dirty="0">
                <a:latin typeface="+mn-lt"/>
              </a:rPr>
              <a:t>Prednosti korištenja ENEL-ove aplikacije e-DOM</a:t>
            </a:r>
          </a:p>
          <a:p>
            <a:pPr eaLnBrk="1" hangingPunct="1"/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</a:rPr>
              <a:t>Aplikacija kreirana po mjeri korisnika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</a:rPr>
              <a:t>Jednostavnost upotrebe proizašla iz dugogodišnjeg iskustva našeg projektnog tima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</a:rPr>
              <a:t>-moderna IT tehnologija koja omogućava prilagodbu dijelova programa mobilnim uređajima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solidFill>
                <a:srgbClr val="C00000"/>
              </a:solidFill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</a:rPr>
              <a:t>-intuitivno sučelje  </a:t>
            </a:r>
            <a:r>
              <a:rPr lang="hr-HR" dirty="0">
                <a:latin typeface="+mn-lt"/>
                <a:sym typeface="Wingdings" pitchFamily="2" charset="2"/>
              </a:rPr>
              <a:t>  minimalna edukacija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latin typeface="+mn-lt"/>
              <a:sym typeface="Wingdings" pitchFamily="2" charset="2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  <a:sym typeface="Wingdings" pitchFamily="2" charset="2"/>
              </a:rPr>
              <a:t>-konkurentnost u cijeni</a:t>
            </a:r>
            <a:endParaRPr lang="hr-HR" dirty="0">
              <a:latin typeface="+mn-lt"/>
            </a:endParaRPr>
          </a:p>
          <a:p>
            <a:pPr eaLnBrk="1" hangingPunct="1">
              <a:buFontTx/>
              <a:buChar char="-"/>
            </a:pPr>
            <a:endParaRPr lang="hr-HR" dirty="0"/>
          </a:p>
          <a:p>
            <a:pPr eaLnBrk="1" hangingPunct="1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Ulaz i prijava u aplikaciju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77094" r="59505" b="9032"/>
          <a:stretch>
            <a:fillRect/>
          </a:stretch>
        </p:blipFill>
        <p:spPr bwMode="auto">
          <a:xfrm>
            <a:off x="130650" y="2181243"/>
            <a:ext cx="1588698" cy="12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66909" y="3242382"/>
            <a:ext cx="35060" cy="4836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1703" y="3802864"/>
            <a:ext cx="1274960" cy="1803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hr-HR" sz="1600" dirty="0" err="1" smtClean="0">
                <a:solidFill>
                  <a:schemeClr val="tx1"/>
                </a:solidFill>
              </a:rPr>
              <a:t>Dvoklikom</a:t>
            </a:r>
            <a:r>
              <a:rPr lang="hr-HR" sz="1600" dirty="0" smtClean="0">
                <a:solidFill>
                  <a:schemeClr val="tx1"/>
                </a:solidFill>
              </a:rPr>
              <a:t> </a:t>
            </a:r>
            <a:r>
              <a:rPr lang="hr-HR" sz="1600" dirty="0">
                <a:solidFill>
                  <a:schemeClr val="tx1"/>
                </a:solidFill>
              </a:rPr>
              <a:t>na ikonicu aplikacije</a:t>
            </a:r>
          </a:p>
          <a:p>
            <a:pPr eaLnBrk="1" hangingPunct="1"/>
            <a:r>
              <a:rPr lang="hr-HR" sz="1600" dirty="0">
                <a:solidFill>
                  <a:schemeClr val="tx1"/>
                </a:solidFill>
              </a:rPr>
              <a:t>otvara prozor kao na slici desno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04718" y="5161960"/>
            <a:ext cx="708495" cy="1872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61" y="2060848"/>
            <a:ext cx="7134660" cy="396487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688124" y="4247955"/>
            <a:ext cx="792088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04001" y="4883248"/>
            <a:ext cx="648072" cy="372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08204" y="2234306"/>
            <a:ext cx="245861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Za pristupiti aplikaciji potrebno je upisati dobiveno korisničko ime i lozinku</a:t>
            </a:r>
          </a:p>
        </p:txBody>
      </p:sp>
      <p:sp>
        <p:nvSpPr>
          <p:cNvPr id="2" name="Oval 1"/>
          <p:cNvSpPr/>
          <p:nvPr/>
        </p:nvSpPr>
        <p:spPr>
          <a:xfrm>
            <a:off x="7164288" y="5349193"/>
            <a:ext cx="1368152" cy="6765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e-DOM&gt;&gt;Cijena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        </a:t>
            </a:r>
            <a:r>
              <a:rPr lang="hr-HR" u="sng" dirty="0">
                <a:hlinkClick r:id="rId3"/>
              </a:rPr>
              <a:t>www.e-profi.hr/aplikacija-e-dom/</a:t>
            </a:r>
            <a:endParaRPr lang="hr-HR" u="sng" dirty="0"/>
          </a:p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endParaRPr lang="hr-HR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6264696" cy="31365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24319" y="3266749"/>
            <a:ext cx="2386608" cy="17406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 smtClean="0">
              <a:solidFill>
                <a:schemeClr val="tx1"/>
              </a:solidFill>
            </a:endParaRP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VAŽNO !!!!</a:t>
            </a:r>
            <a:endParaRPr lang="hr-HR" sz="1600" dirty="0">
              <a:solidFill>
                <a:schemeClr val="tx1"/>
              </a:solidFill>
            </a:endParaRPr>
          </a:p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Ukoliko do kraja mjeseca naručite aplikaciju, modul </a:t>
            </a:r>
            <a:r>
              <a:rPr lang="hr-HR" sz="1600" b="1" i="1" dirty="0" smtClean="0">
                <a:solidFill>
                  <a:schemeClr val="tx1"/>
                </a:solidFill>
              </a:rPr>
              <a:t>„Lista Čekanja” </a:t>
            </a:r>
            <a:r>
              <a:rPr lang="hr-HR" sz="1600" dirty="0" smtClean="0">
                <a:solidFill>
                  <a:schemeClr val="tx1"/>
                </a:solidFill>
              </a:rPr>
              <a:t>dobivate </a:t>
            </a:r>
            <a:r>
              <a:rPr lang="hr-HR" sz="1600" b="1" dirty="0" smtClean="0">
                <a:solidFill>
                  <a:schemeClr val="tx1"/>
                </a:solidFill>
              </a:rPr>
              <a:t>BESPLATNO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14313" y="2071688"/>
            <a:ext cx="8715375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800" b="1" u="sng" dirty="0">
                <a:latin typeface="+mn-lt"/>
              </a:rPr>
              <a:t>Zaključak</a:t>
            </a:r>
            <a:r>
              <a:rPr lang="hr-HR" sz="2800" dirty="0">
                <a:latin typeface="+mn-lt"/>
              </a:rPr>
              <a:t>:</a:t>
            </a:r>
          </a:p>
          <a:p>
            <a:pPr eaLnBrk="1" hangingPunct="1"/>
            <a:endParaRPr lang="hr-HR" dirty="0" smtClean="0">
              <a:latin typeface="+mn-lt"/>
            </a:endParaRPr>
          </a:p>
          <a:p>
            <a:endParaRPr lang="hr-HR" sz="1700" b="1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 smtClean="0">
                <a:latin typeface="+mn-lt"/>
              </a:rPr>
              <a:t> Korištenjem </a:t>
            </a:r>
            <a:r>
              <a:rPr lang="hr-HR" dirty="0">
                <a:latin typeface="+mn-lt"/>
              </a:rPr>
              <a:t>aplikacije e-DOM, ostvaruju se  značajne </a:t>
            </a:r>
            <a:r>
              <a:rPr lang="hr-HR" dirty="0">
                <a:solidFill>
                  <a:srgbClr val="C00000"/>
                </a:solidFill>
                <a:latin typeface="+mn-lt"/>
              </a:rPr>
              <a:t> uštede  </a:t>
            </a:r>
            <a:r>
              <a:rPr lang="hr-HR" dirty="0">
                <a:latin typeface="+mn-lt"/>
              </a:rPr>
              <a:t>u vremenu i  smanjenju količine papirne dokumentacije </a:t>
            </a:r>
            <a:endParaRPr lang="hr-HR" dirty="0" smtClean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rgbClr val="C00000"/>
                </a:solidFill>
                <a:latin typeface="+mn-lt"/>
              </a:rPr>
              <a:t> Olakšan </a:t>
            </a:r>
            <a:r>
              <a:rPr lang="hr-HR" dirty="0">
                <a:latin typeface="+mn-lt"/>
              </a:rPr>
              <a:t>je rad socijalnog i medicinskog osoblja </a:t>
            </a:r>
            <a:r>
              <a:rPr lang="hr-HR" dirty="0" smtClean="0">
                <a:latin typeface="+mn-lt"/>
              </a:rPr>
              <a:t>doma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rgbClr val="C00000"/>
                </a:solidFill>
                <a:latin typeface="+mn-lt"/>
              </a:rPr>
              <a:t> Povećanjem </a:t>
            </a:r>
            <a:r>
              <a:rPr lang="hr-HR" dirty="0">
                <a:solidFill>
                  <a:srgbClr val="C00000"/>
                </a:solidFill>
                <a:latin typeface="+mn-lt"/>
              </a:rPr>
              <a:t>učinkovitosti </a:t>
            </a:r>
            <a:r>
              <a:rPr lang="hr-HR" dirty="0">
                <a:latin typeface="+mn-lt"/>
              </a:rPr>
              <a:t>stvaraju preduvjeti  da se osoblje doma </a:t>
            </a:r>
            <a:r>
              <a:rPr lang="hr-HR" dirty="0" smtClean="0">
                <a:latin typeface="+mn-lt"/>
              </a:rPr>
              <a:t>    više </a:t>
            </a:r>
            <a:r>
              <a:rPr lang="hr-HR" dirty="0">
                <a:latin typeface="+mn-lt"/>
              </a:rPr>
              <a:t>posveti </a:t>
            </a:r>
            <a:r>
              <a:rPr lang="hr-HR" dirty="0" smtClean="0">
                <a:latin typeface="+mn-lt"/>
              </a:rPr>
              <a:t>korisnicima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</a:rPr>
              <a:t>Cjenovna </a:t>
            </a:r>
            <a:r>
              <a:rPr lang="hr-HR" dirty="0" smtClean="0">
                <a:solidFill>
                  <a:srgbClr val="C00000"/>
                </a:solidFill>
                <a:latin typeface="+mn-lt"/>
              </a:rPr>
              <a:t>konkurentnosti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hr-HR" dirty="0">
              <a:solidFill>
                <a:srgbClr val="C00000"/>
              </a:solidFill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hr-HR" dirty="0">
                <a:latin typeface="+mn-lt"/>
              </a:rPr>
              <a:t>Višegodišnje iskustvo </a:t>
            </a:r>
            <a:r>
              <a:rPr lang="hr-HR" dirty="0">
                <a:solidFill>
                  <a:srgbClr val="C00000"/>
                </a:solidFill>
                <a:latin typeface="+mn-lt"/>
              </a:rPr>
              <a:t>podrške i održavanja</a:t>
            </a:r>
            <a:endParaRPr lang="hr-HR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endParaRPr lang="hr-HR" sz="2400" b="1" dirty="0">
              <a:latin typeface="+mn-lt"/>
            </a:endParaRPr>
          </a:p>
          <a:p>
            <a:pPr eaLnBrk="1" hangingPunct="1"/>
            <a:endParaRPr lang="hr-HR" dirty="0">
              <a:latin typeface="+mn-lt"/>
            </a:endParaRPr>
          </a:p>
          <a:p>
            <a:pPr eaLnBrk="1" hangingPunct="1"/>
            <a:endParaRPr lang="hr-H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hr-HR" dirty="0" smtClean="0"/>
          </a:p>
          <a:p>
            <a:pPr algn="ctr">
              <a:buFont typeface="Arial" charset="0"/>
              <a:buNone/>
            </a:pPr>
            <a:endParaRPr lang="hr-HR" dirty="0" smtClean="0"/>
          </a:p>
          <a:p>
            <a:pPr algn="ctr">
              <a:buFont typeface="Arial" charset="0"/>
              <a:buNone/>
            </a:pPr>
            <a:r>
              <a:rPr lang="hr-HR" dirty="0" smtClean="0"/>
              <a:t>Pitanja ?</a:t>
            </a:r>
          </a:p>
          <a:p>
            <a:pPr algn="ctr">
              <a:buFont typeface="Arial" charset="0"/>
              <a:buNone/>
            </a:pPr>
            <a:r>
              <a:rPr lang="hr-HR" dirty="0" smtClean="0"/>
              <a:t>Pravilnik o minimalnim uvjetima ustanova </a:t>
            </a:r>
            <a:r>
              <a:rPr lang="hr-HR" smtClean="0"/>
              <a:t>socijalne skrbi</a:t>
            </a:r>
            <a:endParaRPr lang="hr-HR" smtClean="0"/>
          </a:p>
          <a:p>
            <a:pPr algn="ctr">
              <a:buFont typeface="Arial" charset="0"/>
              <a:buNone/>
            </a:pPr>
            <a:endParaRPr lang="hr-HR" dirty="0" smtClean="0"/>
          </a:p>
          <a:p>
            <a:pPr algn="ctr">
              <a:buFont typeface="Arial" charset="0"/>
              <a:buNone/>
            </a:pPr>
            <a:r>
              <a:rPr lang="hr-HR" sz="3600" b="1" dirty="0" smtClean="0">
                <a:solidFill>
                  <a:srgbClr val="C00000"/>
                </a:solidFill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900" dirty="0" smtClean="0"/>
              <a:t>1. Socijalni rad - Šifrarnici</a:t>
            </a:r>
            <a:endParaRPr lang="hr-HR" sz="39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6984776" cy="4464496"/>
          </a:xfrm>
        </p:spPr>
      </p:pic>
      <p:sp>
        <p:nvSpPr>
          <p:cNvPr id="3" name="Rectangle 2"/>
          <p:cNvSpPr/>
          <p:nvPr/>
        </p:nvSpPr>
        <p:spPr>
          <a:xfrm>
            <a:off x="3334428" y="2276872"/>
            <a:ext cx="4896544" cy="3528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r-HR" b="1" i="1" dirty="0">
                <a:solidFill>
                  <a:schemeClr val="tx1"/>
                </a:solidFill>
              </a:rPr>
              <a:t>Šifrarnici</a:t>
            </a:r>
            <a:r>
              <a:rPr lang="hr-HR" dirty="0">
                <a:solidFill>
                  <a:schemeClr val="tx1"/>
                </a:solidFill>
              </a:rPr>
              <a:t> služe za upis temeljnih podataka potrebnih u provođenju postupaka vezanih uz vođenje osnovnih evidencija.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Pojedini šifrarnici dolaze već popunjeni ( UDV ) jer njihove  vrijednosti služe kao polazna osnova za formiranje izvješća.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Ostali šifrarnici su u režimu slobodnog unosa i popunjavaju se u skladu sa potrebama korisnika aplikacije </a:t>
            </a:r>
          </a:p>
        </p:txBody>
      </p:sp>
    </p:spTree>
    <p:extLst>
      <p:ext uri="{BB962C8B-B14F-4D97-AF65-F5344CB8AC3E}">
        <p14:creationId xmlns:p14="http://schemas.microsoft.com/office/powerpoint/2010/main" val="2502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1.1. Šifrarnici UDV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Šifrarnici popunjeni s UDV podacima 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 smtClean="0"/>
              <a:t>Uvjeti </a:t>
            </a:r>
            <a:r>
              <a:rPr lang="hr-HR" sz="2000" dirty="0"/>
              <a:t>stanovanja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Bračno stanje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Nositelj troškova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Izvor plaćanja usluga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Vrsta oštećenja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Stupanj obrazovanja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 smtClean="0"/>
              <a:t>Razlog </a:t>
            </a:r>
            <a:r>
              <a:rPr lang="hr-HR" sz="2000" dirty="0"/>
              <a:t>smještaja / odlaska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Tip domaćinstva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sz="2000" dirty="0"/>
              <a:t>Tip aktivnosti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6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hr-HR" sz="3800" dirty="0" smtClean="0"/>
              <a:t>Šifrarnik Vrsta oštećenja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46088" y="159385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7647553" cy="4448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8142" y="3573016"/>
            <a:ext cx="201622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Primjer UDV šifrarnika </a:t>
            </a:r>
            <a:r>
              <a:rPr lang="hr-HR" b="1" i="1" dirty="0" smtClean="0">
                <a:solidFill>
                  <a:schemeClr val="tx1"/>
                </a:solidFill>
              </a:rPr>
              <a:t>Vrsta oštećenja</a:t>
            </a:r>
            <a:endParaRPr lang="hr-HR" b="1" i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68142" y="2348880"/>
            <a:ext cx="145618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1.2. Glavne forme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3384376" cy="3816423"/>
          </a:xfrm>
        </p:spPr>
        <p:txBody>
          <a:bodyPr/>
          <a:lstStyle/>
          <a:p>
            <a:endParaRPr lang="hr-HR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Izbornik  </a:t>
            </a:r>
            <a:r>
              <a:rPr lang="hr-HR" sz="2000" dirty="0"/>
              <a:t>Glavne </a:t>
            </a:r>
            <a:r>
              <a:rPr lang="hr-HR" sz="2000" dirty="0" smtClean="0"/>
              <a:t>forme je </a:t>
            </a:r>
            <a:r>
              <a:rPr lang="hr-HR" sz="2000" dirty="0"/>
              <a:t>mjesto sa koga se radi glavnina poslova vezanih za </a:t>
            </a:r>
            <a:r>
              <a:rPr lang="hr-HR" sz="2000" b="1" i="1" dirty="0"/>
              <a:t>procese evidencije </a:t>
            </a:r>
            <a:r>
              <a:rPr lang="hr-HR" sz="2000" b="1" i="1" dirty="0" smtClean="0"/>
              <a:t>korisnika</a:t>
            </a:r>
            <a:r>
              <a:rPr lang="hr-HR" sz="2000" dirty="0"/>
              <a:t> </a:t>
            </a:r>
            <a:r>
              <a:rPr lang="hr-HR" sz="2000" dirty="0" smtClean="0"/>
              <a:t>doma.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000" dirty="0" smtClean="0"/>
              <a:t>Moduli </a:t>
            </a:r>
            <a:r>
              <a:rPr lang="hr-HR" sz="2000" dirty="0"/>
              <a:t>koji se </a:t>
            </a:r>
            <a:r>
              <a:rPr lang="hr-HR" sz="2000" dirty="0" smtClean="0"/>
              <a:t>pojavljuju  nakon otvaranja izbornika: </a:t>
            </a:r>
            <a:endParaRPr lang="hr-H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Korisnik </a:t>
            </a:r>
            <a:r>
              <a:rPr lang="hr-HR" sz="2000" dirty="0"/>
              <a:t>doma 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Tablice korisnika doma</a:t>
            </a:r>
            <a:endParaRPr lang="hr-HR" sz="2000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4392488" cy="39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19945</TotalTime>
  <Words>1617</Words>
  <Application>Microsoft Office PowerPoint</Application>
  <PresentationFormat>On-screen Show (4:3)</PresentationFormat>
  <Paragraphs>291</Paragraphs>
  <Slides>52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e-Dom Aplikacija za domove i ustanove za starije i nemoćne</vt:lpstr>
      <vt:lpstr>Uvod</vt:lpstr>
      <vt:lpstr>…</vt:lpstr>
      <vt:lpstr>…</vt:lpstr>
      <vt:lpstr>Ulaz i prijava u aplikaciju</vt:lpstr>
      <vt:lpstr>1. Socijalni rad - Šifrarnici</vt:lpstr>
      <vt:lpstr>1.1. Šifrarnici UDV</vt:lpstr>
      <vt:lpstr>Šifrarnik Vrsta oštećenja</vt:lpstr>
      <vt:lpstr>1.2. Glavne forme</vt:lpstr>
      <vt:lpstr>1.2.1. Korisnik doma</vt:lpstr>
      <vt:lpstr>…</vt:lpstr>
      <vt:lpstr>1.2.2. Tablice korisnika doma</vt:lpstr>
      <vt:lpstr>1.3. Izvješće o korisnicima doma</vt:lpstr>
      <vt:lpstr>1.3.1. Izvješće Matična knjiga</vt:lpstr>
      <vt:lpstr>1.3.2. Osobni list korisnika doma</vt:lpstr>
      <vt:lpstr>…</vt:lpstr>
      <vt:lpstr>1.4. Izvješća o radu doma</vt:lpstr>
      <vt:lpstr>1.4.3. Izvješće Glavni razlog smještaja</vt:lpstr>
      <vt:lpstr>1.4.9. Izvješće Vrsta oštećenja</vt:lpstr>
      <vt:lpstr>2. Radna terapija - Šifrarnici</vt:lpstr>
      <vt:lpstr>2.1.2. Grupa aktivnosti</vt:lpstr>
      <vt:lpstr>2.1.3. Aktivnost</vt:lpstr>
      <vt:lpstr>2.2. Glavne forme - Aktivnost na dan </vt:lpstr>
      <vt:lpstr>2.2. Glavne forme - Evidencija aktivnosti</vt:lpstr>
      <vt:lpstr>3. Medicinske evidencije</vt:lpstr>
      <vt:lpstr>3.1.1. Čimbenici kategorizacije</vt:lpstr>
      <vt:lpstr>3.1.3. Stupanj rizika</vt:lpstr>
      <vt:lpstr>3.2. Evidencija usluga – Grupe usluga</vt:lpstr>
      <vt:lpstr>3.2.3. Podgrupa usluga – Zdravstvena njega – I. smjena</vt:lpstr>
      <vt:lpstr>3.2.4. Predložak</vt:lpstr>
      <vt:lpstr>e-DOM- model predloška</vt:lpstr>
      <vt:lpstr>3.2.5. Usluga na dan</vt:lpstr>
      <vt:lpstr>…</vt:lpstr>
      <vt:lpstr>3.3. Glavne forme - Biografija</vt:lpstr>
      <vt:lpstr>3.3.1. Izvješće Biografija</vt:lpstr>
      <vt:lpstr>3.3.2. Matični obrazac</vt:lpstr>
      <vt:lpstr>Izvješće Matični obrazac</vt:lpstr>
      <vt:lpstr>3.3.3. Tablice medicina</vt:lpstr>
      <vt:lpstr>Braden ljestvica</vt:lpstr>
      <vt:lpstr>Izvješće Braden ljestvica za procjenu rizika od Dekubitusa </vt:lpstr>
      <vt:lpstr>Prevencija pada</vt:lpstr>
      <vt:lpstr>Gerijatrijski obrazac za prevenciju pada (S. Huhn)</vt:lpstr>
      <vt:lpstr>4. Lista čekanja</vt:lpstr>
      <vt:lpstr>4.1. Glavne forme - zahtjevi</vt:lpstr>
      <vt:lpstr>4.2. Izvješća liste čekanja</vt:lpstr>
      <vt:lpstr>4.2.3. Lista čekanja</vt:lpstr>
      <vt:lpstr>4.2.4. Lista prijema</vt:lpstr>
      <vt:lpstr>4.2.7. Praćenje popunjenosti</vt:lpstr>
      <vt:lpstr>e-DOM</vt:lpstr>
      <vt:lpstr>e-DOM&gt;&gt;Cijena</vt:lpstr>
      <vt:lpstr>e-DOM</vt:lpstr>
      <vt:lpstr>e-DOM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Jana Bajurin</cp:lastModifiedBy>
  <cp:revision>653</cp:revision>
  <cp:lastPrinted>2015-05-04T08:46:07Z</cp:lastPrinted>
  <dcterms:created xsi:type="dcterms:W3CDTF">2012-10-10T08:50:49Z</dcterms:created>
  <dcterms:modified xsi:type="dcterms:W3CDTF">2015-05-21T09:55:24Z</dcterms:modified>
</cp:coreProperties>
</file>