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301" r:id="rId11"/>
    <p:sldId id="311" r:id="rId12"/>
    <p:sldId id="310" r:id="rId13"/>
    <p:sldId id="312" r:id="rId14"/>
    <p:sldId id="313" r:id="rId15"/>
    <p:sldId id="315" r:id="rId16"/>
    <p:sldId id="316" r:id="rId17"/>
    <p:sldId id="314" r:id="rId18"/>
    <p:sldId id="295" r:id="rId19"/>
    <p:sldId id="296" r:id="rId20"/>
    <p:sldId id="293" r:id="rId21"/>
    <p:sldId id="294" r:id="rId22"/>
    <p:sldId id="297" r:id="rId23"/>
    <p:sldId id="298" r:id="rId24"/>
    <p:sldId id="299" r:id="rId25"/>
    <p:sldId id="300" r:id="rId26"/>
    <p:sldId id="303" r:id="rId27"/>
    <p:sldId id="304" r:id="rId28"/>
    <p:sldId id="305" r:id="rId29"/>
    <p:sldId id="307" r:id="rId30"/>
    <p:sldId id="306" r:id="rId31"/>
    <p:sldId id="302" r:id="rId32"/>
    <p:sldId id="285" r:id="rId33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035" autoAdjust="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PP\ProFi_PowPt_backgrounds2012_3-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2779713" y="6508750"/>
            <a:ext cx="4078287" cy="365125"/>
          </a:xfrm>
          <a:prstGeom prst="rect">
            <a:avLst/>
          </a:prstGeom>
        </p:spPr>
        <p:txBody>
          <a:bodyPr anchor="ctr"/>
          <a:lstStyle>
            <a:defPPr>
              <a:defRPr lang="x-non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E966D-F4AD-4F62-9A25-E5D0186A391F}" type="datetimeFigureOut">
              <a:rPr lang="hr-HR"/>
              <a:pPr>
                <a:defRPr/>
              </a:pPr>
              <a:t>26.5.2015.</a:t>
            </a:fld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52E52-18DF-4CFD-B6EC-37B7E020456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7024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C6370-BFC0-4BE8-80B0-B6291AE3E9A5}" type="datetimeFigureOut">
              <a:rPr lang="hr-HR"/>
              <a:pPr>
                <a:defRPr/>
              </a:pPr>
              <a:t>26.5.2015.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3FA12-C3DF-48AF-AB4A-C8CBFE805D2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035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66950-E2B7-403D-893E-67C9324CA106}" type="datetimeFigureOut">
              <a:rPr lang="hr-HR"/>
              <a:pPr>
                <a:defRPr/>
              </a:pPr>
              <a:t>26.5.2015.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406D0-0C1F-44F1-BCDE-33B261722AA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7618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83A54-1D2D-4A65-9184-659AA2D4EFC8}" type="datetimeFigureOut">
              <a:rPr lang="hr-HR"/>
              <a:pPr>
                <a:defRPr/>
              </a:pPr>
              <a:t>26.5.2015.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64FA4-57B2-4DCD-8B67-82D7536BF67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7109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PP\ProFi_PowPt_backgrounds2012_3-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C42A6-16D3-40D1-94B7-DE7FE79D7074}" type="datetimeFigureOut">
              <a:rPr lang="hr-HR"/>
              <a:pPr>
                <a:defRPr/>
              </a:pPr>
              <a:t>26.5.2015.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2791A-EB7B-4FF6-9BC2-5CA63314DC4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PP\ProFi_PowPt_backgrounds2012_3-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D36BD-F80D-455D-85DE-23C3730139DB}" type="datetimeFigureOut">
              <a:rPr lang="hr-HR"/>
              <a:pPr>
                <a:defRPr/>
              </a:pPr>
              <a:t>26.5.2015.</a:t>
            </a:fld>
            <a:endParaRPr lang="hr-H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2D39D-F485-45A4-9157-F07B6C69CE6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7153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:\PP\ProFi_PowPt_backgrounds2012_3-8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33363"/>
            <a:ext cx="9753600" cy="732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D15CD-5386-477E-AC39-BAD410DB6816}" type="datetimeFigureOut">
              <a:rPr lang="hr-HR"/>
              <a:pPr>
                <a:defRPr/>
              </a:pPr>
              <a:t>26.5.2015.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326F9-DFFE-44B9-B5CE-D6D9A2FAF7E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5649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PP\ProFi_PowPt_backgrounds2012_3-1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33363"/>
            <a:ext cx="9753600" cy="732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E284E-D1E2-43D3-83B8-F593008475C1}" type="datetimeFigureOut">
              <a:rPr lang="hr-HR"/>
              <a:pPr>
                <a:defRPr/>
              </a:pPr>
              <a:t>26.5.2015.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242DC-7B46-4EBB-A58A-DF541B59AA4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425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5E371-CBCE-4E3C-8287-15DE598F1116}" type="datetimeFigureOut">
              <a:rPr lang="hr-HR"/>
              <a:pPr>
                <a:defRPr/>
              </a:pPr>
              <a:t>26.5.2015.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E9035-212F-44CF-A734-9B0DB1AFC4F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7274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4A2DD-8501-4D54-99EF-38316CF79880}" type="datetimeFigureOut">
              <a:rPr lang="hr-HR"/>
              <a:pPr>
                <a:defRPr/>
              </a:pPr>
              <a:t>26.5.2015.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EBE69-F7F7-4CC2-866F-E2F1EC69835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71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302DD-1DFF-4641-A796-EB41C48A4379}" type="datetimeFigureOut">
              <a:rPr lang="hr-HR"/>
              <a:pPr>
                <a:defRPr/>
              </a:pPr>
              <a:t>26.5.2015.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3F7E4-125B-4E91-9F87-FFDF052A53B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2164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122D1-5D51-4CE2-899E-2C44F5732E46}" type="datetimeFigureOut">
              <a:rPr lang="hr-HR"/>
              <a:pPr>
                <a:defRPr/>
              </a:pPr>
              <a:t>26.5.2015.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103A0-5919-413E-BB48-A785695903A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2188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DFBC13-0815-41FE-8BE3-C27006E0AB6D}" type="datetimeFigureOut">
              <a:rPr lang="hr-HR"/>
              <a:pPr>
                <a:defRPr/>
              </a:pPr>
              <a:t>26.5.2015.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7313" y="6356350"/>
            <a:ext cx="3889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hr-HR"/>
              <a:t>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296939-5ABD-462B-B7D5-7B21350F92F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l-PL" sz="4800" smtClean="0"/>
              <a:t>SHELL</a:t>
            </a:r>
            <a:r>
              <a:rPr lang="pl-PL" sz="3200" smtClean="0"/>
              <a:t/>
            </a:r>
            <a:br>
              <a:rPr lang="pl-PL" sz="3200" smtClean="0"/>
            </a:br>
            <a:r>
              <a:rPr lang="pl-PL" sz="3200" smtClean="0"/>
              <a:t>novi način pristupa aplikacijama</a:t>
            </a:r>
            <a:endParaRPr lang="hr-HR" sz="320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717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mtClean="0">
                <a:solidFill>
                  <a:schemeClr val="tx1"/>
                </a:solidFill>
              </a:rPr>
              <a:t>Saša Kelava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mtClean="0">
                <a:solidFill>
                  <a:schemeClr val="tx1"/>
                </a:solidFill>
              </a:rPr>
              <a:t>sasa.kelava@enel.hr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 H E L L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" t="-977" r="12109" b="36523"/>
          <a:stretch>
            <a:fillRect/>
          </a:stretch>
        </p:blipFill>
        <p:spPr bwMode="auto">
          <a:xfrm>
            <a:off x="500063" y="1500188"/>
            <a:ext cx="80010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rot="10800000">
            <a:off x="1857375" y="2286000"/>
            <a:ext cx="571500" cy="428625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 H E L L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4" t="14648" r="15771" b="19922"/>
          <a:stretch>
            <a:fillRect/>
          </a:stretch>
        </p:blipFill>
        <p:spPr bwMode="auto">
          <a:xfrm>
            <a:off x="928688" y="1500188"/>
            <a:ext cx="7215187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000250" y="3929063"/>
            <a:ext cx="1428750" cy="1000125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 H E L L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4" t="58594" r="41406" b="20898"/>
          <a:stretch>
            <a:fillRect/>
          </a:stretch>
        </p:blipFill>
        <p:spPr bwMode="auto">
          <a:xfrm>
            <a:off x="714375" y="1785938"/>
            <a:ext cx="7950200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 H E L L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49" b="35352"/>
          <a:stretch>
            <a:fillRect/>
          </a:stretch>
        </p:blipFill>
        <p:spPr bwMode="auto">
          <a:xfrm>
            <a:off x="214313" y="1500188"/>
            <a:ext cx="8734425" cy="472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643188" y="1000125"/>
            <a:ext cx="1285875" cy="500063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 H E L L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4" t="57617" r="45128" b="21976"/>
          <a:stretch>
            <a:fillRect/>
          </a:stretch>
        </p:blipFill>
        <p:spPr bwMode="auto">
          <a:xfrm>
            <a:off x="642938" y="1643063"/>
            <a:ext cx="78581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 H E L L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83" r="6250" b="45313"/>
          <a:stretch>
            <a:fillRect/>
          </a:stretch>
        </p:blipFill>
        <p:spPr bwMode="auto">
          <a:xfrm>
            <a:off x="0" y="1571625"/>
            <a:ext cx="914400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rot="10800000" flipV="1">
            <a:off x="1000125" y="1571625"/>
            <a:ext cx="2500313" cy="357188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 H E L L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t="18555" r="15771" b="18945"/>
          <a:stretch>
            <a:fillRect/>
          </a:stretch>
        </p:blipFill>
        <p:spPr bwMode="auto">
          <a:xfrm>
            <a:off x="2000250" y="1714500"/>
            <a:ext cx="66436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643063" y="4000500"/>
            <a:ext cx="571500" cy="500063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 H E L L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8" b="34570"/>
          <a:stretch>
            <a:fillRect/>
          </a:stretch>
        </p:blipFill>
        <p:spPr bwMode="auto">
          <a:xfrm>
            <a:off x="785813" y="1643063"/>
            <a:ext cx="7715250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 H E L L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1" t="14648" r="11804" b="36646"/>
          <a:stretch>
            <a:fillRect/>
          </a:stretch>
        </p:blipFill>
        <p:spPr bwMode="auto">
          <a:xfrm>
            <a:off x="571500" y="1643063"/>
            <a:ext cx="6715125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rot="16200000" flipV="1">
            <a:off x="7072313" y="3571875"/>
            <a:ext cx="1214437" cy="1071563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9" name="TextBox 8"/>
          <p:cNvSpPr txBox="1">
            <a:spLocks noChangeArrowheads="1"/>
          </p:cNvSpPr>
          <p:nvPr/>
        </p:nvSpPr>
        <p:spPr bwMode="auto">
          <a:xfrm>
            <a:off x="7715250" y="4714875"/>
            <a:ext cx="13001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b="1"/>
              <a:t>Promjena </a:t>
            </a:r>
          </a:p>
          <a:p>
            <a:pPr eaLnBrk="1" hangingPunct="1"/>
            <a:r>
              <a:rPr lang="hr-HR" b="1"/>
              <a:t>godine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 H E L L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89" t="13672" r="10838" b="40410"/>
          <a:stretch>
            <a:fillRect/>
          </a:stretch>
        </p:blipFill>
        <p:spPr bwMode="auto">
          <a:xfrm>
            <a:off x="571500" y="1643063"/>
            <a:ext cx="707231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rot="10800000">
            <a:off x="7143750" y="3000375"/>
            <a:ext cx="1285875" cy="1071563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3" name="TextBox 5"/>
          <p:cNvSpPr txBox="1">
            <a:spLocks noChangeArrowheads="1"/>
          </p:cNvSpPr>
          <p:nvPr/>
        </p:nvSpPr>
        <p:spPr bwMode="auto">
          <a:xfrm>
            <a:off x="7689850" y="4143375"/>
            <a:ext cx="1739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b="1"/>
              <a:t>Godina </a:t>
            </a:r>
          </a:p>
          <a:p>
            <a:pPr eaLnBrk="1" hangingPunct="1"/>
            <a:r>
              <a:rPr lang="hr-HR" b="1"/>
              <a:t>promjenjena</a:t>
            </a:r>
          </a:p>
        </p:txBody>
      </p:sp>
      <p:sp>
        <p:nvSpPr>
          <p:cNvPr id="32774" name="TextBox 6"/>
          <p:cNvSpPr txBox="1">
            <a:spLocks noChangeArrowheads="1"/>
          </p:cNvSpPr>
          <p:nvPr/>
        </p:nvSpPr>
        <p:spPr bwMode="auto">
          <a:xfrm>
            <a:off x="1857375" y="4857750"/>
            <a:ext cx="5403850" cy="1200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b="1"/>
              <a:t>VAŽNA NAPOMENA:</a:t>
            </a:r>
          </a:p>
          <a:p>
            <a:pPr eaLnBrk="1" hangingPunct="1"/>
            <a:r>
              <a:rPr lang="hr-HR" b="1"/>
              <a:t> </a:t>
            </a:r>
          </a:p>
          <a:p>
            <a:pPr eaLnBrk="1" hangingPunct="1"/>
            <a:r>
              <a:rPr lang="hr-HR" b="1"/>
              <a:t>Podacima od </a:t>
            </a:r>
            <a:r>
              <a:rPr lang="hr-HR" b="1">
                <a:solidFill>
                  <a:srgbClr val="C00000"/>
                </a:solidFill>
              </a:rPr>
              <a:t>2013 godine i ranije </a:t>
            </a:r>
            <a:r>
              <a:rPr lang="hr-HR" b="1"/>
              <a:t>pristupate kao i do sad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 H E L L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hr-HR" smtClean="0"/>
              <a:t>Što je to  SHELL ?</a:t>
            </a:r>
          </a:p>
          <a:p>
            <a:pPr eaLnBrk="1" hangingPunct="1">
              <a:buFont typeface="Arial" charset="0"/>
              <a:buNone/>
            </a:pPr>
            <a:r>
              <a:rPr lang="hr-HR" smtClean="0"/>
              <a:t>SHELL je </a:t>
            </a:r>
            <a:r>
              <a:rPr lang="hr-HR" smtClean="0">
                <a:solidFill>
                  <a:srgbClr val="C00000"/>
                </a:solidFill>
              </a:rPr>
              <a:t>novi način pristupa ENEL-ovim </a:t>
            </a:r>
            <a:r>
              <a:rPr lang="hr-HR" smtClean="0"/>
              <a:t>aplikacijama.</a:t>
            </a:r>
          </a:p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4" t="24699" r="40495" b="54350"/>
          <a:stretch>
            <a:fillRect/>
          </a:stretch>
        </p:blipFill>
        <p:spPr bwMode="auto">
          <a:xfrm>
            <a:off x="1785938" y="3786188"/>
            <a:ext cx="4786312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rot="5400000">
            <a:off x="3321844" y="3607594"/>
            <a:ext cx="1071563" cy="1000125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5464969" y="3607594"/>
            <a:ext cx="1071563" cy="1000125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 H E L L</a:t>
            </a:r>
          </a:p>
        </p:txBody>
      </p:sp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214313" y="1785938"/>
            <a:ext cx="8715375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sz="2800" b="1"/>
              <a:t>Prava pristupa</a:t>
            </a:r>
          </a:p>
          <a:p>
            <a:pPr eaLnBrk="1" hangingPunct="1"/>
            <a:endParaRPr lang="hr-HR" sz="2400" b="1"/>
          </a:p>
          <a:p>
            <a:pPr eaLnBrk="1" hangingPunct="1"/>
            <a:r>
              <a:rPr lang="hr-HR" sz="2000" b="1"/>
              <a:t>Rad kroz SHELL mjenja način na koji se definiraju prava pristupa aplikacijama.</a:t>
            </a:r>
          </a:p>
          <a:p>
            <a:pPr eaLnBrk="1" hangingPunct="1"/>
            <a:endParaRPr lang="hr-HR" sz="2000" b="1"/>
          </a:p>
          <a:p>
            <a:pPr eaLnBrk="1" hangingPunct="1"/>
            <a:r>
              <a:rPr lang="hr-HR" sz="2000" b="1"/>
              <a:t>Umjesto starog tipa prava koji je regulirao isključivo pravo pristupa na bazu, uvodi se novi, puno precizniji, set prava.</a:t>
            </a:r>
          </a:p>
          <a:p>
            <a:pPr eaLnBrk="1" hangingPunct="1"/>
            <a:endParaRPr lang="hr-HR" sz="2000" b="1"/>
          </a:p>
          <a:p>
            <a:pPr eaLnBrk="1" hangingPunct="1"/>
            <a:r>
              <a:rPr lang="hr-HR" sz="2000" b="1"/>
              <a:t>Razlučivost prava ovisit će isključivo o dogovoru na relaciji ENEL- Ministarstvo</a:t>
            </a:r>
          </a:p>
          <a:p>
            <a:pPr eaLnBrk="1" hangingPunct="1"/>
            <a:endParaRPr lang="hr-HR" sz="2000" b="1"/>
          </a:p>
          <a:p>
            <a:pPr eaLnBrk="1" hangingPunct="1"/>
            <a:r>
              <a:rPr lang="hr-HR" sz="2000" b="1"/>
              <a:t>Ukoliko se prava ispravno definiraju, korisnici nebi trebali primjetiti nikakvu bitnu razliku u svakodnevnom radu.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 H E L L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6" t="28320" r="8447" b="16992"/>
          <a:stretch>
            <a:fillRect/>
          </a:stretch>
        </p:blipFill>
        <p:spPr bwMode="auto">
          <a:xfrm>
            <a:off x="285750" y="1643063"/>
            <a:ext cx="8559800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785813" y="4572000"/>
            <a:ext cx="1214437" cy="64293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000500" y="4357688"/>
            <a:ext cx="1214438" cy="642937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 H E L L</a:t>
            </a:r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285750" y="1500188"/>
            <a:ext cx="4352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sz="2400" b="1"/>
              <a:t>Osobne prilagodbe SHELL-a</a:t>
            </a:r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" t="8008" r="55859" b="47070"/>
          <a:stretch>
            <a:fillRect/>
          </a:stretch>
        </p:blipFill>
        <p:spPr bwMode="auto">
          <a:xfrm>
            <a:off x="785813" y="2000250"/>
            <a:ext cx="5643562" cy="447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-214313" y="3786188"/>
            <a:ext cx="1143001" cy="928687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1928813" y="3929063"/>
            <a:ext cx="857250" cy="357187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7" name="TextBox 9"/>
          <p:cNvSpPr txBox="1">
            <a:spLocks noChangeArrowheads="1"/>
          </p:cNvSpPr>
          <p:nvPr/>
        </p:nvSpPr>
        <p:spPr bwMode="auto">
          <a:xfrm>
            <a:off x="6753225" y="2786063"/>
            <a:ext cx="23907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b="1"/>
              <a:t>Kroz tab / karticu</a:t>
            </a:r>
          </a:p>
          <a:p>
            <a:pPr eaLnBrk="1" hangingPunct="1"/>
            <a:r>
              <a:rPr lang="hr-HR" b="1">
                <a:solidFill>
                  <a:srgbClr val="C00000"/>
                </a:solidFill>
              </a:rPr>
              <a:t>Favoriti </a:t>
            </a:r>
            <a:r>
              <a:rPr lang="hr-HR" b="1"/>
              <a:t>odaberemo </a:t>
            </a:r>
          </a:p>
          <a:p>
            <a:pPr eaLnBrk="1" hangingPunct="1"/>
            <a:r>
              <a:rPr lang="hr-HR" b="1"/>
              <a:t>nekoliko </a:t>
            </a:r>
            <a:r>
              <a:rPr lang="hr-HR" b="1">
                <a:solidFill>
                  <a:srgbClr val="C00000"/>
                </a:solidFill>
              </a:rPr>
              <a:t>aplikacija</a:t>
            </a:r>
            <a:r>
              <a:rPr lang="hr-HR" b="1"/>
              <a:t> </a:t>
            </a:r>
          </a:p>
          <a:p>
            <a:pPr eaLnBrk="1" hangingPunct="1"/>
            <a:r>
              <a:rPr lang="hr-HR" b="1"/>
              <a:t>radi bržeg pristupa</a:t>
            </a:r>
            <a:r>
              <a:rPr lang="hr-HR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 H E L L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" t="2930" r="20166" b="37500"/>
          <a:stretch>
            <a:fillRect/>
          </a:stretch>
        </p:blipFill>
        <p:spPr bwMode="auto">
          <a:xfrm>
            <a:off x="785813" y="1714500"/>
            <a:ext cx="7572375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rot="5400000" flipH="1" flipV="1">
            <a:off x="6750844" y="3750469"/>
            <a:ext cx="1143000" cy="107156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 H E L L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" t="2930" r="19435" b="47266"/>
          <a:stretch>
            <a:fillRect/>
          </a:stretch>
        </p:blipFill>
        <p:spPr bwMode="auto">
          <a:xfrm>
            <a:off x="301625" y="1714500"/>
            <a:ext cx="8842375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 H E L L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t="5078" r="10631" b="41943"/>
          <a:stretch>
            <a:fillRect/>
          </a:stretch>
        </p:blipFill>
        <p:spPr bwMode="auto">
          <a:xfrm>
            <a:off x="214313" y="1714500"/>
            <a:ext cx="871537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rot="10800000">
            <a:off x="571500" y="5143500"/>
            <a:ext cx="1357313" cy="5715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7" name="TextBox 10"/>
          <p:cNvSpPr txBox="1">
            <a:spLocks noChangeArrowheads="1"/>
          </p:cNvSpPr>
          <p:nvPr/>
        </p:nvSpPr>
        <p:spPr bwMode="auto">
          <a:xfrm>
            <a:off x="4500563" y="4572000"/>
            <a:ext cx="37877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b="1"/>
              <a:t>Kroz tab / karticu  </a:t>
            </a:r>
            <a:r>
              <a:rPr lang="hr-HR" b="1">
                <a:solidFill>
                  <a:srgbClr val="C00000"/>
                </a:solidFill>
              </a:rPr>
              <a:t>PREČACI</a:t>
            </a:r>
          </a:p>
          <a:p>
            <a:pPr eaLnBrk="1" hangingPunct="1"/>
            <a:r>
              <a:rPr lang="hr-HR" b="1"/>
              <a:t>dodajemo / linkamo dokumente</a:t>
            </a:r>
          </a:p>
          <a:p>
            <a:pPr eaLnBrk="1" hangingPunct="1"/>
            <a:r>
              <a:rPr lang="hr-HR" b="1"/>
              <a:t>mailove, web adrese koje nam</a:t>
            </a:r>
          </a:p>
          <a:p>
            <a:pPr eaLnBrk="1" hangingPunct="1"/>
            <a:r>
              <a:rPr lang="hr-HR" b="1"/>
              <a:t> mogu koristiti u svakodnevnom </a:t>
            </a:r>
          </a:p>
          <a:p>
            <a:pPr eaLnBrk="1" hangingPunct="1"/>
            <a:r>
              <a:rPr lang="hr-HR" b="1"/>
              <a:t>radu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4572000" y="3714750"/>
            <a:ext cx="1000125" cy="42862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 H E L L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6" t="8789" r="45801" b="30664"/>
          <a:stretch>
            <a:fillRect/>
          </a:stretch>
        </p:blipFill>
        <p:spPr bwMode="auto">
          <a:xfrm>
            <a:off x="928688" y="1571625"/>
            <a:ext cx="4214812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rot="10800000">
            <a:off x="1214438" y="4857750"/>
            <a:ext cx="1071562" cy="142875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1" name="TextBox 5"/>
          <p:cNvSpPr txBox="1">
            <a:spLocks noChangeArrowheads="1"/>
          </p:cNvSpPr>
          <p:nvPr/>
        </p:nvSpPr>
        <p:spPr bwMode="auto">
          <a:xfrm>
            <a:off x="5143500" y="2643188"/>
            <a:ext cx="38195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sz="2000"/>
              <a:t>Izbornik </a:t>
            </a:r>
            <a:r>
              <a:rPr lang="hr-HR" sz="2000">
                <a:solidFill>
                  <a:srgbClr val="C00000"/>
                </a:solidFill>
              </a:rPr>
              <a:t>‘Poruke ‘ </a:t>
            </a:r>
            <a:r>
              <a:rPr lang="hr-HR" sz="2000"/>
              <a:t>omogućava</a:t>
            </a:r>
          </a:p>
          <a:p>
            <a:pPr eaLnBrk="1" hangingPunct="1"/>
            <a:r>
              <a:rPr lang="hr-HR" sz="2000"/>
              <a:t>brzu i jednostavnu komunikaciju</a:t>
            </a:r>
          </a:p>
          <a:p>
            <a:pPr eaLnBrk="1" hangingPunct="1"/>
            <a:r>
              <a:rPr lang="hr-HR" sz="2000"/>
              <a:t>sa svim korisnicima SHELL-a</a:t>
            </a:r>
          </a:p>
          <a:p>
            <a:pPr eaLnBrk="1" hangingPunct="1"/>
            <a:endParaRPr lang="hr-HR" sz="2000"/>
          </a:p>
          <a:p>
            <a:pPr eaLnBrk="1" hangingPunct="1"/>
            <a:r>
              <a:rPr lang="hr-HR" sz="2000"/>
              <a:t>Poruku može zaprimiti osoba ili</a:t>
            </a:r>
          </a:p>
          <a:p>
            <a:pPr eaLnBrk="1" hangingPunct="1"/>
            <a:r>
              <a:rPr lang="hr-HR" sz="2000"/>
              <a:t>organizacijska jedinica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3714750" y="4786313"/>
            <a:ext cx="1214438" cy="428625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 H E L L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8789" r="27490" b="24805"/>
          <a:stretch>
            <a:fillRect/>
          </a:stretch>
        </p:blipFill>
        <p:spPr bwMode="auto">
          <a:xfrm>
            <a:off x="1428750" y="1571625"/>
            <a:ext cx="5929313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rot="10800000">
            <a:off x="5929313" y="4429125"/>
            <a:ext cx="1000125" cy="714375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 H E L L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t="8984" r="26563" b="26563"/>
          <a:stretch>
            <a:fillRect/>
          </a:stretch>
        </p:blipFill>
        <p:spPr bwMode="auto">
          <a:xfrm>
            <a:off x="1214438" y="1500188"/>
            <a:ext cx="6072187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rot="10800000">
            <a:off x="5857875" y="5072063"/>
            <a:ext cx="857250" cy="57150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 H E L L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t="8008" r="14111" b="26563"/>
          <a:stretch>
            <a:fillRect/>
          </a:stretch>
        </p:blipFill>
        <p:spPr bwMode="auto">
          <a:xfrm>
            <a:off x="1071563" y="1571625"/>
            <a:ext cx="7286625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rot="10800000">
            <a:off x="6572250" y="5572125"/>
            <a:ext cx="928688" cy="214313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 H E L L</a:t>
            </a: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6" t="9712" r="4959" b="34761"/>
          <a:stretch>
            <a:fillRect/>
          </a:stretch>
        </p:blipFill>
        <p:spPr bwMode="auto">
          <a:xfrm>
            <a:off x="1071563" y="1857375"/>
            <a:ext cx="6929437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071563" y="1714500"/>
            <a:ext cx="7143750" cy="4572000"/>
          </a:xfrm>
          <a:prstGeom prst="line">
            <a:avLst/>
          </a:prstGeom>
          <a:ln w="603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857250" y="1928813"/>
            <a:ext cx="7500938" cy="4429125"/>
          </a:xfrm>
          <a:prstGeom prst="line">
            <a:avLst/>
          </a:prstGeom>
          <a:ln w="539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 H E L L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38086"/>
          <a:stretch>
            <a:fillRect/>
          </a:stretch>
        </p:blipFill>
        <p:spPr bwMode="auto">
          <a:xfrm>
            <a:off x="357188" y="1571625"/>
            <a:ext cx="8610600" cy="4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571625" y="3071813"/>
            <a:ext cx="1071563" cy="1000125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786438" y="3429000"/>
            <a:ext cx="1428750" cy="1071563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 H E L L</a:t>
            </a: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6" t="21484" r="11377" b="13086"/>
          <a:stretch>
            <a:fillRect/>
          </a:stretch>
        </p:blipFill>
        <p:spPr bwMode="auto">
          <a:xfrm>
            <a:off x="1071563" y="1571625"/>
            <a:ext cx="7572375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S H E L L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hr-HR" smtClean="0"/>
          </a:p>
          <a:p>
            <a:pPr algn="ctr">
              <a:buFont typeface="Arial" charset="0"/>
              <a:buNone/>
            </a:pPr>
            <a:endParaRPr lang="hr-HR" smtClean="0"/>
          </a:p>
          <a:p>
            <a:pPr algn="ctr">
              <a:buFont typeface="Arial" charset="0"/>
              <a:buNone/>
            </a:pPr>
            <a:r>
              <a:rPr lang="hr-HR" smtClean="0"/>
              <a:t>Pitanja ???</a:t>
            </a:r>
          </a:p>
          <a:p>
            <a:pPr algn="ctr">
              <a:buFont typeface="Arial" charset="0"/>
              <a:buNone/>
            </a:pPr>
            <a:r>
              <a:rPr lang="hr-HR" sz="3600" b="1" smtClean="0">
                <a:solidFill>
                  <a:srgbClr val="C00000"/>
                </a:solidFill>
              </a:rPr>
              <a:t>Hvala na pažnji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 H E L L</a:t>
            </a:r>
          </a:p>
        </p:txBody>
      </p:sp>
      <p:pic>
        <p:nvPicPr>
          <p:cNvPr id="17411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0" t="27995" r="31737" b="27037"/>
          <a:stretch>
            <a:fillRect/>
          </a:stretch>
        </p:blipFill>
        <p:spPr>
          <a:xfrm>
            <a:off x="1928813" y="1643063"/>
            <a:ext cx="5357812" cy="4714875"/>
          </a:xfrm>
        </p:spPr>
      </p:pic>
      <p:cxnSp>
        <p:nvCxnSpPr>
          <p:cNvPr id="6" name="Straight Connector 5"/>
          <p:cNvCxnSpPr/>
          <p:nvPr/>
        </p:nvCxnSpPr>
        <p:spPr>
          <a:xfrm flipV="1">
            <a:off x="857250" y="1928813"/>
            <a:ext cx="7500938" cy="4429125"/>
          </a:xfrm>
          <a:prstGeom prst="line">
            <a:avLst/>
          </a:prstGeom>
          <a:ln w="539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71563" y="1714500"/>
            <a:ext cx="7143750" cy="4572000"/>
          </a:xfrm>
          <a:prstGeom prst="line">
            <a:avLst/>
          </a:prstGeom>
          <a:ln w="603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 H E L L</a:t>
            </a:r>
          </a:p>
        </p:txBody>
      </p:sp>
      <p:sp>
        <p:nvSpPr>
          <p:cNvPr id="1843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smtClean="0"/>
              <a:t>Razlozi uvođenja SHELL-a</a:t>
            </a:r>
          </a:p>
          <a:p>
            <a:pPr>
              <a:buFontTx/>
              <a:buChar char="-"/>
            </a:pPr>
            <a:r>
              <a:rPr lang="hr-HR" smtClean="0"/>
              <a:t>Jednostavniji pristup aplikacijama</a:t>
            </a:r>
          </a:p>
          <a:p>
            <a:pPr>
              <a:buFontTx/>
              <a:buChar char="-"/>
            </a:pPr>
            <a:r>
              <a:rPr lang="hr-HR" smtClean="0">
                <a:solidFill>
                  <a:srgbClr val="C00000"/>
                </a:solidFill>
              </a:rPr>
              <a:t>Uvođenje novih tehnologija </a:t>
            </a:r>
          </a:p>
          <a:p>
            <a:pPr>
              <a:buFontTx/>
              <a:buChar char="-"/>
            </a:pPr>
            <a:r>
              <a:rPr lang="hr-HR" smtClean="0"/>
              <a:t>Lakše održavanje </a:t>
            </a:r>
          </a:p>
          <a:p>
            <a:pPr>
              <a:buFontTx/>
              <a:buChar char="-"/>
            </a:pPr>
            <a:r>
              <a:rPr lang="hr-HR" smtClean="0"/>
              <a:t>Centralizacija i virtualizacija </a:t>
            </a:r>
          </a:p>
          <a:p>
            <a:pPr>
              <a:buFont typeface="Arial" charset="0"/>
              <a:buNone/>
            </a:pPr>
            <a:r>
              <a:rPr lang="hr-HR" smtClean="0"/>
              <a:t>-  </a:t>
            </a:r>
            <a:r>
              <a:rPr lang="hr-HR" smtClean="0">
                <a:solidFill>
                  <a:srgbClr val="C00000"/>
                </a:solidFill>
              </a:rPr>
              <a:t>Mehanizmi upravljanja pravima korisnika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 H E L L</a:t>
            </a: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6" t="10417" r="13303" b="10661"/>
          <a:stretch>
            <a:fillRect/>
          </a:stretch>
        </p:blipFill>
        <p:spPr>
          <a:xfrm>
            <a:off x="1357313" y="1643063"/>
            <a:ext cx="6429375" cy="4870450"/>
          </a:xfrm>
        </p:spPr>
      </p:pic>
      <p:cxnSp>
        <p:nvCxnSpPr>
          <p:cNvPr id="7" name="Straight Arrow Connector 6"/>
          <p:cNvCxnSpPr/>
          <p:nvPr/>
        </p:nvCxnSpPr>
        <p:spPr>
          <a:xfrm flipV="1">
            <a:off x="428625" y="3214688"/>
            <a:ext cx="1143000" cy="71437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857500" y="2286000"/>
            <a:ext cx="17145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7286625" y="3000375"/>
            <a:ext cx="1643063" cy="121443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6143625" y="3000375"/>
            <a:ext cx="1643063" cy="121443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4" name="TextBox 7"/>
          <p:cNvSpPr txBox="1">
            <a:spLocks noChangeArrowheads="1"/>
          </p:cNvSpPr>
          <p:nvPr/>
        </p:nvSpPr>
        <p:spPr bwMode="auto">
          <a:xfrm>
            <a:off x="5143500" y="4286250"/>
            <a:ext cx="2428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b="1">
                <a:solidFill>
                  <a:srgbClr val="C00000"/>
                </a:solidFill>
              </a:rPr>
              <a:t>DVOKLIK na ikonicu</a:t>
            </a:r>
          </a:p>
          <a:p>
            <a:pPr eaLnBrk="1" hangingPunct="1"/>
            <a:r>
              <a:rPr lang="hr-HR" b="1">
                <a:solidFill>
                  <a:srgbClr val="C00000"/>
                </a:solidFill>
              </a:rPr>
              <a:t>SHELL-a otvara ovaj</a:t>
            </a:r>
          </a:p>
          <a:p>
            <a:pPr eaLnBrk="1" hangingPunct="1"/>
            <a:r>
              <a:rPr lang="hr-HR" b="1">
                <a:solidFill>
                  <a:srgbClr val="C00000"/>
                </a:solidFill>
              </a:rPr>
              <a:t>prozor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 H E L L</a:t>
            </a:r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6" t="11996" r="13303" b="10663"/>
          <a:stretch>
            <a:fillRect/>
          </a:stretch>
        </p:blipFill>
        <p:spPr>
          <a:xfrm>
            <a:off x="1357313" y="1643063"/>
            <a:ext cx="6572250" cy="4879975"/>
          </a:xfrm>
        </p:spPr>
      </p:pic>
      <p:cxnSp>
        <p:nvCxnSpPr>
          <p:cNvPr id="7" name="Straight Arrow Connector 6"/>
          <p:cNvCxnSpPr/>
          <p:nvPr/>
        </p:nvCxnSpPr>
        <p:spPr>
          <a:xfrm rot="10800000">
            <a:off x="3929063" y="3500438"/>
            <a:ext cx="1357312" cy="14287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2571750" y="3643313"/>
            <a:ext cx="1357313" cy="14287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 H E L L</a:t>
            </a: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4" t="13574" r="10912" b="28435"/>
          <a:stretch>
            <a:fillRect/>
          </a:stretch>
        </p:blipFill>
        <p:spPr>
          <a:xfrm>
            <a:off x="500063" y="1643063"/>
            <a:ext cx="8215312" cy="4572000"/>
          </a:xfrm>
        </p:spPr>
      </p:pic>
      <p:cxnSp>
        <p:nvCxnSpPr>
          <p:cNvPr id="9" name="Straight Arrow Connector 8"/>
          <p:cNvCxnSpPr/>
          <p:nvPr/>
        </p:nvCxnSpPr>
        <p:spPr>
          <a:xfrm rot="16200000" flipV="1">
            <a:off x="4500563" y="4071938"/>
            <a:ext cx="1071562" cy="78581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 H E L L</a:t>
            </a: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" t="7260" r="9750" b="23289"/>
          <a:stretch>
            <a:fillRect/>
          </a:stretch>
        </p:blipFill>
        <p:spPr>
          <a:xfrm>
            <a:off x="785813" y="1857375"/>
            <a:ext cx="7773987" cy="4500563"/>
          </a:xfrm>
        </p:spPr>
      </p:pic>
      <p:cxnSp>
        <p:nvCxnSpPr>
          <p:cNvPr id="9" name="Straight Arrow Connector 8"/>
          <p:cNvCxnSpPr/>
          <p:nvPr/>
        </p:nvCxnSpPr>
        <p:spPr>
          <a:xfrm rot="16200000" flipV="1">
            <a:off x="7215188" y="2714625"/>
            <a:ext cx="1071562" cy="357188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9867</TotalTime>
  <Words>345</Words>
  <Application>Microsoft Office PowerPoint</Application>
  <PresentationFormat>On-screen Show (4:3)</PresentationFormat>
  <Paragraphs>82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SHELL novi način pristupa aplikacijama</vt:lpstr>
      <vt:lpstr>S H E L L</vt:lpstr>
      <vt:lpstr>S H E L L</vt:lpstr>
      <vt:lpstr>S H E L L</vt:lpstr>
      <vt:lpstr>S H E L L</vt:lpstr>
      <vt:lpstr>S H E L L</vt:lpstr>
      <vt:lpstr>S H E L L</vt:lpstr>
      <vt:lpstr>S H E L L</vt:lpstr>
      <vt:lpstr>S H E L L</vt:lpstr>
      <vt:lpstr>S H E L L</vt:lpstr>
      <vt:lpstr>S H E L L</vt:lpstr>
      <vt:lpstr>S H E L L</vt:lpstr>
      <vt:lpstr>S H E L L</vt:lpstr>
      <vt:lpstr>S H E L L</vt:lpstr>
      <vt:lpstr>S H E L L</vt:lpstr>
      <vt:lpstr>S H E L L</vt:lpstr>
      <vt:lpstr>S H E L L</vt:lpstr>
      <vt:lpstr>S H E L L</vt:lpstr>
      <vt:lpstr>S H E L L</vt:lpstr>
      <vt:lpstr>S H E L L</vt:lpstr>
      <vt:lpstr>S H E L L</vt:lpstr>
      <vt:lpstr>S H E L L</vt:lpstr>
      <vt:lpstr>S H E L L</vt:lpstr>
      <vt:lpstr>S H E L L</vt:lpstr>
      <vt:lpstr>S H E L L</vt:lpstr>
      <vt:lpstr>S H E L L</vt:lpstr>
      <vt:lpstr>S H E L L</vt:lpstr>
      <vt:lpstr>S H E L L</vt:lpstr>
      <vt:lpstr>S H E L L</vt:lpstr>
      <vt:lpstr>S H E L L</vt:lpstr>
      <vt:lpstr>S H E L L</vt:lpstr>
      <vt:lpstr>S H E L 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Gorana Sivić Rušinović</dc:creator>
  <cp:lastModifiedBy>Jana Bajurin</cp:lastModifiedBy>
  <cp:revision>411</cp:revision>
  <dcterms:created xsi:type="dcterms:W3CDTF">2012-10-10T08:50:49Z</dcterms:created>
  <dcterms:modified xsi:type="dcterms:W3CDTF">2015-05-26T08:50:21Z</dcterms:modified>
</cp:coreProperties>
</file>