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261" r:id="rId3"/>
    <p:sldId id="371" r:id="rId4"/>
    <p:sldId id="365" r:id="rId5"/>
    <p:sldId id="269" r:id="rId6"/>
    <p:sldId id="389" r:id="rId7"/>
    <p:sldId id="273" r:id="rId8"/>
    <p:sldId id="277" r:id="rId9"/>
    <p:sldId id="290" r:id="rId10"/>
    <p:sldId id="294" r:id="rId11"/>
    <p:sldId id="296" r:id="rId12"/>
    <p:sldId id="300" r:id="rId13"/>
    <p:sldId id="396" r:id="rId14"/>
    <p:sldId id="304" r:id="rId15"/>
    <p:sldId id="306" r:id="rId16"/>
    <p:sldId id="310" r:id="rId17"/>
    <p:sldId id="312" r:id="rId18"/>
    <p:sldId id="393" r:id="rId19"/>
    <p:sldId id="391" r:id="rId20"/>
    <p:sldId id="314" r:id="rId21"/>
    <p:sldId id="395" r:id="rId22"/>
  </p:sldIdLst>
  <p:sldSz cx="9144000" cy="6858000" type="screen4x3"/>
  <p:notesSz cx="6834188" cy="9979025"/>
  <p:defaultTextStyle>
    <a:defPPr>
      <a:defRPr lang="x-non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294" autoAdjust="0"/>
    <p:restoredTop sz="94660"/>
  </p:normalViewPr>
  <p:slideViewPr>
    <p:cSldViewPr>
      <p:cViewPr>
        <p:scale>
          <a:sx n="125" d="100"/>
          <a:sy n="125" d="100"/>
        </p:scale>
        <p:origin x="-72" y="22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974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F272A-4A1A-4131-BDF5-0815972840B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8411072-DB5D-4F00-951F-32D54B8CA71B}">
      <dgm:prSet phldrT="[Text]" custT="1"/>
      <dgm:spPr/>
      <dgm:t>
        <a:bodyPr/>
        <a:lstStyle/>
        <a:p>
          <a:r>
            <a:rPr lang="hr-HR" sz="2400" dirty="0" smtClean="0">
              <a:latin typeface="Times New Roman" pitchFamily="18" charset="0"/>
              <a:cs typeface="Times New Roman" pitchFamily="18" charset="0"/>
            </a:rPr>
            <a:t>Zajednički  uvjeti prostora</a:t>
          </a:r>
          <a:endParaRPr lang="hr-HR" sz="2400" dirty="0">
            <a:latin typeface="Times New Roman" pitchFamily="18" charset="0"/>
            <a:cs typeface="Times New Roman" pitchFamily="18" charset="0"/>
          </a:endParaRPr>
        </a:p>
      </dgm:t>
    </dgm:pt>
    <dgm:pt modelId="{8B47EABC-36F3-48D0-9052-C45CE5DA9F97}" type="parTrans" cxnId="{C646EF1E-B30C-4F41-B025-A4F546C5F9AC}">
      <dgm:prSet/>
      <dgm:spPr/>
      <dgm:t>
        <a:bodyPr/>
        <a:lstStyle/>
        <a:p>
          <a:endParaRPr lang="hr-HR"/>
        </a:p>
      </dgm:t>
    </dgm:pt>
    <dgm:pt modelId="{36F53593-6AC4-4115-96B7-5762562B9BA7}" type="sibTrans" cxnId="{C646EF1E-B30C-4F41-B025-A4F546C5F9AC}">
      <dgm:prSet/>
      <dgm:spPr/>
      <dgm:t>
        <a:bodyPr/>
        <a:lstStyle/>
        <a:p>
          <a:endParaRPr lang="hr-HR"/>
        </a:p>
      </dgm:t>
    </dgm:pt>
    <dgm:pt modelId="{0FCA8790-748C-443A-8ACB-B64F51362E34}">
      <dgm:prSet phldrT="[Text]" custT="1"/>
      <dgm:spPr/>
      <dgm:t>
        <a:bodyPr/>
        <a:lstStyle/>
        <a:p>
          <a:r>
            <a:rPr lang="hr-HR" sz="2400" dirty="0" smtClean="0">
              <a:latin typeface="Times New Roman" pitchFamily="18" charset="0"/>
              <a:cs typeface="Times New Roman" pitchFamily="18" charset="0"/>
            </a:rPr>
            <a:t>Zajednički uvjeti opreme</a:t>
          </a:r>
          <a:endParaRPr lang="hr-HR" sz="2400" dirty="0">
            <a:latin typeface="Times New Roman" pitchFamily="18" charset="0"/>
            <a:cs typeface="Times New Roman" pitchFamily="18" charset="0"/>
          </a:endParaRPr>
        </a:p>
      </dgm:t>
    </dgm:pt>
    <dgm:pt modelId="{757C77BD-9E5D-458C-BCE1-F0B5DF9BCED5}" type="parTrans" cxnId="{80AE829A-7ECF-4DA2-BE78-67F54DE989D2}">
      <dgm:prSet/>
      <dgm:spPr/>
      <dgm:t>
        <a:bodyPr/>
        <a:lstStyle/>
        <a:p>
          <a:endParaRPr lang="hr-HR"/>
        </a:p>
      </dgm:t>
    </dgm:pt>
    <dgm:pt modelId="{3CFF025E-A0E3-4BC8-AB94-3A0E9AB70B87}" type="sibTrans" cxnId="{80AE829A-7ECF-4DA2-BE78-67F54DE989D2}">
      <dgm:prSet/>
      <dgm:spPr/>
      <dgm:t>
        <a:bodyPr/>
        <a:lstStyle/>
        <a:p>
          <a:endParaRPr lang="hr-HR"/>
        </a:p>
      </dgm:t>
    </dgm:pt>
    <dgm:pt modelId="{BE0D9D98-6571-4409-9D38-699EC34D0B68}">
      <dgm:prSet custT="1"/>
      <dgm:spPr/>
      <dgm:t>
        <a:bodyPr/>
        <a:lstStyle/>
        <a:p>
          <a:r>
            <a:rPr lang="hr-HR" sz="2000" b="0" i="0" dirty="0" smtClean="0">
              <a:latin typeface="Times New Roman" pitchFamily="18" charset="0"/>
              <a:cs typeface="Times New Roman" pitchFamily="18" charset="0"/>
            </a:rPr>
            <a:t>Zajednički</a:t>
          </a:r>
          <a:r>
            <a:rPr lang="hr-HR" sz="20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hr-HR" sz="2000" b="0" i="0" dirty="0" smtClean="0">
              <a:latin typeface="Times New Roman" pitchFamily="18" charset="0"/>
              <a:cs typeface="Times New Roman" pitchFamily="18" charset="0"/>
            </a:rPr>
            <a:t>uvjeti prehrane, održavanja i higijene prostora i opreme, te računovodstveno-financijski poslovi</a:t>
          </a:r>
          <a:endParaRPr lang="hr-HR" sz="2000" b="0" dirty="0">
            <a:latin typeface="Times New Roman" pitchFamily="18" charset="0"/>
            <a:cs typeface="Times New Roman" pitchFamily="18" charset="0"/>
          </a:endParaRPr>
        </a:p>
      </dgm:t>
    </dgm:pt>
    <dgm:pt modelId="{76D84CB4-F414-4D46-B6C0-3AE13FB16D3D}" type="parTrans" cxnId="{23AB54B0-C3ED-4F09-BEEA-45DB1B950CDD}">
      <dgm:prSet/>
      <dgm:spPr/>
      <dgm:t>
        <a:bodyPr/>
        <a:lstStyle/>
        <a:p>
          <a:endParaRPr lang="hr-HR"/>
        </a:p>
      </dgm:t>
    </dgm:pt>
    <dgm:pt modelId="{E7A9FBF1-150B-48A0-9164-4AF504E3FAA0}" type="sibTrans" cxnId="{23AB54B0-C3ED-4F09-BEEA-45DB1B950CDD}">
      <dgm:prSet/>
      <dgm:spPr/>
      <dgm:t>
        <a:bodyPr/>
        <a:lstStyle/>
        <a:p>
          <a:endParaRPr lang="hr-HR"/>
        </a:p>
      </dgm:t>
    </dgm:pt>
    <dgm:pt modelId="{0C53C0C6-D8F1-4748-AE0A-A065A6F6DD70}">
      <dgm:prSet custT="1"/>
      <dgm:spPr/>
      <dgm:t>
        <a:bodyPr/>
        <a:lstStyle/>
        <a:p>
          <a:r>
            <a:rPr lang="hr-HR" sz="2400" b="0" i="0" dirty="0" smtClean="0">
              <a:latin typeface="Times New Roman" pitchFamily="18" charset="0"/>
              <a:cs typeface="Times New Roman" pitchFamily="18" charset="0"/>
            </a:rPr>
            <a:t>Zajednički uvjeti izvršitelja usluga</a:t>
          </a:r>
          <a:endParaRPr lang="hr-HR" sz="2400" b="0" dirty="0">
            <a:latin typeface="Times New Roman" pitchFamily="18" charset="0"/>
            <a:cs typeface="Times New Roman" pitchFamily="18" charset="0"/>
          </a:endParaRPr>
        </a:p>
      </dgm:t>
    </dgm:pt>
    <dgm:pt modelId="{AA24C8B1-D031-4B56-8323-488260390B3D}" type="parTrans" cxnId="{1EA332D5-E740-4D39-BF21-000336796561}">
      <dgm:prSet/>
      <dgm:spPr/>
      <dgm:t>
        <a:bodyPr/>
        <a:lstStyle/>
        <a:p>
          <a:endParaRPr lang="hr-HR"/>
        </a:p>
      </dgm:t>
    </dgm:pt>
    <dgm:pt modelId="{04D015ED-C96B-4EC3-BA47-D966A272084E}" type="sibTrans" cxnId="{1EA332D5-E740-4D39-BF21-000336796561}">
      <dgm:prSet/>
      <dgm:spPr/>
      <dgm:t>
        <a:bodyPr/>
        <a:lstStyle/>
        <a:p>
          <a:endParaRPr lang="hr-HR"/>
        </a:p>
      </dgm:t>
    </dgm:pt>
    <dgm:pt modelId="{0F9E0261-12A1-45DF-965C-A9C0917A3FB5}" type="pres">
      <dgm:prSet presAssocID="{BD0F272A-4A1A-4131-BDF5-0815972840B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396CF8A-AFCF-4D30-BA8C-130979C397B2}" type="pres">
      <dgm:prSet presAssocID="{BD0F272A-4A1A-4131-BDF5-0815972840BE}" presName="dummyMaxCanvas" presStyleCnt="0">
        <dgm:presLayoutVars/>
      </dgm:prSet>
      <dgm:spPr/>
    </dgm:pt>
    <dgm:pt modelId="{EDC5B87F-8CA2-4431-BD3D-6CC5CD1EE3F9}" type="pres">
      <dgm:prSet presAssocID="{BD0F272A-4A1A-4131-BDF5-0815972840BE}" presName="FourNodes_1" presStyleLbl="node1" presStyleIdx="0" presStyleCnt="4" custScaleY="66667" custLinFactNeighborX="485" custLinFactNeighborY="-1666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C9A03D8-39B2-4C95-B224-694F2AFB3360}" type="pres">
      <dgm:prSet presAssocID="{BD0F272A-4A1A-4131-BDF5-0815972840BE}" presName="FourNodes_2" presStyleLbl="node1" presStyleIdx="1" presStyleCnt="4" custScaleY="72728" custLinFactNeighborX="-507" custLinFactNeighborY="-365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F17AB86-E493-4415-9011-C532A8866605}" type="pres">
      <dgm:prSet presAssocID="{BD0F272A-4A1A-4131-BDF5-0815972840BE}" presName="FourNodes_3" presStyleLbl="node1" presStyleIdx="2" presStyleCnt="4" custScaleY="139394" custLinFactNeighborX="102" custLinFactNeighborY="-333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3042A3-13F7-445E-AE0C-2EFB05492FD1}" type="pres">
      <dgm:prSet presAssocID="{BD0F272A-4A1A-4131-BDF5-0815972840BE}" presName="FourNodes_4" presStyleLbl="node1" presStyleIdx="3" presStyleCnt="4" custLinFactNeighborX="-890" custLinFactNeighborY="-99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AA874F5-5AE1-427D-BCA7-DE7D1C128621}" type="pres">
      <dgm:prSet presAssocID="{BD0F272A-4A1A-4131-BDF5-0815972840BE}" presName="FourConn_1-2" presStyleLbl="fgAccFollowNode1" presStyleIdx="0" presStyleCnt="3" custScaleY="60606" custLinFactNeighborX="5288" custLinFactNeighborY="-3601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131AC3F-C766-4310-BC29-6EE20F67CC96}" type="pres">
      <dgm:prSet presAssocID="{BD0F272A-4A1A-4131-BDF5-0815972840BE}" presName="FourConn_2-3" presStyleLbl="fgAccFollowNode1" presStyleIdx="1" presStyleCnt="3" custLinFactNeighborX="8987" custLinFactNeighborY="-627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72947EB-56D7-4CC3-A913-90DFA365D47C}" type="pres">
      <dgm:prSet presAssocID="{BD0F272A-4A1A-4131-BDF5-0815972840BE}" presName="FourConn_3-4" presStyleLbl="fgAccFollowNode1" presStyleIdx="2" presStyleCnt="3" custLinFactNeighborX="2362" custLinFactNeighborY="-774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77CCD59-DAA9-4AC0-A340-97C18EE54AD8}" type="pres">
      <dgm:prSet presAssocID="{BD0F272A-4A1A-4131-BDF5-0815972840B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1F59322-8A9E-4C2E-A684-8B744673E39E}" type="pres">
      <dgm:prSet presAssocID="{BD0F272A-4A1A-4131-BDF5-0815972840B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DEDE156-B975-4736-AC5E-4CB96A0591C6}" type="pres">
      <dgm:prSet presAssocID="{BD0F272A-4A1A-4131-BDF5-0815972840B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37622BD-22C8-41E6-8259-46459919ACB8}" type="pres">
      <dgm:prSet presAssocID="{BD0F272A-4A1A-4131-BDF5-0815972840B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646EF1E-B30C-4F41-B025-A4F546C5F9AC}" srcId="{BD0F272A-4A1A-4131-BDF5-0815972840BE}" destId="{68411072-DB5D-4F00-951F-32D54B8CA71B}" srcOrd="0" destOrd="0" parTransId="{8B47EABC-36F3-48D0-9052-C45CE5DA9F97}" sibTransId="{36F53593-6AC4-4115-96B7-5762562B9BA7}"/>
    <dgm:cxn modelId="{D9AFA936-A220-DA4B-95D7-87ADE64B0888}" type="presOf" srcId="{36F53593-6AC4-4115-96B7-5762562B9BA7}" destId="{4AA874F5-5AE1-427D-BCA7-DE7D1C128621}" srcOrd="0" destOrd="0" presId="urn:microsoft.com/office/officeart/2005/8/layout/vProcess5"/>
    <dgm:cxn modelId="{3307014C-81FA-574F-8573-7F5F3AD304BC}" type="presOf" srcId="{0FCA8790-748C-443A-8ACB-B64F51362E34}" destId="{FC9A03D8-39B2-4C95-B224-694F2AFB3360}" srcOrd="0" destOrd="0" presId="urn:microsoft.com/office/officeart/2005/8/layout/vProcess5"/>
    <dgm:cxn modelId="{0A752E6A-9FBC-6A49-94E2-6ACB554E73BD}" type="presOf" srcId="{E7A9FBF1-150B-48A0-9164-4AF504E3FAA0}" destId="{A72947EB-56D7-4CC3-A913-90DFA365D47C}" srcOrd="0" destOrd="0" presId="urn:microsoft.com/office/officeart/2005/8/layout/vProcess5"/>
    <dgm:cxn modelId="{A3669A82-78FF-4D4A-B47B-91BFEE0C0097}" type="presOf" srcId="{0C53C0C6-D8F1-4748-AE0A-A065A6F6DD70}" destId="{037622BD-22C8-41E6-8259-46459919ACB8}" srcOrd="1" destOrd="0" presId="urn:microsoft.com/office/officeart/2005/8/layout/vProcess5"/>
    <dgm:cxn modelId="{2031A392-EC56-A147-B803-DFECEB6DE50F}" type="presOf" srcId="{BD0F272A-4A1A-4131-BDF5-0815972840BE}" destId="{0F9E0261-12A1-45DF-965C-A9C0917A3FB5}" srcOrd="0" destOrd="0" presId="urn:microsoft.com/office/officeart/2005/8/layout/vProcess5"/>
    <dgm:cxn modelId="{E9993B22-9B1F-8C4B-B278-B07482DE4637}" type="presOf" srcId="{68411072-DB5D-4F00-951F-32D54B8CA71B}" destId="{B77CCD59-DAA9-4AC0-A340-97C18EE54AD8}" srcOrd="1" destOrd="0" presId="urn:microsoft.com/office/officeart/2005/8/layout/vProcess5"/>
    <dgm:cxn modelId="{5BE08674-1599-834E-A014-2065AEBA0F1D}" type="presOf" srcId="{3CFF025E-A0E3-4BC8-AB94-3A0E9AB70B87}" destId="{4131AC3F-C766-4310-BC29-6EE20F67CC96}" srcOrd="0" destOrd="0" presId="urn:microsoft.com/office/officeart/2005/8/layout/vProcess5"/>
    <dgm:cxn modelId="{53B3A226-8CD4-9D48-8302-4269005682FE}" type="presOf" srcId="{68411072-DB5D-4F00-951F-32D54B8CA71B}" destId="{EDC5B87F-8CA2-4431-BD3D-6CC5CD1EE3F9}" srcOrd="0" destOrd="0" presId="urn:microsoft.com/office/officeart/2005/8/layout/vProcess5"/>
    <dgm:cxn modelId="{5AC9C101-746D-D64E-A837-5985DB3470A3}" type="presOf" srcId="{0FCA8790-748C-443A-8ACB-B64F51362E34}" destId="{11F59322-8A9E-4C2E-A684-8B744673E39E}" srcOrd="1" destOrd="0" presId="urn:microsoft.com/office/officeart/2005/8/layout/vProcess5"/>
    <dgm:cxn modelId="{23AB54B0-C3ED-4F09-BEEA-45DB1B950CDD}" srcId="{BD0F272A-4A1A-4131-BDF5-0815972840BE}" destId="{BE0D9D98-6571-4409-9D38-699EC34D0B68}" srcOrd="2" destOrd="0" parTransId="{76D84CB4-F414-4D46-B6C0-3AE13FB16D3D}" sibTransId="{E7A9FBF1-150B-48A0-9164-4AF504E3FAA0}"/>
    <dgm:cxn modelId="{1EA332D5-E740-4D39-BF21-000336796561}" srcId="{BD0F272A-4A1A-4131-BDF5-0815972840BE}" destId="{0C53C0C6-D8F1-4748-AE0A-A065A6F6DD70}" srcOrd="3" destOrd="0" parTransId="{AA24C8B1-D031-4B56-8323-488260390B3D}" sibTransId="{04D015ED-C96B-4EC3-BA47-D966A272084E}"/>
    <dgm:cxn modelId="{AD9C3CCE-3A23-7849-B647-4F686466BAF0}" type="presOf" srcId="{BE0D9D98-6571-4409-9D38-699EC34D0B68}" destId="{BDEDE156-B975-4736-AC5E-4CB96A0591C6}" srcOrd="1" destOrd="0" presId="urn:microsoft.com/office/officeart/2005/8/layout/vProcess5"/>
    <dgm:cxn modelId="{0D154F82-99E6-8E4C-BB04-E40DF6A511F1}" type="presOf" srcId="{BE0D9D98-6571-4409-9D38-699EC34D0B68}" destId="{4F17AB86-E493-4415-9011-C532A8866605}" srcOrd="0" destOrd="0" presId="urn:microsoft.com/office/officeart/2005/8/layout/vProcess5"/>
    <dgm:cxn modelId="{80AE829A-7ECF-4DA2-BE78-67F54DE989D2}" srcId="{BD0F272A-4A1A-4131-BDF5-0815972840BE}" destId="{0FCA8790-748C-443A-8ACB-B64F51362E34}" srcOrd="1" destOrd="0" parTransId="{757C77BD-9E5D-458C-BCE1-F0B5DF9BCED5}" sibTransId="{3CFF025E-A0E3-4BC8-AB94-3A0E9AB70B87}"/>
    <dgm:cxn modelId="{BF192B22-F83D-644A-B97E-F600604D9135}" type="presOf" srcId="{0C53C0C6-D8F1-4748-AE0A-A065A6F6DD70}" destId="{D13042A3-13F7-445E-AE0C-2EFB05492FD1}" srcOrd="0" destOrd="0" presId="urn:microsoft.com/office/officeart/2005/8/layout/vProcess5"/>
    <dgm:cxn modelId="{4DD63E6A-0AF4-B443-9A24-1C486C31706F}" type="presParOf" srcId="{0F9E0261-12A1-45DF-965C-A9C0917A3FB5}" destId="{C396CF8A-AFCF-4D30-BA8C-130979C397B2}" srcOrd="0" destOrd="0" presId="urn:microsoft.com/office/officeart/2005/8/layout/vProcess5"/>
    <dgm:cxn modelId="{72DAAAEB-52E0-2649-9FC8-D3D2B701E016}" type="presParOf" srcId="{0F9E0261-12A1-45DF-965C-A9C0917A3FB5}" destId="{EDC5B87F-8CA2-4431-BD3D-6CC5CD1EE3F9}" srcOrd="1" destOrd="0" presId="urn:microsoft.com/office/officeart/2005/8/layout/vProcess5"/>
    <dgm:cxn modelId="{487A150F-C505-594B-A8A4-34E54C92C58E}" type="presParOf" srcId="{0F9E0261-12A1-45DF-965C-A9C0917A3FB5}" destId="{FC9A03D8-39B2-4C95-B224-694F2AFB3360}" srcOrd="2" destOrd="0" presId="urn:microsoft.com/office/officeart/2005/8/layout/vProcess5"/>
    <dgm:cxn modelId="{D2BFC688-19F7-5E46-B058-0349CB137C08}" type="presParOf" srcId="{0F9E0261-12A1-45DF-965C-A9C0917A3FB5}" destId="{4F17AB86-E493-4415-9011-C532A8866605}" srcOrd="3" destOrd="0" presId="urn:microsoft.com/office/officeart/2005/8/layout/vProcess5"/>
    <dgm:cxn modelId="{468A844A-9291-1E40-99F9-6B5E579B2800}" type="presParOf" srcId="{0F9E0261-12A1-45DF-965C-A9C0917A3FB5}" destId="{D13042A3-13F7-445E-AE0C-2EFB05492FD1}" srcOrd="4" destOrd="0" presId="urn:microsoft.com/office/officeart/2005/8/layout/vProcess5"/>
    <dgm:cxn modelId="{2A305772-DE1B-7041-B117-2184270CBE7C}" type="presParOf" srcId="{0F9E0261-12A1-45DF-965C-A9C0917A3FB5}" destId="{4AA874F5-5AE1-427D-BCA7-DE7D1C128621}" srcOrd="5" destOrd="0" presId="urn:microsoft.com/office/officeart/2005/8/layout/vProcess5"/>
    <dgm:cxn modelId="{D8DD1A78-075A-1A42-9E29-01C621683048}" type="presParOf" srcId="{0F9E0261-12A1-45DF-965C-A9C0917A3FB5}" destId="{4131AC3F-C766-4310-BC29-6EE20F67CC96}" srcOrd="6" destOrd="0" presId="urn:microsoft.com/office/officeart/2005/8/layout/vProcess5"/>
    <dgm:cxn modelId="{7BAF6CB7-95E6-774F-BB54-8D981E947AFC}" type="presParOf" srcId="{0F9E0261-12A1-45DF-965C-A9C0917A3FB5}" destId="{A72947EB-56D7-4CC3-A913-90DFA365D47C}" srcOrd="7" destOrd="0" presId="urn:microsoft.com/office/officeart/2005/8/layout/vProcess5"/>
    <dgm:cxn modelId="{F2E9A718-CA90-5B4D-9272-B8AFA025F2DF}" type="presParOf" srcId="{0F9E0261-12A1-45DF-965C-A9C0917A3FB5}" destId="{B77CCD59-DAA9-4AC0-A340-97C18EE54AD8}" srcOrd="8" destOrd="0" presId="urn:microsoft.com/office/officeart/2005/8/layout/vProcess5"/>
    <dgm:cxn modelId="{05990E47-F47B-114E-B972-4CC6564A57D3}" type="presParOf" srcId="{0F9E0261-12A1-45DF-965C-A9C0917A3FB5}" destId="{11F59322-8A9E-4C2E-A684-8B744673E39E}" srcOrd="9" destOrd="0" presId="urn:microsoft.com/office/officeart/2005/8/layout/vProcess5"/>
    <dgm:cxn modelId="{11DE4863-E8B9-4F4D-B148-0D610F6279F7}" type="presParOf" srcId="{0F9E0261-12A1-45DF-965C-A9C0917A3FB5}" destId="{BDEDE156-B975-4736-AC5E-4CB96A0591C6}" srcOrd="10" destOrd="0" presId="urn:microsoft.com/office/officeart/2005/8/layout/vProcess5"/>
    <dgm:cxn modelId="{F6CC8E78-3541-C943-86C2-EAFAA91E1792}" type="presParOf" srcId="{0F9E0261-12A1-45DF-965C-A9C0917A3FB5}" destId="{037622BD-22C8-41E6-8259-46459919ACB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6CD2D9-D270-40A9-AE21-06709502F10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2A9E26C-58DE-4C60-8C98-82326D01AFA5}">
      <dgm:prSet phldrT="[Text]" custT="1"/>
      <dgm:spPr/>
      <dgm:t>
        <a:bodyPr/>
        <a:lstStyle/>
        <a:p>
          <a:r>
            <a:rPr lang="hr-HR" sz="2400" dirty="0" smtClean="0">
              <a:latin typeface="Times New Roman" pitchFamily="18" charset="0"/>
              <a:cs typeface="Times New Roman" pitchFamily="18" charset="0"/>
            </a:rPr>
            <a:t>Ustanova</a:t>
          </a:r>
          <a:endParaRPr lang="hr-HR" sz="2400" dirty="0">
            <a:latin typeface="Times New Roman" pitchFamily="18" charset="0"/>
            <a:cs typeface="Times New Roman" pitchFamily="18" charset="0"/>
          </a:endParaRPr>
        </a:p>
      </dgm:t>
    </dgm:pt>
    <dgm:pt modelId="{C4E3894C-FD0F-4DD5-B984-DF60DBCE8D05}" type="parTrans" cxnId="{A76B873C-E98E-4B45-BB43-DB793B5F604B}">
      <dgm:prSet/>
      <dgm:spPr/>
      <dgm:t>
        <a:bodyPr/>
        <a:lstStyle/>
        <a:p>
          <a:endParaRPr lang="hr-HR"/>
        </a:p>
      </dgm:t>
    </dgm:pt>
    <dgm:pt modelId="{DE2EB0A3-1F23-4832-A7D0-C8D82E8C42F8}" type="sibTrans" cxnId="{A76B873C-E98E-4B45-BB43-DB793B5F604B}">
      <dgm:prSet/>
      <dgm:spPr/>
      <dgm:t>
        <a:bodyPr/>
        <a:lstStyle/>
        <a:p>
          <a:endParaRPr lang="hr-HR"/>
        </a:p>
      </dgm:t>
    </dgm:pt>
    <dgm:pt modelId="{AE422EAA-B89A-4F8B-83BF-131010AB8139}">
      <dgm:prSet phldrT="[Text]" custT="1"/>
      <dgm:spPr/>
      <dgm:t>
        <a:bodyPr/>
        <a:lstStyle/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može imati ustrojstvene jedinice</a:t>
          </a:r>
          <a:endParaRPr lang="hr-HR" sz="2000" dirty="0">
            <a:latin typeface="Times New Roman" pitchFamily="18" charset="0"/>
            <a:cs typeface="Times New Roman" pitchFamily="18" charset="0"/>
          </a:endParaRPr>
        </a:p>
      </dgm:t>
    </dgm:pt>
    <dgm:pt modelId="{CEBA480D-713D-4F7D-8E27-C4DF634E27B1}" type="parTrans" cxnId="{AB8DF19F-CB94-419C-97EF-15FA19F62C1A}">
      <dgm:prSet/>
      <dgm:spPr/>
      <dgm:t>
        <a:bodyPr/>
        <a:lstStyle/>
        <a:p>
          <a:endParaRPr lang="hr-HR"/>
        </a:p>
      </dgm:t>
    </dgm:pt>
    <dgm:pt modelId="{282A9919-2F81-483F-A3E1-4432207DDEBD}" type="sibTrans" cxnId="{AB8DF19F-CB94-419C-97EF-15FA19F62C1A}">
      <dgm:prSet/>
      <dgm:spPr/>
      <dgm:t>
        <a:bodyPr/>
        <a:lstStyle/>
        <a:p>
          <a:endParaRPr lang="hr-HR"/>
        </a:p>
      </dgm:t>
    </dgm:pt>
    <dgm:pt modelId="{92901430-91D0-4676-8CCB-1731CC02C621}">
      <dgm:prSet phldrT="[Text]" custT="1"/>
      <dgm:spPr/>
      <dgm:t>
        <a:bodyPr/>
        <a:lstStyle/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uvjet: potreban broj izvršitelja </a:t>
          </a:r>
          <a:endParaRPr lang="hr-HR" sz="2000" dirty="0">
            <a:latin typeface="Times New Roman" pitchFamily="18" charset="0"/>
            <a:cs typeface="Times New Roman" pitchFamily="18" charset="0"/>
          </a:endParaRPr>
        </a:p>
      </dgm:t>
    </dgm:pt>
    <dgm:pt modelId="{873C34C4-BB23-45D9-A360-2F90A51E2322}" type="parTrans" cxnId="{96F4A94E-797B-446C-85E6-DAF29D08424B}">
      <dgm:prSet/>
      <dgm:spPr/>
      <dgm:t>
        <a:bodyPr/>
        <a:lstStyle/>
        <a:p>
          <a:endParaRPr lang="hr-HR"/>
        </a:p>
      </dgm:t>
    </dgm:pt>
    <dgm:pt modelId="{2AD32778-6EA7-4B9D-B235-D6CCC80411CB}" type="sibTrans" cxnId="{96F4A94E-797B-446C-85E6-DAF29D08424B}">
      <dgm:prSet/>
      <dgm:spPr/>
      <dgm:t>
        <a:bodyPr/>
        <a:lstStyle/>
        <a:p>
          <a:endParaRPr lang="hr-HR"/>
        </a:p>
      </dgm:t>
    </dgm:pt>
    <dgm:pt modelId="{00223E04-5847-412D-8409-3709E86D8228}">
      <dgm:prSet phldrT="[Text]" custT="1"/>
      <dgm:spPr/>
      <dgm:t>
        <a:bodyPr/>
        <a:lstStyle/>
        <a:p>
          <a:r>
            <a:rPr lang="hr-HR" sz="2400" dirty="0" smtClean="0">
              <a:latin typeface="Times New Roman" pitchFamily="18" charset="0"/>
              <a:cs typeface="Times New Roman" pitchFamily="18" charset="0"/>
            </a:rPr>
            <a:t>Odjel stručno razvojne službe</a:t>
          </a:r>
          <a:endParaRPr lang="hr-HR" sz="2400" dirty="0">
            <a:latin typeface="Times New Roman" pitchFamily="18" charset="0"/>
            <a:cs typeface="Times New Roman" pitchFamily="18" charset="0"/>
          </a:endParaRPr>
        </a:p>
      </dgm:t>
    </dgm:pt>
    <dgm:pt modelId="{A232D920-09FC-42A0-AA35-D020D089527A}" type="parTrans" cxnId="{CF7456DA-C4D4-4849-834F-28E446FEC7B3}">
      <dgm:prSet/>
      <dgm:spPr/>
      <dgm:t>
        <a:bodyPr/>
        <a:lstStyle/>
        <a:p>
          <a:endParaRPr lang="hr-HR"/>
        </a:p>
      </dgm:t>
    </dgm:pt>
    <dgm:pt modelId="{996FC13F-DFE1-48F1-8F1C-C96CA606823B}" type="sibTrans" cxnId="{CF7456DA-C4D4-4849-834F-28E446FEC7B3}">
      <dgm:prSet/>
      <dgm:spPr/>
      <dgm:t>
        <a:bodyPr/>
        <a:lstStyle/>
        <a:p>
          <a:endParaRPr lang="hr-HR"/>
        </a:p>
      </dgm:t>
    </dgm:pt>
    <dgm:pt modelId="{87CDCAF1-D39F-4A28-8CF8-B9501C2DC3B7}">
      <dgm:prSet phldrT="[Text]" custT="1"/>
      <dgm:spPr/>
      <dgm:t>
        <a:bodyPr/>
        <a:lstStyle/>
        <a:p>
          <a:endParaRPr lang="hr-HR" sz="2000" dirty="0" smtClean="0">
            <a:latin typeface="Times New Roman" pitchFamily="18" charset="0"/>
            <a:cs typeface="Times New Roman" pitchFamily="18" charset="0"/>
          </a:endParaRPr>
        </a:p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najmanje 9 izvršitelja u neposrednom radu s korisnicima	</a:t>
          </a:r>
          <a:r>
            <a:rPr lang="hr-HR" sz="1200" dirty="0" smtClean="0"/>
            <a:t>	</a:t>
          </a:r>
          <a:endParaRPr lang="hr-HR" sz="1200" dirty="0"/>
        </a:p>
      </dgm:t>
    </dgm:pt>
    <dgm:pt modelId="{4AF61C3D-6DA4-4C09-A0C8-72513F9C44F2}" type="parTrans" cxnId="{4D71A4E0-3880-43B6-A566-814E9AA0D576}">
      <dgm:prSet/>
      <dgm:spPr/>
      <dgm:t>
        <a:bodyPr/>
        <a:lstStyle/>
        <a:p>
          <a:endParaRPr lang="hr-HR"/>
        </a:p>
      </dgm:t>
    </dgm:pt>
    <dgm:pt modelId="{B05FBBF6-FDCE-4003-9320-33450F8D8752}" type="sibTrans" cxnId="{4D71A4E0-3880-43B6-A566-814E9AA0D576}">
      <dgm:prSet/>
      <dgm:spPr/>
      <dgm:t>
        <a:bodyPr/>
        <a:lstStyle/>
        <a:p>
          <a:endParaRPr lang="hr-HR"/>
        </a:p>
      </dgm:t>
    </dgm:pt>
    <dgm:pt modelId="{BC86785E-05CD-458F-8E6C-104FC2E3EF92}">
      <dgm:prSet phldrT="[Text]" custT="1"/>
      <dgm:spPr/>
      <dgm:t>
        <a:bodyPr/>
        <a:lstStyle/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Voditelj odjela</a:t>
          </a:r>
          <a:endParaRPr lang="hr-HR" sz="2000" dirty="0">
            <a:latin typeface="Times New Roman" pitchFamily="18" charset="0"/>
            <a:cs typeface="Times New Roman" pitchFamily="18" charset="0"/>
          </a:endParaRPr>
        </a:p>
      </dgm:t>
    </dgm:pt>
    <dgm:pt modelId="{E500621B-B6FC-4378-9A06-25169CAAD529}" type="parTrans" cxnId="{7C94B419-CFBD-4B3A-934F-230FF28A45E1}">
      <dgm:prSet/>
      <dgm:spPr/>
      <dgm:t>
        <a:bodyPr/>
        <a:lstStyle/>
        <a:p>
          <a:endParaRPr lang="hr-HR"/>
        </a:p>
      </dgm:t>
    </dgm:pt>
    <dgm:pt modelId="{B75A0903-CA38-487D-A724-B2583E6B751E}" type="sibTrans" cxnId="{7C94B419-CFBD-4B3A-934F-230FF28A45E1}">
      <dgm:prSet/>
      <dgm:spPr/>
      <dgm:t>
        <a:bodyPr/>
        <a:lstStyle/>
        <a:p>
          <a:endParaRPr lang="hr-HR"/>
        </a:p>
      </dgm:t>
    </dgm:pt>
    <dgm:pt modelId="{AFC11CD1-40AB-484B-9DF2-D2E26FDA81D1}">
      <dgm:prSet phldrT="[Text]" custT="1"/>
      <dgm:spPr/>
      <dgm:t>
        <a:bodyPr/>
        <a:lstStyle/>
        <a:p>
          <a:r>
            <a:rPr lang="hr-HR" sz="2400" dirty="0" smtClean="0">
              <a:latin typeface="Times New Roman" pitchFamily="18" charset="0"/>
              <a:cs typeface="Times New Roman" pitchFamily="18" charset="0"/>
            </a:rPr>
            <a:t>Odjel pomoćno tehničke službe</a:t>
          </a:r>
          <a:endParaRPr lang="hr-HR" sz="2400" dirty="0">
            <a:latin typeface="Times New Roman" pitchFamily="18" charset="0"/>
            <a:cs typeface="Times New Roman" pitchFamily="18" charset="0"/>
          </a:endParaRPr>
        </a:p>
      </dgm:t>
    </dgm:pt>
    <dgm:pt modelId="{7BE69BCB-1808-4FD4-924B-FF2A31434DC2}" type="parTrans" cxnId="{59F28B82-7F26-4EF8-8569-2780093EBB2C}">
      <dgm:prSet/>
      <dgm:spPr/>
      <dgm:t>
        <a:bodyPr/>
        <a:lstStyle/>
        <a:p>
          <a:endParaRPr lang="hr-HR"/>
        </a:p>
      </dgm:t>
    </dgm:pt>
    <dgm:pt modelId="{ECC42F1A-AC4B-4B32-9652-2A673B427A91}" type="sibTrans" cxnId="{59F28B82-7F26-4EF8-8569-2780093EBB2C}">
      <dgm:prSet/>
      <dgm:spPr/>
      <dgm:t>
        <a:bodyPr/>
        <a:lstStyle/>
        <a:p>
          <a:endParaRPr lang="hr-HR"/>
        </a:p>
      </dgm:t>
    </dgm:pt>
    <dgm:pt modelId="{3B68F5FF-6651-4ADF-8F1E-3A81367AE1EE}">
      <dgm:prSet phldrT="[Text]" custT="1"/>
      <dgm:spPr/>
      <dgm:t>
        <a:bodyPr/>
        <a:lstStyle/>
        <a:p>
          <a:endParaRPr lang="hr-HR" sz="2000" dirty="0" smtClean="0">
            <a:latin typeface="Times New Roman" pitchFamily="18" charset="0"/>
            <a:cs typeface="Times New Roman" pitchFamily="18" charset="0"/>
          </a:endParaRPr>
        </a:p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mora imati najmanje 12 radnika</a:t>
          </a:r>
          <a:r>
            <a:rPr lang="hr-HR" sz="1900" dirty="0" smtClean="0"/>
            <a:t>	</a:t>
          </a:r>
          <a:endParaRPr lang="hr-HR" sz="1900" dirty="0"/>
        </a:p>
      </dgm:t>
    </dgm:pt>
    <dgm:pt modelId="{2C001E53-D791-46F0-98D4-B46CB5B5EB49}" type="parTrans" cxnId="{46E2771A-2B4B-4FD4-A32E-B4B236BB5285}">
      <dgm:prSet/>
      <dgm:spPr/>
      <dgm:t>
        <a:bodyPr/>
        <a:lstStyle/>
        <a:p>
          <a:endParaRPr lang="hr-HR"/>
        </a:p>
      </dgm:t>
    </dgm:pt>
    <dgm:pt modelId="{E8246A05-E892-4FD5-B121-71EDCDACB524}" type="sibTrans" cxnId="{46E2771A-2B4B-4FD4-A32E-B4B236BB5285}">
      <dgm:prSet/>
      <dgm:spPr/>
      <dgm:t>
        <a:bodyPr/>
        <a:lstStyle/>
        <a:p>
          <a:endParaRPr lang="hr-HR"/>
        </a:p>
      </dgm:t>
    </dgm:pt>
    <dgm:pt modelId="{71E27992-4F9E-4CAB-9898-929B34D5A17E}">
      <dgm:prSet phldrT="[Text]" custT="1"/>
      <dgm:spPr/>
      <dgm:t>
        <a:bodyPr/>
        <a:lstStyle/>
        <a:p>
          <a:r>
            <a:rPr lang="hr-HR" sz="2000" dirty="0" smtClean="0">
              <a:latin typeface="Times New Roman" pitchFamily="18" charset="0"/>
              <a:cs typeface="Times New Roman" pitchFamily="18" charset="0"/>
            </a:rPr>
            <a:t>Voditelj odjela</a:t>
          </a:r>
          <a:endParaRPr lang="hr-HR" sz="2000" dirty="0">
            <a:latin typeface="Times New Roman" pitchFamily="18" charset="0"/>
            <a:cs typeface="Times New Roman" pitchFamily="18" charset="0"/>
          </a:endParaRPr>
        </a:p>
      </dgm:t>
    </dgm:pt>
    <dgm:pt modelId="{A67BF7CC-7EF9-4C4D-8F08-E81CF3CEF1CB}" type="parTrans" cxnId="{9F75A965-D113-4C08-850D-CAA637763CA9}">
      <dgm:prSet/>
      <dgm:spPr/>
      <dgm:t>
        <a:bodyPr/>
        <a:lstStyle/>
        <a:p>
          <a:endParaRPr lang="hr-HR"/>
        </a:p>
      </dgm:t>
    </dgm:pt>
    <dgm:pt modelId="{95C8A765-FF5F-4932-BCC7-1707FD672645}" type="sibTrans" cxnId="{9F75A965-D113-4C08-850D-CAA637763CA9}">
      <dgm:prSet/>
      <dgm:spPr/>
      <dgm:t>
        <a:bodyPr/>
        <a:lstStyle/>
        <a:p>
          <a:endParaRPr lang="hr-HR"/>
        </a:p>
      </dgm:t>
    </dgm:pt>
    <dgm:pt modelId="{9C4814C2-B818-4A49-88D2-1ED85C993D4C}" type="pres">
      <dgm:prSet presAssocID="{C36CD2D9-D270-40A9-AE21-06709502F1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1700017-C2A8-4B14-B776-42576B8F4FDC}" type="pres">
      <dgm:prSet presAssocID="{AFC11CD1-40AB-484B-9DF2-D2E26FDA81D1}" presName="boxAndChildren" presStyleCnt="0"/>
      <dgm:spPr/>
    </dgm:pt>
    <dgm:pt modelId="{593F3378-E6A2-4C6B-9CC8-D8026F6AB12E}" type="pres">
      <dgm:prSet presAssocID="{AFC11CD1-40AB-484B-9DF2-D2E26FDA81D1}" presName="parentTextBox" presStyleLbl="node1" presStyleIdx="0" presStyleCnt="3"/>
      <dgm:spPr/>
      <dgm:t>
        <a:bodyPr/>
        <a:lstStyle/>
        <a:p>
          <a:endParaRPr lang="hr-HR"/>
        </a:p>
      </dgm:t>
    </dgm:pt>
    <dgm:pt modelId="{CB6B4677-E804-4E2C-AD37-815F3F368B9E}" type="pres">
      <dgm:prSet presAssocID="{AFC11CD1-40AB-484B-9DF2-D2E26FDA81D1}" presName="entireBox" presStyleLbl="node1" presStyleIdx="0" presStyleCnt="3"/>
      <dgm:spPr/>
      <dgm:t>
        <a:bodyPr/>
        <a:lstStyle/>
        <a:p>
          <a:endParaRPr lang="hr-HR"/>
        </a:p>
      </dgm:t>
    </dgm:pt>
    <dgm:pt modelId="{4BCA957F-F192-4863-ABE0-09CD0BDA98B9}" type="pres">
      <dgm:prSet presAssocID="{AFC11CD1-40AB-484B-9DF2-D2E26FDA81D1}" presName="descendantBox" presStyleCnt="0"/>
      <dgm:spPr/>
    </dgm:pt>
    <dgm:pt modelId="{72F7B841-11C2-4CFB-A82D-CAB55F3F3BED}" type="pres">
      <dgm:prSet presAssocID="{3B68F5FF-6651-4ADF-8F1E-3A81367AE1EE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7D0B48B-E34C-4387-9F03-5B9AE20040E8}" type="pres">
      <dgm:prSet presAssocID="{71E27992-4F9E-4CAB-9898-929B34D5A17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50BE073-13B5-43BA-871E-BB21AD1AB62C}" type="pres">
      <dgm:prSet presAssocID="{996FC13F-DFE1-48F1-8F1C-C96CA606823B}" presName="sp" presStyleCnt="0"/>
      <dgm:spPr/>
    </dgm:pt>
    <dgm:pt modelId="{BF42A1CD-2B91-43DB-BC9A-5ED6BC2ED84E}" type="pres">
      <dgm:prSet presAssocID="{00223E04-5847-412D-8409-3709E86D8228}" presName="arrowAndChildren" presStyleCnt="0"/>
      <dgm:spPr/>
    </dgm:pt>
    <dgm:pt modelId="{ED4674DB-58A0-4D09-BE98-1102B9FD0149}" type="pres">
      <dgm:prSet presAssocID="{00223E04-5847-412D-8409-3709E86D8228}" presName="parentTextArrow" presStyleLbl="node1" presStyleIdx="0" presStyleCnt="3"/>
      <dgm:spPr/>
      <dgm:t>
        <a:bodyPr/>
        <a:lstStyle/>
        <a:p>
          <a:endParaRPr lang="hr-HR"/>
        </a:p>
      </dgm:t>
    </dgm:pt>
    <dgm:pt modelId="{FD21E904-21F4-4792-8AD9-C22CF14518D2}" type="pres">
      <dgm:prSet presAssocID="{00223E04-5847-412D-8409-3709E86D8228}" presName="arrow" presStyleLbl="node1" presStyleIdx="1" presStyleCnt="3"/>
      <dgm:spPr/>
      <dgm:t>
        <a:bodyPr/>
        <a:lstStyle/>
        <a:p>
          <a:endParaRPr lang="hr-HR"/>
        </a:p>
      </dgm:t>
    </dgm:pt>
    <dgm:pt modelId="{F858AF5F-C153-4261-A1A4-98569CA9F53B}" type="pres">
      <dgm:prSet presAssocID="{00223E04-5847-412D-8409-3709E86D8228}" presName="descendantArrow" presStyleCnt="0"/>
      <dgm:spPr/>
    </dgm:pt>
    <dgm:pt modelId="{F0AFB32C-51DE-4836-800F-270CE80A9699}" type="pres">
      <dgm:prSet presAssocID="{87CDCAF1-D39F-4A28-8CF8-B9501C2DC3B7}" presName="childTextArrow" presStyleLbl="fgAccFollowNode1" presStyleIdx="2" presStyleCnt="6" custScaleX="103973" custScaleY="1348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3B1991-7536-4E5C-8476-8B51FFC2926E}" type="pres">
      <dgm:prSet presAssocID="{BC86785E-05CD-458F-8E6C-104FC2E3EF92}" presName="childTextArrow" presStyleLbl="fgAccFollowNode1" presStyleIdx="3" presStyleCnt="6" custScaleY="13175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529A815-0B6C-4FB1-B86D-87CE96C1FE8A}" type="pres">
      <dgm:prSet presAssocID="{DE2EB0A3-1F23-4832-A7D0-C8D82E8C42F8}" presName="sp" presStyleCnt="0"/>
      <dgm:spPr/>
    </dgm:pt>
    <dgm:pt modelId="{9AD23F6C-4CF3-45EC-B938-9301ADC0A537}" type="pres">
      <dgm:prSet presAssocID="{82A9E26C-58DE-4C60-8C98-82326D01AFA5}" presName="arrowAndChildren" presStyleCnt="0"/>
      <dgm:spPr/>
    </dgm:pt>
    <dgm:pt modelId="{106D3FC1-308D-43B7-8F7D-881A5255FB18}" type="pres">
      <dgm:prSet presAssocID="{82A9E26C-58DE-4C60-8C98-82326D01AFA5}" presName="parentTextArrow" presStyleLbl="node1" presStyleIdx="1" presStyleCnt="3"/>
      <dgm:spPr/>
      <dgm:t>
        <a:bodyPr/>
        <a:lstStyle/>
        <a:p>
          <a:endParaRPr lang="hr-HR"/>
        </a:p>
      </dgm:t>
    </dgm:pt>
    <dgm:pt modelId="{8DF1CB2B-5B62-4F7B-A72A-F9290308B265}" type="pres">
      <dgm:prSet presAssocID="{82A9E26C-58DE-4C60-8C98-82326D01AFA5}" presName="arrow" presStyleLbl="node1" presStyleIdx="2" presStyleCnt="3"/>
      <dgm:spPr/>
      <dgm:t>
        <a:bodyPr/>
        <a:lstStyle/>
        <a:p>
          <a:endParaRPr lang="hr-HR"/>
        </a:p>
      </dgm:t>
    </dgm:pt>
    <dgm:pt modelId="{74D41FA0-E83A-468C-B98C-3094B59CB00A}" type="pres">
      <dgm:prSet presAssocID="{82A9E26C-58DE-4C60-8C98-82326D01AFA5}" presName="descendantArrow" presStyleCnt="0"/>
      <dgm:spPr/>
    </dgm:pt>
    <dgm:pt modelId="{5EAF8F44-358B-484F-81F1-48FF68D9B2D0}" type="pres">
      <dgm:prSet presAssocID="{AE422EAA-B89A-4F8B-83BF-131010AB8139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772834B-6897-42C5-A2CC-BF16DC40A5B8}" type="pres">
      <dgm:prSet presAssocID="{92901430-91D0-4676-8CCB-1731CC02C62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F7456DA-C4D4-4849-834F-28E446FEC7B3}" srcId="{C36CD2D9-D270-40A9-AE21-06709502F103}" destId="{00223E04-5847-412D-8409-3709E86D8228}" srcOrd="1" destOrd="0" parTransId="{A232D920-09FC-42A0-AA35-D020D089527A}" sibTransId="{996FC13F-DFE1-48F1-8F1C-C96CA606823B}"/>
    <dgm:cxn modelId="{8CF6F49E-9E1D-5947-AA3F-D4301391D8E2}" type="presOf" srcId="{AE422EAA-B89A-4F8B-83BF-131010AB8139}" destId="{5EAF8F44-358B-484F-81F1-48FF68D9B2D0}" srcOrd="0" destOrd="0" presId="urn:microsoft.com/office/officeart/2005/8/layout/process4"/>
    <dgm:cxn modelId="{89F96BFD-BCB9-D64B-A13B-006C15A5832A}" type="presOf" srcId="{AFC11CD1-40AB-484B-9DF2-D2E26FDA81D1}" destId="{593F3378-E6A2-4C6B-9CC8-D8026F6AB12E}" srcOrd="0" destOrd="0" presId="urn:microsoft.com/office/officeart/2005/8/layout/process4"/>
    <dgm:cxn modelId="{59F28B82-7F26-4EF8-8569-2780093EBB2C}" srcId="{C36CD2D9-D270-40A9-AE21-06709502F103}" destId="{AFC11CD1-40AB-484B-9DF2-D2E26FDA81D1}" srcOrd="2" destOrd="0" parTransId="{7BE69BCB-1808-4FD4-924B-FF2A31434DC2}" sibTransId="{ECC42F1A-AC4B-4B32-9652-2A673B427A91}"/>
    <dgm:cxn modelId="{9F75A965-D113-4C08-850D-CAA637763CA9}" srcId="{AFC11CD1-40AB-484B-9DF2-D2E26FDA81D1}" destId="{71E27992-4F9E-4CAB-9898-929B34D5A17E}" srcOrd="1" destOrd="0" parTransId="{A67BF7CC-7EF9-4C4D-8F08-E81CF3CEF1CB}" sibTransId="{95C8A765-FF5F-4932-BCC7-1707FD672645}"/>
    <dgm:cxn modelId="{4D71A4E0-3880-43B6-A566-814E9AA0D576}" srcId="{00223E04-5847-412D-8409-3709E86D8228}" destId="{87CDCAF1-D39F-4A28-8CF8-B9501C2DC3B7}" srcOrd="0" destOrd="0" parTransId="{4AF61C3D-6DA4-4C09-A0C8-72513F9C44F2}" sibTransId="{B05FBBF6-FDCE-4003-9320-33450F8D8752}"/>
    <dgm:cxn modelId="{96981B35-F06B-9E41-A174-9A1B6FF8AA6B}" type="presOf" srcId="{00223E04-5847-412D-8409-3709E86D8228}" destId="{ED4674DB-58A0-4D09-BE98-1102B9FD0149}" srcOrd="0" destOrd="0" presId="urn:microsoft.com/office/officeart/2005/8/layout/process4"/>
    <dgm:cxn modelId="{9A3105DC-FDD3-574E-BD5D-39A3CF8093DC}" type="presOf" srcId="{71E27992-4F9E-4CAB-9898-929B34D5A17E}" destId="{67D0B48B-E34C-4387-9F03-5B9AE20040E8}" srcOrd="0" destOrd="0" presId="urn:microsoft.com/office/officeart/2005/8/layout/process4"/>
    <dgm:cxn modelId="{46E2771A-2B4B-4FD4-A32E-B4B236BB5285}" srcId="{AFC11CD1-40AB-484B-9DF2-D2E26FDA81D1}" destId="{3B68F5FF-6651-4ADF-8F1E-3A81367AE1EE}" srcOrd="0" destOrd="0" parTransId="{2C001E53-D791-46F0-98D4-B46CB5B5EB49}" sibTransId="{E8246A05-E892-4FD5-B121-71EDCDACB524}"/>
    <dgm:cxn modelId="{A38BEAE2-9B9A-3E41-A0FD-926D261E20A5}" type="presOf" srcId="{92901430-91D0-4676-8CCB-1731CC02C621}" destId="{B772834B-6897-42C5-A2CC-BF16DC40A5B8}" srcOrd="0" destOrd="0" presId="urn:microsoft.com/office/officeart/2005/8/layout/process4"/>
    <dgm:cxn modelId="{6BF7BF8E-312D-DD4D-8BAF-BF6E0581AC89}" type="presOf" srcId="{00223E04-5847-412D-8409-3709E86D8228}" destId="{FD21E904-21F4-4792-8AD9-C22CF14518D2}" srcOrd="1" destOrd="0" presId="urn:microsoft.com/office/officeart/2005/8/layout/process4"/>
    <dgm:cxn modelId="{AB8DF19F-CB94-419C-97EF-15FA19F62C1A}" srcId="{82A9E26C-58DE-4C60-8C98-82326D01AFA5}" destId="{AE422EAA-B89A-4F8B-83BF-131010AB8139}" srcOrd="0" destOrd="0" parTransId="{CEBA480D-713D-4F7D-8E27-C4DF634E27B1}" sibTransId="{282A9919-2F81-483F-A3E1-4432207DDEBD}"/>
    <dgm:cxn modelId="{AE50A4AF-0116-4644-80DB-DC0458DDDDC8}" type="presOf" srcId="{BC86785E-05CD-458F-8E6C-104FC2E3EF92}" destId="{883B1991-7536-4E5C-8476-8B51FFC2926E}" srcOrd="0" destOrd="0" presId="urn:microsoft.com/office/officeart/2005/8/layout/process4"/>
    <dgm:cxn modelId="{842FA3E4-5982-0E49-91BD-680B8934A297}" type="presOf" srcId="{87CDCAF1-D39F-4A28-8CF8-B9501C2DC3B7}" destId="{F0AFB32C-51DE-4836-800F-270CE80A9699}" srcOrd="0" destOrd="0" presId="urn:microsoft.com/office/officeart/2005/8/layout/process4"/>
    <dgm:cxn modelId="{DF2037A5-1453-6840-ADAD-E244141FD0AD}" type="presOf" srcId="{82A9E26C-58DE-4C60-8C98-82326D01AFA5}" destId="{106D3FC1-308D-43B7-8F7D-881A5255FB18}" srcOrd="0" destOrd="0" presId="urn:microsoft.com/office/officeart/2005/8/layout/process4"/>
    <dgm:cxn modelId="{D2E922CD-D781-884E-9354-A61917B26346}" type="presOf" srcId="{C36CD2D9-D270-40A9-AE21-06709502F103}" destId="{9C4814C2-B818-4A49-88D2-1ED85C993D4C}" srcOrd="0" destOrd="0" presId="urn:microsoft.com/office/officeart/2005/8/layout/process4"/>
    <dgm:cxn modelId="{A76B873C-E98E-4B45-BB43-DB793B5F604B}" srcId="{C36CD2D9-D270-40A9-AE21-06709502F103}" destId="{82A9E26C-58DE-4C60-8C98-82326D01AFA5}" srcOrd="0" destOrd="0" parTransId="{C4E3894C-FD0F-4DD5-B984-DF60DBCE8D05}" sibTransId="{DE2EB0A3-1F23-4832-A7D0-C8D82E8C42F8}"/>
    <dgm:cxn modelId="{96F4A94E-797B-446C-85E6-DAF29D08424B}" srcId="{82A9E26C-58DE-4C60-8C98-82326D01AFA5}" destId="{92901430-91D0-4676-8CCB-1731CC02C621}" srcOrd="1" destOrd="0" parTransId="{873C34C4-BB23-45D9-A360-2F90A51E2322}" sibTransId="{2AD32778-6EA7-4B9D-B235-D6CCC80411CB}"/>
    <dgm:cxn modelId="{CA680CB3-D741-4144-92E0-E8451984ABFE}" type="presOf" srcId="{3B68F5FF-6651-4ADF-8F1E-3A81367AE1EE}" destId="{72F7B841-11C2-4CFB-A82D-CAB55F3F3BED}" srcOrd="0" destOrd="0" presId="urn:microsoft.com/office/officeart/2005/8/layout/process4"/>
    <dgm:cxn modelId="{AB2FA132-520E-B74E-A6BA-54A700544130}" type="presOf" srcId="{82A9E26C-58DE-4C60-8C98-82326D01AFA5}" destId="{8DF1CB2B-5B62-4F7B-A72A-F9290308B265}" srcOrd="1" destOrd="0" presId="urn:microsoft.com/office/officeart/2005/8/layout/process4"/>
    <dgm:cxn modelId="{7C94B419-CFBD-4B3A-934F-230FF28A45E1}" srcId="{00223E04-5847-412D-8409-3709E86D8228}" destId="{BC86785E-05CD-458F-8E6C-104FC2E3EF92}" srcOrd="1" destOrd="0" parTransId="{E500621B-B6FC-4378-9A06-25169CAAD529}" sibTransId="{B75A0903-CA38-487D-A724-B2583E6B751E}"/>
    <dgm:cxn modelId="{D1838FA2-9FD6-6940-8DA5-CA86DD13301E}" type="presOf" srcId="{AFC11CD1-40AB-484B-9DF2-D2E26FDA81D1}" destId="{CB6B4677-E804-4E2C-AD37-815F3F368B9E}" srcOrd="1" destOrd="0" presId="urn:microsoft.com/office/officeart/2005/8/layout/process4"/>
    <dgm:cxn modelId="{219F9212-E29F-8F46-8296-F66C16F4CF09}" type="presParOf" srcId="{9C4814C2-B818-4A49-88D2-1ED85C993D4C}" destId="{81700017-C2A8-4B14-B776-42576B8F4FDC}" srcOrd="0" destOrd="0" presId="urn:microsoft.com/office/officeart/2005/8/layout/process4"/>
    <dgm:cxn modelId="{52B394D2-B7F4-0641-A7BA-F4A4716F0913}" type="presParOf" srcId="{81700017-C2A8-4B14-B776-42576B8F4FDC}" destId="{593F3378-E6A2-4C6B-9CC8-D8026F6AB12E}" srcOrd="0" destOrd="0" presId="urn:microsoft.com/office/officeart/2005/8/layout/process4"/>
    <dgm:cxn modelId="{3149B972-7B18-3C49-B7B9-191928FE7EC4}" type="presParOf" srcId="{81700017-C2A8-4B14-B776-42576B8F4FDC}" destId="{CB6B4677-E804-4E2C-AD37-815F3F368B9E}" srcOrd="1" destOrd="0" presId="urn:microsoft.com/office/officeart/2005/8/layout/process4"/>
    <dgm:cxn modelId="{827236C1-2BCB-FF43-9CB6-07ED486E74DA}" type="presParOf" srcId="{81700017-C2A8-4B14-B776-42576B8F4FDC}" destId="{4BCA957F-F192-4863-ABE0-09CD0BDA98B9}" srcOrd="2" destOrd="0" presId="urn:microsoft.com/office/officeart/2005/8/layout/process4"/>
    <dgm:cxn modelId="{C1173AC9-973D-3A47-831B-5BC44A76CC03}" type="presParOf" srcId="{4BCA957F-F192-4863-ABE0-09CD0BDA98B9}" destId="{72F7B841-11C2-4CFB-A82D-CAB55F3F3BED}" srcOrd="0" destOrd="0" presId="urn:microsoft.com/office/officeart/2005/8/layout/process4"/>
    <dgm:cxn modelId="{49DE8490-14E2-6349-ADE1-BEED3145E765}" type="presParOf" srcId="{4BCA957F-F192-4863-ABE0-09CD0BDA98B9}" destId="{67D0B48B-E34C-4387-9F03-5B9AE20040E8}" srcOrd="1" destOrd="0" presId="urn:microsoft.com/office/officeart/2005/8/layout/process4"/>
    <dgm:cxn modelId="{FD0DCC8E-8348-F040-A68A-D18A76E0C2AF}" type="presParOf" srcId="{9C4814C2-B818-4A49-88D2-1ED85C993D4C}" destId="{D50BE073-13B5-43BA-871E-BB21AD1AB62C}" srcOrd="1" destOrd="0" presId="urn:microsoft.com/office/officeart/2005/8/layout/process4"/>
    <dgm:cxn modelId="{016A1913-50DE-8E43-A7DA-BBF564B01969}" type="presParOf" srcId="{9C4814C2-B818-4A49-88D2-1ED85C993D4C}" destId="{BF42A1CD-2B91-43DB-BC9A-5ED6BC2ED84E}" srcOrd="2" destOrd="0" presId="urn:microsoft.com/office/officeart/2005/8/layout/process4"/>
    <dgm:cxn modelId="{E92D9725-CB64-B242-9F7E-01309BAD7AC0}" type="presParOf" srcId="{BF42A1CD-2B91-43DB-BC9A-5ED6BC2ED84E}" destId="{ED4674DB-58A0-4D09-BE98-1102B9FD0149}" srcOrd="0" destOrd="0" presId="urn:microsoft.com/office/officeart/2005/8/layout/process4"/>
    <dgm:cxn modelId="{1545A301-CC9D-184E-9BCF-7BAD55DA0F97}" type="presParOf" srcId="{BF42A1CD-2B91-43DB-BC9A-5ED6BC2ED84E}" destId="{FD21E904-21F4-4792-8AD9-C22CF14518D2}" srcOrd="1" destOrd="0" presId="urn:microsoft.com/office/officeart/2005/8/layout/process4"/>
    <dgm:cxn modelId="{BE18CDDB-B243-6647-9D77-BB77BAF629E1}" type="presParOf" srcId="{BF42A1CD-2B91-43DB-BC9A-5ED6BC2ED84E}" destId="{F858AF5F-C153-4261-A1A4-98569CA9F53B}" srcOrd="2" destOrd="0" presId="urn:microsoft.com/office/officeart/2005/8/layout/process4"/>
    <dgm:cxn modelId="{5FD3AD7E-E44C-7F4A-ACC3-078FB59D1650}" type="presParOf" srcId="{F858AF5F-C153-4261-A1A4-98569CA9F53B}" destId="{F0AFB32C-51DE-4836-800F-270CE80A9699}" srcOrd="0" destOrd="0" presId="urn:microsoft.com/office/officeart/2005/8/layout/process4"/>
    <dgm:cxn modelId="{B2FFDCA2-77CF-9649-898D-AA7E1BDDC469}" type="presParOf" srcId="{F858AF5F-C153-4261-A1A4-98569CA9F53B}" destId="{883B1991-7536-4E5C-8476-8B51FFC2926E}" srcOrd="1" destOrd="0" presId="urn:microsoft.com/office/officeart/2005/8/layout/process4"/>
    <dgm:cxn modelId="{0F074517-F415-D64F-8FAE-629EF7FED9DB}" type="presParOf" srcId="{9C4814C2-B818-4A49-88D2-1ED85C993D4C}" destId="{A529A815-0B6C-4FB1-B86D-87CE96C1FE8A}" srcOrd="3" destOrd="0" presId="urn:microsoft.com/office/officeart/2005/8/layout/process4"/>
    <dgm:cxn modelId="{BB1887D8-0430-C14C-93A9-B5A03B6747AE}" type="presParOf" srcId="{9C4814C2-B818-4A49-88D2-1ED85C993D4C}" destId="{9AD23F6C-4CF3-45EC-B938-9301ADC0A537}" srcOrd="4" destOrd="0" presId="urn:microsoft.com/office/officeart/2005/8/layout/process4"/>
    <dgm:cxn modelId="{F5E01D0B-791B-CB43-ACA7-ABF21E010B28}" type="presParOf" srcId="{9AD23F6C-4CF3-45EC-B938-9301ADC0A537}" destId="{106D3FC1-308D-43B7-8F7D-881A5255FB18}" srcOrd="0" destOrd="0" presId="urn:microsoft.com/office/officeart/2005/8/layout/process4"/>
    <dgm:cxn modelId="{19A94361-351D-194A-9599-6F7E4C2859EF}" type="presParOf" srcId="{9AD23F6C-4CF3-45EC-B938-9301ADC0A537}" destId="{8DF1CB2B-5B62-4F7B-A72A-F9290308B265}" srcOrd="1" destOrd="0" presId="urn:microsoft.com/office/officeart/2005/8/layout/process4"/>
    <dgm:cxn modelId="{252E5099-92CA-9541-941E-562ED6CE21FA}" type="presParOf" srcId="{9AD23F6C-4CF3-45EC-B938-9301ADC0A537}" destId="{74D41FA0-E83A-468C-B98C-3094B59CB00A}" srcOrd="2" destOrd="0" presId="urn:microsoft.com/office/officeart/2005/8/layout/process4"/>
    <dgm:cxn modelId="{B2EA0212-8A87-FD44-917C-65310986C5EE}" type="presParOf" srcId="{74D41FA0-E83A-468C-B98C-3094B59CB00A}" destId="{5EAF8F44-358B-484F-81F1-48FF68D9B2D0}" srcOrd="0" destOrd="0" presId="urn:microsoft.com/office/officeart/2005/8/layout/process4"/>
    <dgm:cxn modelId="{8B26F920-5705-4C4C-8DFF-51F5745EB3CB}" type="presParOf" srcId="{74D41FA0-E83A-468C-B98C-3094B59CB00A}" destId="{B772834B-6897-42C5-A2CC-BF16DC40A5B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5B87F-8CA2-4431-BD3D-6CC5CD1EE3F9}">
      <dsp:nvSpPr>
        <dsp:cNvPr id="0" name=""/>
        <dsp:cNvSpPr/>
      </dsp:nvSpPr>
      <dsp:spPr>
        <a:xfrm>
          <a:off x="23652" y="4"/>
          <a:ext cx="4876800" cy="654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Times New Roman" pitchFamily="18" charset="0"/>
              <a:cs typeface="Times New Roman" pitchFamily="18" charset="0"/>
            </a:rPr>
            <a:t>Zajednički  uvjeti prostora</a:t>
          </a:r>
          <a:endParaRPr lang="hr-H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30" y="19182"/>
        <a:ext cx="3753125" cy="616440"/>
      </dsp:txXfrm>
    </dsp:sp>
    <dsp:sp modelId="{FC9A03D8-39B2-4C95-B224-694F2AFB3360}">
      <dsp:nvSpPr>
        <dsp:cNvPr id="0" name=""/>
        <dsp:cNvSpPr/>
      </dsp:nvSpPr>
      <dsp:spPr>
        <a:xfrm>
          <a:off x="383706" y="936103"/>
          <a:ext cx="4876800" cy="714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Times New Roman" pitchFamily="18" charset="0"/>
              <a:cs typeface="Times New Roman" pitchFamily="18" charset="0"/>
            </a:rPr>
            <a:t>Zajednički uvjeti opreme</a:t>
          </a:r>
          <a:endParaRPr lang="hr-H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628" y="957025"/>
        <a:ext cx="3788101" cy="672482"/>
      </dsp:txXfrm>
    </dsp:sp>
    <dsp:sp modelId="{4F17AB86-E493-4415-9011-C532A8866605}">
      <dsp:nvSpPr>
        <dsp:cNvPr id="0" name=""/>
        <dsp:cNvSpPr/>
      </dsp:nvSpPr>
      <dsp:spPr>
        <a:xfrm>
          <a:off x="815742" y="1800201"/>
          <a:ext cx="4876800" cy="1369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i="0" kern="1200" dirty="0" smtClean="0">
              <a:latin typeface="Times New Roman" pitchFamily="18" charset="0"/>
              <a:cs typeface="Times New Roman" pitchFamily="18" charset="0"/>
            </a:rPr>
            <a:t>Zajednički</a:t>
          </a:r>
          <a:r>
            <a:rPr lang="hr-HR" sz="20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hr-HR" sz="2000" b="0" i="0" kern="1200" dirty="0" smtClean="0">
              <a:latin typeface="Times New Roman" pitchFamily="18" charset="0"/>
              <a:cs typeface="Times New Roman" pitchFamily="18" charset="0"/>
            </a:rPr>
            <a:t>uvjeti prehrane, održavanja i higijene prostora i opreme, te računovodstveno-financijski poslovi</a:t>
          </a:r>
          <a:endParaRPr lang="hr-HR" sz="2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55842" y="1840301"/>
        <a:ext cx="3755841" cy="1288912"/>
      </dsp:txXfrm>
    </dsp:sp>
    <dsp:sp modelId="{D13042A3-13F7-445E-AE0C-2EFB05492FD1}">
      <dsp:nvSpPr>
        <dsp:cNvPr id="0" name=""/>
        <dsp:cNvSpPr/>
      </dsp:nvSpPr>
      <dsp:spPr>
        <a:xfrm>
          <a:off x="1175796" y="3384372"/>
          <a:ext cx="4876800" cy="982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0" i="0" kern="1200" dirty="0" smtClean="0">
              <a:latin typeface="Times New Roman" pitchFamily="18" charset="0"/>
              <a:cs typeface="Times New Roman" pitchFamily="18" charset="0"/>
            </a:rPr>
            <a:t>Zajednički uvjeti izvršitelja usluga</a:t>
          </a:r>
          <a:endParaRPr lang="hr-HR" sz="2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04563" y="3413139"/>
        <a:ext cx="3772411" cy="924655"/>
      </dsp:txXfrm>
    </dsp:sp>
    <dsp:sp modelId="{4AA874F5-5AE1-427D-BCA7-DE7D1C128621}">
      <dsp:nvSpPr>
        <dsp:cNvPr id="0" name=""/>
        <dsp:cNvSpPr/>
      </dsp:nvSpPr>
      <dsp:spPr>
        <a:xfrm>
          <a:off x="4272136" y="648070"/>
          <a:ext cx="638422" cy="3869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4415781" y="648070"/>
        <a:ext cx="351132" cy="291159"/>
      </dsp:txXfrm>
    </dsp:sp>
    <dsp:sp modelId="{4131AC3F-C766-4310-BC29-6EE20F67CC96}">
      <dsp:nvSpPr>
        <dsp:cNvPr id="0" name=""/>
        <dsp:cNvSpPr/>
      </dsp:nvSpPr>
      <dsp:spPr>
        <a:xfrm>
          <a:off x="4704184" y="1512170"/>
          <a:ext cx="638422" cy="6384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900" kern="1200"/>
        </a:p>
      </dsp:txBody>
      <dsp:txXfrm>
        <a:off x="4847829" y="1512170"/>
        <a:ext cx="351132" cy="480413"/>
      </dsp:txXfrm>
    </dsp:sp>
    <dsp:sp modelId="{A72947EB-56D7-4CC3-A913-90DFA365D47C}">
      <dsp:nvSpPr>
        <dsp:cNvPr id="0" name=""/>
        <dsp:cNvSpPr/>
      </dsp:nvSpPr>
      <dsp:spPr>
        <a:xfrm>
          <a:off x="5064224" y="3024334"/>
          <a:ext cx="638422" cy="6384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900" kern="1200"/>
        </a:p>
      </dsp:txBody>
      <dsp:txXfrm>
        <a:off x="5207869" y="3024334"/>
        <a:ext cx="351132" cy="480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B4677-E804-4E2C-AD37-815F3F368B9E}">
      <dsp:nvSpPr>
        <dsp:cNvPr id="0" name=""/>
        <dsp:cNvSpPr/>
      </dsp:nvSpPr>
      <dsp:spPr>
        <a:xfrm>
          <a:off x="0" y="3306458"/>
          <a:ext cx="7416824" cy="10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Times New Roman" pitchFamily="18" charset="0"/>
              <a:cs typeface="Times New Roman" pitchFamily="18" charset="0"/>
            </a:rPr>
            <a:t>Odjel pomoćno tehničke službe</a:t>
          </a:r>
          <a:endParaRPr lang="hr-H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306458"/>
        <a:ext cx="7416824" cy="586036"/>
      </dsp:txXfrm>
    </dsp:sp>
    <dsp:sp modelId="{72F7B841-11C2-4CFB-A82D-CAB55F3F3BED}">
      <dsp:nvSpPr>
        <dsp:cNvPr id="0" name=""/>
        <dsp:cNvSpPr/>
      </dsp:nvSpPr>
      <dsp:spPr>
        <a:xfrm>
          <a:off x="0" y="3870789"/>
          <a:ext cx="3708412" cy="4992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mora imati najmanje 12 radnika</a:t>
          </a:r>
          <a:r>
            <a:rPr lang="hr-HR" sz="1900" kern="1200" dirty="0" smtClean="0"/>
            <a:t>	</a:t>
          </a:r>
          <a:endParaRPr lang="hr-HR" sz="1900" kern="1200" dirty="0"/>
        </a:p>
      </dsp:txBody>
      <dsp:txXfrm>
        <a:off x="0" y="3870789"/>
        <a:ext cx="3708412" cy="499216"/>
      </dsp:txXfrm>
    </dsp:sp>
    <dsp:sp modelId="{67D0B48B-E34C-4387-9F03-5B9AE20040E8}">
      <dsp:nvSpPr>
        <dsp:cNvPr id="0" name=""/>
        <dsp:cNvSpPr/>
      </dsp:nvSpPr>
      <dsp:spPr>
        <a:xfrm>
          <a:off x="3708412" y="3870789"/>
          <a:ext cx="3708412" cy="4992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Voditelj odjela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08412" y="3870789"/>
        <a:ext cx="3708412" cy="499216"/>
      </dsp:txXfrm>
    </dsp:sp>
    <dsp:sp modelId="{FD21E904-21F4-4792-8AD9-C22CF14518D2}">
      <dsp:nvSpPr>
        <dsp:cNvPr id="0" name=""/>
        <dsp:cNvSpPr/>
      </dsp:nvSpPr>
      <dsp:spPr>
        <a:xfrm rot="10800000">
          <a:off x="0" y="1653617"/>
          <a:ext cx="7416824" cy="16691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Times New Roman" pitchFamily="18" charset="0"/>
              <a:cs typeface="Times New Roman" pitchFamily="18" charset="0"/>
            </a:rPr>
            <a:t>Odjel stručno razvojne službe</a:t>
          </a:r>
          <a:endParaRPr lang="hr-HR" sz="24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0" y="1653617"/>
        <a:ext cx="7416824" cy="585861"/>
      </dsp:txXfrm>
    </dsp:sp>
    <dsp:sp modelId="{F0AFB32C-51DE-4836-800F-270CE80A9699}">
      <dsp:nvSpPr>
        <dsp:cNvPr id="0" name=""/>
        <dsp:cNvSpPr/>
      </dsp:nvSpPr>
      <dsp:spPr>
        <a:xfrm>
          <a:off x="201" y="2152416"/>
          <a:ext cx="3780439" cy="6731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najmanje 9 izvršitelja u neposrednom radu s korisnicima	</a:t>
          </a:r>
          <a:r>
            <a:rPr lang="hr-HR" sz="1200" kern="1200" dirty="0" smtClean="0"/>
            <a:t>	</a:t>
          </a:r>
          <a:endParaRPr lang="hr-HR" sz="1200" kern="1200" dirty="0"/>
        </a:p>
      </dsp:txBody>
      <dsp:txXfrm>
        <a:off x="201" y="2152416"/>
        <a:ext cx="3780439" cy="673191"/>
      </dsp:txXfrm>
    </dsp:sp>
    <dsp:sp modelId="{883B1991-7536-4E5C-8476-8B51FFC2926E}">
      <dsp:nvSpPr>
        <dsp:cNvPr id="0" name=""/>
        <dsp:cNvSpPr/>
      </dsp:nvSpPr>
      <dsp:spPr>
        <a:xfrm>
          <a:off x="3780640" y="2160241"/>
          <a:ext cx="3635982" cy="657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Voditelj odjela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80640" y="2160241"/>
        <a:ext cx="3635982" cy="657540"/>
      </dsp:txXfrm>
    </dsp:sp>
    <dsp:sp modelId="{8DF1CB2B-5B62-4F7B-A72A-F9290308B265}">
      <dsp:nvSpPr>
        <dsp:cNvPr id="0" name=""/>
        <dsp:cNvSpPr/>
      </dsp:nvSpPr>
      <dsp:spPr>
        <a:xfrm rot="10800000">
          <a:off x="0" y="776"/>
          <a:ext cx="7416824" cy="16691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Times New Roman" pitchFamily="18" charset="0"/>
              <a:cs typeface="Times New Roman" pitchFamily="18" charset="0"/>
            </a:rPr>
            <a:t>Ustanova</a:t>
          </a:r>
          <a:endParaRPr lang="hr-HR" sz="24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0" y="776"/>
        <a:ext cx="7416824" cy="585861"/>
      </dsp:txXfrm>
    </dsp:sp>
    <dsp:sp modelId="{5EAF8F44-358B-484F-81F1-48FF68D9B2D0}">
      <dsp:nvSpPr>
        <dsp:cNvPr id="0" name=""/>
        <dsp:cNvSpPr/>
      </dsp:nvSpPr>
      <dsp:spPr>
        <a:xfrm>
          <a:off x="0" y="586637"/>
          <a:ext cx="3708412" cy="4990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može imati ustrojstvene jedinice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86637"/>
        <a:ext cx="3708412" cy="499066"/>
      </dsp:txXfrm>
    </dsp:sp>
    <dsp:sp modelId="{B772834B-6897-42C5-A2CC-BF16DC40A5B8}">
      <dsp:nvSpPr>
        <dsp:cNvPr id="0" name=""/>
        <dsp:cNvSpPr/>
      </dsp:nvSpPr>
      <dsp:spPr>
        <a:xfrm>
          <a:off x="3708412" y="586637"/>
          <a:ext cx="3708412" cy="4990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Times New Roman" pitchFamily="18" charset="0"/>
              <a:cs typeface="Times New Roman" pitchFamily="18" charset="0"/>
            </a:rPr>
            <a:t>uvjet: potreban broj izvršitelja </a:t>
          </a:r>
          <a:endParaRPr lang="hr-H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08412" y="586637"/>
        <a:ext cx="3708412" cy="49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</a:defRPr>
            </a:lvl1pPr>
          </a:lstStyle>
          <a:p>
            <a:r>
              <a:rPr lang="pl-PL" altLang="hr-HR"/>
              <a:t>EDUCA centar za razvoj znanja</a:t>
            </a:r>
            <a:endParaRPr lang="hr-HR" alt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0325" y="0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altLang="x-none"/>
              <a:t>23. svibnja 2014.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</a:defRPr>
            </a:lvl1pPr>
          </a:lstStyle>
          <a:p>
            <a:endParaRPr lang="hr-HR" alt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0325" y="9478963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charset="0"/>
              </a:defRPr>
            </a:lvl1pPr>
          </a:lstStyle>
          <a:p>
            <a:fld id="{113F8C7A-94E5-A34B-8304-B92EADFF78AF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74969858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</a:defRPr>
            </a:lvl1pPr>
          </a:lstStyle>
          <a:p>
            <a:r>
              <a:rPr lang="pl-PL" altLang="hr-HR"/>
              <a:t>EDUCA centar za razvoj znanja</a:t>
            </a:r>
            <a:endParaRPr lang="hr-HR" alt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70325" y="0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altLang="x-none"/>
              <a:t>23. svibnja 2014.</a:t>
            </a:r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67" tIns="48033" rIns="96067" bIns="48033" rtlCol="0" anchor="ctr"/>
          <a:lstStyle/>
          <a:p>
            <a:pPr lvl="0"/>
            <a:endParaRPr lang="hr-HR" noProof="0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2625" y="4740275"/>
            <a:ext cx="5468938" cy="4489450"/>
          </a:xfrm>
          <a:prstGeom prst="rect">
            <a:avLst/>
          </a:prstGeom>
        </p:spPr>
        <p:txBody>
          <a:bodyPr vert="horz" lIns="96067" tIns="48033" rIns="96067" bIns="48033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</a:defRPr>
            </a:lvl1pPr>
          </a:lstStyle>
          <a:p>
            <a:endParaRPr lang="hr-HR" alt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70325" y="9478963"/>
            <a:ext cx="2962275" cy="498475"/>
          </a:xfrm>
          <a:prstGeom prst="rect">
            <a:avLst/>
          </a:prstGeom>
        </p:spPr>
        <p:txBody>
          <a:bodyPr vert="horz" wrap="square" lIns="96067" tIns="48033" rIns="96067" bIns="480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charset="0"/>
              </a:defRPr>
            </a:lvl1pPr>
          </a:lstStyle>
          <a:p>
            <a:fld id="{FFC5DE38-FD71-7240-9944-B213CF1E440A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85563622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CS"/>
          </a:p>
        </p:txBody>
      </p:sp>
      <p:sp>
        <p:nvSpPr>
          <p:cNvPr id="2355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2795629-9624-8944-A9B3-FC147C579175}" type="slidenum">
              <a:rPr lang="hr-HR" altLang="sr-Latn-CS">
                <a:latin typeface="Times New Roman" charset="0"/>
              </a:rPr>
              <a:pPr/>
              <a:t>1</a:t>
            </a:fld>
            <a:endParaRPr lang="hr-HR" altLang="sr-Latn-CS">
              <a:latin typeface="Times New Roman" charset="0"/>
            </a:endParaRPr>
          </a:p>
        </p:txBody>
      </p:sp>
      <p:sp>
        <p:nvSpPr>
          <p:cNvPr id="23557" name="Rezervirano mjesto zaglavlja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pl-PL" altLang="sr-Latn-CS">
                <a:latin typeface="Times New Roman" charset="0"/>
              </a:rPr>
              <a:t>EDUCA centar za razvoj znanja</a:t>
            </a:r>
            <a:endParaRPr lang="hr-HR" altLang="sr-Latn-CS">
              <a:latin typeface="Times New Roman" charset="0"/>
            </a:endParaRPr>
          </a:p>
        </p:txBody>
      </p:sp>
      <p:sp>
        <p:nvSpPr>
          <p:cNvPr id="23558" name="Rezervirano mjesto datuma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hr-HR" altLang="sr-Latn-CS">
                <a:latin typeface="Times New Roman" charset="0"/>
              </a:rPr>
              <a:t>23. svibnja 2014.</a:t>
            </a:r>
          </a:p>
        </p:txBody>
      </p:sp>
    </p:spTree>
    <p:extLst>
      <p:ext uri="{BB962C8B-B14F-4D97-AF65-F5344CB8AC3E}">
        <p14:creationId xmlns:p14="http://schemas.microsoft.com/office/powerpoint/2010/main" xmlns="" val="14693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altLang="sr-Latn-CS"/>
          </a:p>
        </p:txBody>
      </p:sp>
      <p:sp>
        <p:nvSpPr>
          <p:cNvPr id="4" name="Rezervirano mjesto zaglavlja 3"/>
          <p:cNvSpPr>
            <a:spLocks noGrp="1"/>
          </p:cNvSpPr>
          <p:nvPr>
            <p:ph type="hdr" sz="quarter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pl-PL" altLang="hr-HR">
                <a:latin typeface="Calibri" charset="0"/>
              </a:rPr>
              <a:t>EDUCA centar za razvoj znanja</a:t>
            </a:r>
            <a:endParaRPr lang="hr-HR" altLang="hr-HR">
              <a:latin typeface="Calibri" charset="0"/>
            </a:endParaRPr>
          </a:p>
        </p:txBody>
      </p:sp>
      <p:sp>
        <p:nvSpPr>
          <p:cNvPr id="24581" name="Rezervirano mjesto datuma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hr-HR" altLang="sr-Latn-CS">
                <a:latin typeface="Calibri" charset="0"/>
              </a:rPr>
              <a:t>23. svibnja 2014.</a:t>
            </a:r>
          </a:p>
        </p:txBody>
      </p:sp>
      <p:sp>
        <p:nvSpPr>
          <p:cNvPr id="24582" name="Rezervirano mjesto broja slajda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55942E8B-E48F-F440-A0F0-7EC1CD897FEC}" type="slidenum">
              <a:rPr lang="hr-HR" altLang="sr-Latn-CS">
                <a:latin typeface="Calibri" charset="0"/>
              </a:rPr>
              <a:pPr/>
              <a:t>2</a:t>
            </a:fld>
            <a:endParaRPr lang="hr-HR" altLang="sr-Latn-C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29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altLang="sr-Latn-CS"/>
          </a:p>
        </p:txBody>
      </p:sp>
      <p:sp>
        <p:nvSpPr>
          <p:cNvPr id="4" name="Rezervirano mjesto zaglavlja 3"/>
          <p:cNvSpPr>
            <a:spLocks noGrp="1"/>
          </p:cNvSpPr>
          <p:nvPr>
            <p:ph type="hdr" sz="quarter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pl-PL" altLang="hr-HR">
                <a:latin typeface="Calibri" charset="0"/>
              </a:rPr>
              <a:t>EDUCA centar za razvoj znanja</a:t>
            </a:r>
            <a:endParaRPr lang="hr-HR" altLang="hr-HR">
              <a:latin typeface="Calibri" charset="0"/>
            </a:endParaRPr>
          </a:p>
        </p:txBody>
      </p:sp>
      <p:sp>
        <p:nvSpPr>
          <p:cNvPr id="25605" name="Rezervirano mjesto datuma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hr-HR" altLang="sr-Latn-CS">
                <a:latin typeface="Calibri" charset="0"/>
              </a:rPr>
              <a:t>23. svibnja 2014.</a:t>
            </a:r>
          </a:p>
        </p:txBody>
      </p:sp>
      <p:sp>
        <p:nvSpPr>
          <p:cNvPr id="25606" name="Rezervirano mjesto broja slajda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7F6AF4B-91C6-104F-AF17-B29B31CD1A5C}" type="slidenum">
              <a:rPr lang="hr-HR" altLang="sr-Latn-CS">
                <a:latin typeface="Calibri" charset="0"/>
              </a:rPr>
              <a:pPr/>
              <a:t>3</a:t>
            </a:fld>
            <a:endParaRPr lang="hr-HR" altLang="sr-Latn-C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14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D8332-ADF2-B743-900F-170600F308B6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51019-4B17-CC47-ACCC-049429182D99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46348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47DB1B-84B5-1649-8F91-5DA67E5CFC7A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C7D47-B113-BB4F-AF94-AA8421E1980F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68792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F8816-1FF0-B540-94E0-35EDC69BF3E0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1D0C5-8BF3-1544-9FD2-B9C1ECCEEF72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66026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740CDE-8AB6-B043-98C0-BAE9039BC2C0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7CD5E-330A-934E-BA49-F343A732C20E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204065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49F9A-5D6F-C04D-B81E-ACA45B874EEF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54CB6-58C0-AC4F-A56A-3CDB6667F493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97596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4BB54-4013-484E-B354-65D229D088B6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FF16-19F1-5C4B-AE5A-0576D68950A0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3170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14C0-0DDB-DE42-8EFC-AE90BC739721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84829-A13E-474C-A5EF-CD145414BDCF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89206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33C63C-4045-7443-8288-7907B7E7210E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0A997-5A50-1B4C-A1A2-394D4446A887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37671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1C69CF-8A38-5842-A677-D13876A69B33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7369E-6DEE-3840-9894-E7527E1B43E1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92761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0B1AF6-4601-234E-9C0D-D9B7DE2E3D70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9AC04-AF00-3744-A90A-743C660D4915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133057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17D880-234D-D742-A413-B654B86BCCF0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622D9-0C57-9E4F-9747-18EE5676A49D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  <p:extLst>
      <p:ext uri="{BB962C8B-B14F-4D97-AF65-F5344CB8AC3E}">
        <p14:creationId xmlns:p14="http://schemas.microsoft.com/office/powerpoint/2010/main" xmlns="" val="60357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CS"/>
              <a:t>Uredite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CS"/>
              <a:t>Uredite stilove teksta matrice</a:t>
            </a:r>
          </a:p>
          <a:p>
            <a:pPr lvl="1"/>
            <a:r>
              <a:rPr lang="hr-HR" altLang="sr-Latn-CS"/>
              <a:t>Druga razina</a:t>
            </a:r>
          </a:p>
          <a:p>
            <a:pPr lvl="2"/>
            <a:r>
              <a:rPr lang="hr-HR" altLang="sr-Latn-CS"/>
              <a:t>Treća razina</a:t>
            </a:r>
          </a:p>
          <a:p>
            <a:pPr lvl="3"/>
            <a:r>
              <a:rPr lang="hr-HR" altLang="sr-Latn-CS"/>
              <a:t>Četvrta razina</a:t>
            </a:r>
          </a:p>
          <a:p>
            <a:pPr lvl="4"/>
            <a:r>
              <a:rPr lang="hr-HR" altLang="sr-Latn-CS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DDF6488-8ABF-0E43-BCEC-1E8169526615}" type="datetimeFigureOut">
              <a:rPr lang="hr-HR" altLang="hr-HR"/>
              <a:pPr/>
              <a:t>27.5.2015</a:t>
            </a:fld>
            <a:endParaRPr lang="hr-HR" alt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hr-HR" alt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399BF08-95C5-124D-91A3-E0D0ECB6BDBA}" type="slidenum">
              <a:rPr lang="hr-HR" altLang="sr-Latn-CS"/>
              <a:pPr/>
              <a:t>‹#›</a:t>
            </a:fld>
            <a:endParaRPr lang="hr-HR" alt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7"/>
          <p:cNvSpPr>
            <a:spLocks noGrp="1"/>
          </p:cNvSpPr>
          <p:nvPr>
            <p:ph type="ctrTitle"/>
          </p:nvPr>
        </p:nvSpPr>
        <p:spPr>
          <a:xfrm>
            <a:off x="488950" y="425450"/>
            <a:ext cx="8280400" cy="5595938"/>
          </a:xfrm>
        </p:spPr>
        <p:txBody>
          <a:bodyPr/>
          <a:lstStyle/>
          <a:p>
            <a:pPr eaLnBrk="1" hangingPunct="1"/>
            <a: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  <a:t>AKTUALNOSTI U POSLOVANJU USTANOVA SOCIJALNE SKRBI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2400" b="1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4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2400" b="1">
                <a:latin typeface="Times New Roman" charset="0"/>
                <a:ea typeface="Times New Roman" charset="0"/>
                <a:cs typeface="Times New Roman" charset="0"/>
              </a:rPr>
              <a:t> </a:t>
            </a:r>
            <a:br>
              <a:rPr lang="hr-HR" altLang="sr-Latn-CS" sz="24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 2. NOVINE KOJE DONOSI NOVI PRAVILNIK O MINIMALNIM UVJETIMA ZA PRUŽANJE SOCIJALNIH USLUGA </a:t>
            </a:r>
            <a:b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(NN 40/14)</a:t>
            </a:r>
            <a: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hr-HR" altLang="sr-Latn-CS" sz="2800" b="1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hr-HR" altLang="sr-Latn-CS" sz="1800" b="1">
                <a:latin typeface="Times New Roman" charset="0"/>
                <a:ea typeface="Times New Roman" charset="0"/>
                <a:cs typeface="Times New Roman" charset="0"/>
              </a:rPr>
              <a:t>Predavač: Tajana Zlabnik</a:t>
            </a:r>
          </a:p>
        </p:txBody>
      </p:sp>
      <p:sp>
        <p:nvSpPr>
          <p:cNvPr id="2051" name="TekstniOkvir 9"/>
          <p:cNvSpPr txBox="1">
            <a:spLocks noChangeArrowheads="1"/>
          </p:cNvSpPr>
          <p:nvPr/>
        </p:nvSpPr>
        <p:spPr bwMode="auto">
          <a:xfrm>
            <a:off x="1727200" y="6169025"/>
            <a:ext cx="5616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CS" sz="1800">
                <a:solidFill>
                  <a:srgbClr val="656565"/>
                </a:solidFill>
                <a:latin typeface="Segoe UI" charset="0"/>
                <a:ea typeface="Segoe UI" charset="0"/>
                <a:cs typeface="Segoe UI" charset="0"/>
              </a:rPr>
              <a:t>    Zagreb, svibanj 2015.</a:t>
            </a:r>
            <a:endParaRPr lang="hr-HR" altLang="sr-Latn-CS" sz="2400">
              <a:solidFill>
                <a:srgbClr val="656565"/>
              </a:solidFill>
              <a:latin typeface="Segoe UI" charset="0"/>
              <a:ea typeface="Segoe UI" charset="0"/>
              <a:cs typeface="Segoe U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adržaja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8229600" cy="4997450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vi-VN" altLang="sr-Latn-CS" sz="2400">
                <a:latin typeface="Times New Roman" charset="0"/>
                <a:ea typeface="Times New Roman" charset="0"/>
                <a:cs typeface="Times New Roman" charset="0"/>
              </a:rPr>
              <a:t>Pružatelj usluge obvezan je 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(neovisno o vrsti usluge koju pruža) </a:t>
            </a:r>
            <a:r>
              <a:rPr lang="vi-VN" altLang="sr-Latn-CS" sz="2400">
                <a:latin typeface="Times New Roman" charset="0"/>
                <a:ea typeface="Times New Roman" charset="0"/>
                <a:cs typeface="Times New Roman" charset="0"/>
              </a:rPr>
              <a:t>osigurati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: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ođenje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fin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-računovodstvenih poslova sukladno zakonu kojim se uređuje 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 računovodstvo neprofitnih organizacija</a:t>
            </a:r>
            <a:endParaRPr lang="hr-HR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nabavu potrebnih namirnica, potrošnog i drugog materijala (posao ekonoma)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preuzimanje, skladištenje, izdavanje robe i uslugu prijevoza (posao skladištara /ekonoma/vozača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lvl="1" algn="just">
              <a:spcBef>
                <a:spcPct val="0"/>
              </a:spcBef>
              <a:buFont typeface="Arial" charset="0"/>
              <a:buNone/>
            </a:pPr>
            <a:endParaRPr lang="hr-HR" altLang="sr-Latn-CS" sz="20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ct val="0"/>
              </a:spcBef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pružatelj usluge smještaja u prihvatilištu ili prenoćištu, u sučaju odustnosti stručnih radnika,  obvezan je osigurati prihvat korisnika, kojeg provodi portir  </a:t>
            </a:r>
          </a:p>
          <a:p>
            <a:pPr eaLnBrk="1" hangingPunct="1"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8603" y="367581"/>
            <a:ext cx="8229600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400" b="1">
                <a:latin typeface="Times New Roman" charset="0"/>
                <a:ea typeface="Times New Roman" charset="0"/>
                <a:cs typeface="Times New Roman" charset="0"/>
              </a:rPr>
              <a:t>ZAJEDNIČKI UVJETI PREHRANE, ODRŽAVANJA I HIGIJENE PROSTORA I OPREME TE RAČUNOVODSTVENO-FINANCIJSKI POSLOVI </a:t>
            </a:r>
            <a:endParaRPr lang="hr-HR" altLang="sr-Latn-CS" sz="24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8229600" cy="499745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0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uveden pojam “izvršitelji usluga”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broj izvršitelja koji rade u neposrednom radu s korisnicima ovisi o broju i </a:t>
            </a:r>
            <a:r>
              <a:rPr lang="hr-HR" altLang="sr-Latn-CS" sz="2400" u="sng">
                <a:latin typeface="Times New Roman" charset="0"/>
                <a:ea typeface="Times New Roman" charset="0"/>
                <a:cs typeface="Times New Roman" charset="0"/>
              </a:rPr>
              <a:t>potrebama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korisnika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broj izvršitelja povećava se ili smanjuje razmjerno broju korisnika i broju i vrsti pruženih usluga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U trajanje neposrednog stručnog rada nije uključena stanka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Stručni radnici su obvezni sudjelovati u prijemu novih korisnika.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323528" y="404664"/>
            <a:ext cx="8374385" cy="1143001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IZVRŠITELJA USLUGA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135938" cy="4997450"/>
          </a:xfrm>
        </p:spPr>
        <p:txBody>
          <a:bodyPr/>
          <a:lstStyle/>
          <a:p>
            <a:pPr lvl="1" algn="just">
              <a:spcBef>
                <a:spcPct val="0"/>
              </a:spcBef>
              <a:buFont typeface="Arial" charset="0"/>
              <a:buNone/>
            </a:pPr>
            <a:endParaRPr lang="hr-HR" altLang="sr-Latn-CS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2" algn="just">
              <a:spcBef>
                <a:spcPct val="0"/>
              </a:spcBef>
              <a:buFont typeface="Arial" charset="0"/>
              <a:buNone/>
            </a:pPr>
            <a:endParaRPr lang="hr-HR" altLang="sr-Latn-CS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/>
            <a:endParaRPr lang="hr-HR" altLang="sr-Latn-CS" sz="2400">
              <a:latin typeface="Arial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3840" y="365993"/>
            <a:ext cx="8229601" cy="1143001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IZVRŠITELJA USLUGA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971600" y="1772816"/>
          <a:ext cx="741682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>
                <a:latin typeface="Times New Roman" charset="0"/>
                <a:ea typeface="Times New Roman" charset="0"/>
                <a:cs typeface="Times New Roman" charset="0"/>
              </a:rPr>
              <a:t>Udruge, vjerske zajednice, druge pravne osobe te obrtnici koji pored djelatnosti upisane u sudski registar pružaju i socijalne usluge dužan ih je pružati u zasebnoj organizacijskoj jedinici.</a:t>
            </a:r>
          </a:p>
          <a:p>
            <a:endParaRPr 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hr-HR" sz="2400">
                <a:latin typeface="Times New Roman" charset="0"/>
                <a:ea typeface="Times New Roman" charset="0"/>
                <a:cs typeface="Times New Roman" charset="0"/>
              </a:rPr>
              <a:t>U organizacijskoj jedinici sa 21 do 60 korisnika mora biti voditelja koji vodi i poslovanje i stručni rad i to minimalno 20 sati tjedno</a:t>
            </a:r>
          </a:p>
          <a:p>
            <a:endParaRPr 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hr-HR" sz="2400">
                <a:latin typeface="Times New Roman" charset="0"/>
                <a:ea typeface="Times New Roman" charset="0"/>
                <a:cs typeface="Times New Roman" charset="0"/>
              </a:rPr>
              <a:t>U jedinici sa preko 60 korisnika voditelj mora biti zaposlen u punom radnom vremenu.</a:t>
            </a:r>
          </a:p>
          <a:p>
            <a:pPr marL="0" indent="0">
              <a:buNone/>
            </a:pPr>
            <a:r>
              <a:rPr lang="hr-HR"/>
              <a:t> 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IZVRŠITELJA USLUGA</a:t>
            </a:r>
          </a:p>
        </p:txBody>
      </p:sp>
    </p:spTree>
    <p:extLst>
      <p:ext uri="{BB962C8B-B14F-4D97-AF65-F5344CB8AC3E}">
        <p14:creationId xmlns:p14="http://schemas.microsoft.com/office/powerpoint/2010/main" xmlns="" val="478034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208963" cy="4997450"/>
          </a:xfrm>
        </p:spPr>
        <p:txBody>
          <a:bodyPr/>
          <a:lstStyle/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čl. 39. – 44. Pravilnika – razrada efektive i neefektive stručnih radnika.</a:t>
            </a:r>
          </a:p>
          <a:p>
            <a:pPr lvl="2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0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altLang="sr-Latn-CS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broj sati efektive ovisi o vrsti aktivnosti i usluga koje     ustanova pruža</a:t>
            </a: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čl.  51. do 57. Pravilnika – propisuje broj tehničko-pomoćne službe </a:t>
            </a:r>
          </a:p>
          <a:p>
            <a:pPr lvl="2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broj ovisi o broju korisnika i vrsti usluge, iznimka  su čistačice  </a:t>
            </a: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čl. 58. Pravilnika propisuje minimalne uvjete (stručna sprema) pomoćno-tehničke službe</a:t>
            </a: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Font typeface="Arial" charset="0"/>
              <a:buNone/>
            </a:pPr>
            <a:endParaRPr lang="hr-HR" altLang="sr-Latn-CS" sz="1800">
              <a:latin typeface="Segoe UI" charset="0"/>
              <a:ea typeface="Segoe UI" charset="0"/>
              <a:cs typeface="Segoe UI" charset="0"/>
            </a:endParaRPr>
          </a:p>
          <a:p>
            <a:pPr marL="0" indent="0"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sr-Latn-CS" altLang="sr-Latn-CS" sz="1800">
                <a:latin typeface="Arial" charset="0"/>
              </a:rPr>
              <a:t> </a:t>
            </a:r>
            <a:r>
              <a:rPr lang="hr-HR" altLang="sr-Latn-CS" sz="1200"/>
              <a:t> </a:t>
            </a:r>
            <a:r>
              <a:rPr lang="hr-HR" altLang="sr-Latn-CS" sz="1200">
                <a:latin typeface="Arial" charset="0"/>
              </a:rPr>
              <a:t>. </a:t>
            </a:r>
          </a:p>
          <a:p>
            <a:pPr marL="0" indent="0" eaLnBrk="1" hangingPunct="1"/>
            <a:endParaRPr lang="hr-HR" altLang="sr-Latn-CS" sz="1800">
              <a:latin typeface="Arial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3840" y="365993"/>
            <a:ext cx="8229601" cy="1143001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IZVRŠITELJA USLUGA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adržaja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7991475" cy="4997450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ustanove socijalne skrbi moraju imati mogućnost priključka na internetsku mrežu i računalnu opremu</a:t>
            </a:r>
          </a:p>
          <a:p>
            <a:pPr algn="just">
              <a:spcBef>
                <a:spcPct val="0"/>
              </a:spcBef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ct val="0"/>
              </a:spcBef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Ustanova mora korisniku na cjelodnevnom ili poludnevnom boravku  osigurati uslugu prijevoza u dolasku i odlasku </a:t>
            </a:r>
            <a:r>
              <a:rPr lang="hr-HR" altLang="sr-Latn-CS" sz="2400" u="sng">
                <a:latin typeface="Times New Roman" charset="0"/>
                <a:ea typeface="Times New Roman" charset="0"/>
                <a:cs typeface="Times New Roman" charset="0"/>
              </a:rPr>
              <a:t>pod uvjetom 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da je to moguće osigurati s obzirom na udaljenost mjesta prebivališta korisnika od sjedišta ustanove i kapacitet vozila kojim raspolaže pružatelj usluga.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Segoe UI" charset="0"/>
              <a:ea typeface="Segoe UI" charset="0"/>
              <a:cs typeface="Segoe UI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hr-HR" altLang="sr-Latn-CS" sz="1800">
                <a:latin typeface="Arial" charset="0"/>
              </a:rPr>
              <a:t>	</a:t>
            </a: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3840" y="365993"/>
            <a:ext cx="8229601" cy="1143001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OSTALI ZAJEDNIČKI UVJETI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208963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hr-HR" altLang="sr-Latn-CS" sz="1800">
              <a:solidFill>
                <a:srgbClr val="000000"/>
              </a:solidFill>
              <a:latin typeface="Arial" charset="0"/>
              <a:ea typeface="Segoe UI" charset="0"/>
              <a:cs typeface="Segoe UI" charset="0"/>
            </a:endParaRPr>
          </a:p>
          <a:p>
            <a:pPr algn="just">
              <a:spcBef>
                <a:spcPct val="0"/>
              </a:spcBef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Pravilnikom su definirani posebni minimalni uvjeti ovisno o korisničkih skupina:</a:t>
            </a:r>
            <a:endParaRPr lang="hr-HR" altLang="sr-Latn-CS" sz="20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jeca i mlađe punoljetne osobe bez roditelja ili bez odgovarajuće roditeljske skrbi</a:t>
            </a:r>
            <a:endParaRPr lang="hr-HR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pl-PL" altLang="sr-Latn-CS" sz="2200">
                <a:latin typeface="Times New Roman" charset="0"/>
                <a:ea typeface="Times New Roman" charset="0"/>
                <a:cs typeface="Times New Roman" charset="0"/>
              </a:rPr>
              <a:t>trudnica ili roditelj s djetetom do godine dana života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pl-PL" altLang="sr-Latn-CS" sz="2200">
                <a:latin typeface="Times New Roman" charset="0"/>
                <a:ea typeface="Times New Roman" charset="0"/>
                <a:cs typeface="Times New Roman" charset="0"/>
              </a:rPr>
              <a:t>djeca i mlađe punoljetne osobe s problemima u ponašanju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djeca s teškoćama u razvoju i odrasle osobe s invaliditetom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pl-PL" altLang="sr-Latn-CS" sz="2200">
                <a:latin typeface="Times New Roman" charset="0"/>
                <a:ea typeface="Times New Roman" charset="0"/>
                <a:cs typeface="Times New Roman" charset="0"/>
              </a:rPr>
              <a:t>starije osobe i teško bolesne odrasle osobe</a:t>
            </a:r>
            <a:endParaRPr lang="hr-HR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osobe ovisne o alkoholu, drogama, kockanju i dr. oblicima ovisnosti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žrtve nasilja u obitelji i  trgovanja ljudima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beskućnici i odr. osobe koje se zateknu izvan mjesta prebivališta  </a:t>
            </a:r>
          </a:p>
          <a:p>
            <a:pPr algn="just">
              <a:lnSpc>
                <a:spcPct val="90000"/>
              </a:lnSpc>
            </a:pPr>
            <a:endParaRPr lang="hr-HR" altLang="sr-Latn-CS" sz="20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hr-HR" altLang="sr-Latn-CS" sz="20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3840" y="365993"/>
            <a:ext cx="8229601" cy="1143001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hr-HR" altLang="x-none" sz="3200" b="1" dirty="0" smtClean="0">
                <a:latin typeface="Times New Roman" pitchFamily="18" charset="0"/>
                <a:cs typeface="Times New Roman" pitchFamily="18" charset="0"/>
              </a:rPr>
              <a:t>POSEBNI MINIMALNI UVJETI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zervirano mjesto sadržaja 2"/>
          <p:cNvSpPr>
            <a:spLocks noGrp="1"/>
          </p:cNvSpPr>
          <p:nvPr>
            <p:ph idx="4294967295"/>
          </p:nvPr>
        </p:nvSpPr>
        <p:spPr>
          <a:xfrm>
            <a:off x="279079" y="1680783"/>
            <a:ext cx="8229600" cy="4434681"/>
          </a:xfrm>
        </p:spPr>
        <p:txBody>
          <a:bodyPr/>
          <a:lstStyle/>
          <a:p>
            <a:pPr algn="just"/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imenuje ga Ministarstvo socijalne politike i mladih odnosno jed. pod.samouprave/Grad Zagreb za pružanje usluga starijim i nemoćnim osobama, beskućnicima, usluga pomoći u kući te usluga koje pružaju fizičke osobe kao profesionalnu djelatnost</a:t>
            </a:r>
          </a:p>
          <a:p>
            <a:pPr algn="just"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na osnovi pozitivnog misljenja – Ministar odnosno jed.lok.sauprave izdaje rješenje (dozvolu, licencu) za pružanje socijalnih usluga</a:t>
            </a:r>
          </a:p>
          <a:p>
            <a:pPr marL="0" indent="0" algn="just"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Pozitivno mišljenje potrebno i u slučaju proširenja djelatnosti ustanove ili osnivanja podružnice </a:t>
            </a:r>
          </a:p>
          <a:p>
            <a:pPr marL="0" indent="0"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Arial" charset="0"/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79077" y="364405"/>
            <a:ext cx="8229602" cy="1143002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600" b="1">
                <a:latin typeface="Times New Roman" charset="0"/>
                <a:ea typeface="Times New Roman" charset="0"/>
                <a:cs typeface="Times New Roman" charset="0"/>
              </a:rPr>
              <a:t>POVJERENSTVO ZA ISPITIVANJE MINIMALNIH UVJETA ZA PRUŽANJE SOCIJALNIH USLUGA</a:t>
            </a:r>
            <a:endParaRPr lang="hr-HR" altLang="sr-Latn-CS" sz="26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700213"/>
            <a:ext cx="8229600" cy="4997450"/>
          </a:xfrm>
        </p:spPr>
        <p:txBody>
          <a:bodyPr/>
          <a:lstStyle/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podnositelju zahtjeva ili ustanovi može se odrediti  rok  za otklanjanje nedostataka</a:t>
            </a:r>
          </a:p>
          <a:p>
            <a:pPr algn="just">
              <a:buFont typeface="Arial" charset="0"/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protiv negativnog mišljenja povjerenstva odnosno rješenja ministarstva nije dopuštena žalba, već se može pokrenuti upravni spor</a:t>
            </a:r>
          </a:p>
          <a:p>
            <a:pPr algn="just"/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Protiv rješenja jedinice lok.samouprave moguća je žalba na Ministarstvo</a:t>
            </a:r>
          </a:p>
          <a:p>
            <a:pPr algn="just">
              <a:buFont typeface="Arial" charset="0"/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Pozitivno rješenje uvjet za upis u upisnik ustanova i sudski registar – prekršajna odgovornost</a:t>
            </a: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79077" y="364405"/>
            <a:ext cx="8229602" cy="1143002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600" b="1">
                <a:latin typeface="Times New Roman" charset="0"/>
                <a:ea typeface="Times New Roman" charset="0"/>
                <a:cs typeface="Times New Roman" charset="0"/>
              </a:rPr>
              <a:t>POVJERENSTVO ZA ISPITIVANJE MINIMALNIH UVJETA ZA PRUŽANJE SOCIJALNIH USLUGA</a:t>
            </a:r>
            <a:endParaRPr lang="hr-HR" altLang="sr-Latn-CS" sz="26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700213"/>
            <a:ext cx="8229600" cy="4997450"/>
          </a:xfrm>
        </p:spPr>
        <p:txBody>
          <a:bodyPr/>
          <a:lstStyle/>
          <a:p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razlozi za prestanak rada ustanova  propisani  Zakonom o ustanovama i Zk. o socijalnoj skrbi</a:t>
            </a:r>
          </a:p>
          <a:p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odluku o prestanku donosi osnivač</a:t>
            </a:r>
          </a:p>
          <a:p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prestanak rada treba rješenjem   potvrditi Ministar  i to za centre za pružanje usluga u zajednici i domove socijalne skrbi, dok za domove  za starije i nemoćne osobe i beskućnike potvrđuje jedinica područne samouprave odnosno Grad Zagreb</a:t>
            </a:r>
          </a:p>
          <a:p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ustanova se briše iz upisnika ustanova i sudskog registra</a:t>
            </a:r>
          </a:p>
          <a:p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Arial" charset="0"/>
              <a:buNone/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79077" y="364405"/>
            <a:ext cx="8229602" cy="1143002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400" b="1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altLang="hr-HR" sz="3200" b="1">
                <a:latin typeface="Times New Roman" charset="0"/>
                <a:ea typeface="Times New Roman" charset="0"/>
                <a:cs typeface="Times New Roman" charset="0"/>
              </a:rPr>
              <a:t>PRESTANAK RAZLOGA PRUŽANJA SOCIJALNIH USLUGA</a:t>
            </a:r>
            <a:endParaRPr lang="hr-HR" altLang="sr-Latn-CS" sz="32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zervirano mjesto sadržaja 2"/>
          <p:cNvSpPr>
            <a:spLocks noGrp="1"/>
          </p:cNvSpPr>
          <p:nvPr>
            <p:ph idx="1"/>
          </p:nvPr>
        </p:nvSpPr>
        <p:spPr>
          <a:xfrm>
            <a:off x="250825" y="1824038"/>
            <a:ext cx="8353425" cy="4997450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stupio na snagu 01.travnja 2014.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izvan snage stavljeni:  </a:t>
            </a:r>
          </a:p>
          <a:p>
            <a:pPr lvl="2" algn="just" eaLnBrk="1" hangingPunct="1">
              <a:spcBef>
                <a:spcPct val="0"/>
              </a:spcBef>
              <a:buFont typeface="Wingdings" charset="2"/>
              <a:buChar char="Ø"/>
            </a:pPr>
            <a:r>
              <a:rPr lang="hr-HR" altLang="sr-Latn-CS">
                <a:latin typeface="Times New Roman" charset="0"/>
                <a:ea typeface="Times New Roman" charset="0"/>
                <a:cs typeface="Times New Roman" charset="0"/>
              </a:rPr>
              <a:t>Pravilnik o vrsti i djelatnosti doma socijalne skrbi, načinu pružanja skrbi izvan vlastite obitelji, uvjetima prostora, opreme i radnika doma socijalne skrbi, terapijske zajednice, vjerske zajednice, udruge i drugih pravnih osoba te centra za pomoć i njegu u kući (NN 64/09) </a:t>
            </a:r>
          </a:p>
          <a:p>
            <a:pPr lvl="2" algn="just" eaLnBrk="1" hangingPunct="1">
              <a:spcBef>
                <a:spcPct val="0"/>
              </a:spcBef>
              <a:buFont typeface="Wingdings" charset="2"/>
              <a:buChar char="Ø"/>
            </a:pPr>
            <a:r>
              <a:rPr lang="hr-HR" altLang="sr-Latn-CS">
                <a:latin typeface="Times New Roman" charset="0"/>
                <a:ea typeface="Times New Roman" charset="0"/>
                <a:cs typeface="Times New Roman" charset="0"/>
              </a:rPr>
              <a:t>Pravilnik o načinu pružanja usluga obiteljskog doma te uvjetima, prostora, opreme stručnih i drugih radnika (NN 52/10)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8352928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PRAVILNIK O MINIMALNIM UVJETIMA ZA PRUŽANJE SOCIJALNIH USLUGA  </a:t>
            </a:r>
            <a:endParaRPr lang="hr-HR" sz="3200" b="1" dirty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064500" cy="49974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r-Latn-CS" altLang="sr-Latn-CS" sz="1800">
                <a:solidFill>
                  <a:srgbClr val="000000"/>
                </a:solidFill>
                <a:latin typeface="Segoe UI" charset="0"/>
                <a:ea typeface="Segoe UI" charset="0"/>
                <a:cs typeface="Segoe UI" charset="0"/>
              </a:rPr>
              <a:t>	</a:t>
            </a:r>
            <a:endParaRPr lang="sr-Latn-CS" altLang="sr-Latn-CS" sz="1800">
              <a:latin typeface="Segoe UI" charset="0"/>
              <a:ea typeface="Segoe UI" charset="0"/>
              <a:cs typeface="Segoe UI" charset="0"/>
            </a:endParaRPr>
          </a:p>
          <a:p>
            <a:pPr marL="0" indent="0" algn="just">
              <a:spcBef>
                <a:spcPct val="0"/>
              </a:spcBef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Zatečeni radnici ustanova socijalne skrbi čiji je osnivač Republika Hrvatska koji danom stupanja na snagu ovoga Pravilnika premašuju minimalni uvjet u pogledu potrebnog broja izvršitelja, i nadalje će obavljati poslove za koje imaju ugovor o radu, dok postoji potreba za obavljanjem tih poslova, a u slučaju prestanka potrebe za obavljanjem tih poslova ravnatelj ustanove dužan im je ponuditi izmjenu ugovora o radu za poslove za koje postoji potreba.</a:t>
            </a:r>
          </a:p>
          <a:p>
            <a:pPr marL="0" indent="0">
              <a:buFont typeface="Arial" charset="0"/>
              <a:buNone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spcBef>
                <a:spcPct val="0"/>
              </a:spcBef>
            </a:pPr>
            <a:endParaRPr lang="hr-HR" altLang="sr-Latn-CS" sz="24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79077" y="364405"/>
            <a:ext cx="8229602" cy="1143002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hr-HR" altLang="x-none" sz="3200" b="1" dirty="0" smtClean="0">
                <a:latin typeface="Times New Roman" pitchFamily="18" charset="0"/>
                <a:cs typeface="Times New Roman" pitchFamily="18" charset="0"/>
              </a:rPr>
              <a:t>PRIJELAZNE I ZAVRŠNE ODREDBE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064500" cy="49974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r-Latn-CS" altLang="sr-Latn-CS" sz="1800">
                <a:solidFill>
                  <a:srgbClr val="000000"/>
                </a:solidFill>
                <a:latin typeface="Segoe UI" charset="0"/>
                <a:ea typeface="Segoe UI" charset="0"/>
                <a:cs typeface="Segoe UI" charset="0"/>
              </a:rPr>
              <a:t>	</a:t>
            </a:r>
            <a:endParaRPr lang="hr-HR" altLang="hr-HR" sz="1800"/>
          </a:p>
          <a:p>
            <a:pPr marL="0" indent="0" algn="just"/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Zatečeni radnici ustanova socijalne skrbi   koji danom stupanja na snagu ovoga Pravilnika ne udovoljavaju propisanim uvjetima stručne spreme za poslove koje obavljaju, i nadalje će obavljati poslove za koje imaju ugovor o radu, dok im ravnatelj ustanove ne ponudi izmjenu ugovora o radu za poslove za koje ispunjavaju uvjete.</a:t>
            </a:r>
          </a:p>
          <a:p>
            <a:pPr marL="0" indent="0" algn="just">
              <a:buFont typeface="Arial" charset="0"/>
              <a:buNone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/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Ravnatelj ustanove socijalne skrbi  obvezan je zatečenim radnicima ponuditi izmjenu ugovora o radu u roku osam dana od dana nastanka potrebe.</a:t>
            </a:r>
          </a:p>
          <a:p>
            <a:pPr marL="0" indent="0" algn="just">
              <a:spcBef>
                <a:spcPct val="0"/>
              </a:spcBef>
            </a:pPr>
            <a:endParaRPr lang="hr-HR" altLang="sr-Latn-CS" sz="1800">
              <a:solidFill>
                <a:srgbClr val="000000"/>
              </a:solidFill>
              <a:latin typeface="Arial" charset="0"/>
              <a:ea typeface="Segoe UI" charset="0"/>
              <a:cs typeface="Segoe UI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79077" y="364405"/>
            <a:ext cx="8229602" cy="1143002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hr-HR" altLang="x-none" sz="3200" b="1" dirty="0" smtClean="0">
                <a:latin typeface="Times New Roman" pitchFamily="18" charset="0"/>
                <a:cs typeface="Times New Roman" pitchFamily="18" charset="0"/>
              </a:rPr>
              <a:t>PRIJELAZNE I ZAVRŠNE ODREDBE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1824038"/>
            <a:ext cx="8353425" cy="4997450"/>
          </a:xfrm>
        </p:spPr>
        <p:txBody>
          <a:bodyPr>
            <a:normAutofit/>
          </a:bodyPr>
          <a:lstStyle/>
          <a:p>
            <a:pPr lvl="1" algn="just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Char char="•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Sastavni dio Pravilnika:</a:t>
            </a:r>
          </a:p>
          <a:p>
            <a:pPr lvl="2" algn="just" eaLnBrk="1" hangingPunct="1">
              <a:lnSpc>
                <a:spcPct val="110000"/>
              </a:lnSpc>
              <a:spcBef>
                <a:spcPct val="0"/>
              </a:spcBef>
              <a:buFont typeface="Wingdings" charset="2"/>
              <a:buChar char="Ø"/>
            </a:pPr>
            <a:r>
              <a:rPr lang="hr-HR" altLang="hr-HR">
                <a:latin typeface="Times New Roman" charset="0"/>
                <a:ea typeface="Times New Roman" charset="0"/>
                <a:cs typeface="Times New Roman" charset="0"/>
              </a:rPr>
              <a:t>Katalog socijalnih usluga (Prilog 1.)</a:t>
            </a:r>
          </a:p>
          <a:p>
            <a:pPr lvl="2" algn="just" eaLnBrk="1" hangingPunct="1">
              <a:lnSpc>
                <a:spcPct val="110000"/>
              </a:lnSpc>
              <a:spcBef>
                <a:spcPct val="0"/>
              </a:spcBef>
              <a:buFont typeface="Wingdings" charset="2"/>
              <a:buChar char="Ø"/>
            </a:pPr>
            <a:r>
              <a:rPr lang="hr-HR" altLang="hr-HR">
                <a:latin typeface="Times New Roman" charset="0"/>
                <a:ea typeface="Times New Roman" charset="0"/>
                <a:cs typeface="Times New Roman" charset="0"/>
              </a:rPr>
              <a:t>Katalog je formiran na sljedeći način:</a:t>
            </a:r>
          </a:p>
          <a:p>
            <a:pPr lvl="2" algn="just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hr-HR" altLang="hr-HR">
                <a:latin typeface="Times New Roman" charset="0"/>
                <a:ea typeface="Times New Roman" charset="0"/>
                <a:cs typeface="Times New Roman" charset="0"/>
              </a:rPr>
              <a:t>                KORISNIK USLUGA</a:t>
            </a:r>
          </a:p>
          <a:p>
            <a:pPr lvl="2" algn="just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endParaRPr lang="hr-HR" altLang="hr-HR">
              <a:latin typeface="Times New Roman" charset="0"/>
              <a:ea typeface="Times New Roman" charset="0"/>
              <a:cs typeface="Times New Roman" charset="0"/>
            </a:endParaRPr>
          </a:p>
          <a:p>
            <a:pPr lvl="2" algn="just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hr-HR" altLang="sr-Latn-CS" sz="3200"/>
              <a:t>           </a:t>
            </a:r>
            <a:r>
              <a:rPr lang="hr-HR" altLang="sr-Latn-CS">
                <a:latin typeface="Times New Roman" charset="0"/>
                <a:ea typeface="Times New Roman" charset="0"/>
                <a:cs typeface="Times New Roman" charset="0"/>
              </a:rPr>
              <a:t>NAZIV VRSTE USLUGA</a:t>
            </a:r>
          </a:p>
          <a:p>
            <a:pPr lvl="1" eaLnBrk="1" hangingPunct="1">
              <a:spcBef>
                <a:spcPts val="425"/>
              </a:spcBef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  <a:p>
            <a:pPr eaLnBrk="1" hangingPunct="1">
              <a:spcBef>
                <a:spcPts val="425"/>
              </a:spcBef>
              <a:buFont typeface="Arial" charset="0"/>
              <a:buNone/>
            </a:pPr>
            <a:r>
              <a:rPr lang="hr-HR" altLang="sr-Latn-CS" sz="1800">
                <a:latin typeface="Arial" charset="0"/>
              </a:rPr>
              <a:t>		                   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NAZIV AKTIVNOSTI</a:t>
            </a:r>
          </a:p>
          <a:p>
            <a:pPr eaLnBrk="1" hangingPunct="1">
              <a:spcBef>
                <a:spcPts val="425"/>
              </a:spcBef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		         MINIMALAN BROJ IZVRŠITELJA</a:t>
            </a:r>
          </a:p>
          <a:p>
            <a:pPr lvl="2" eaLnBrk="1" hangingPunct="1">
              <a:lnSpc>
                <a:spcPct val="80000"/>
              </a:lnSpc>
            </a:pPr>
            <a:endParaRPr lang="hr-HR" altLang="sr-Latn-CS" sz="2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4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6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8352928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PRAVILNIK O MINIMALNIM UVJETIMA ZA PRUŽANJE SOCIJALNIH USLUGA </a:t>
            </a:r>
            <a:endParaRPr lang="hr-HR" sz="3200" b="1" dirty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563938" y="3500438"/>
            <a:ext cx="360362" cy="4333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hr-HR" altLang="hr-HR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563938" y="4365625"/>
            <a:ext cx="360362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hr-HR" altLang="hr-HR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563938" y="5084763"/>
            <a:ext cx="360362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hr-HR" altLang="hr-HR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sadržaja 2"/>
          <p:cNvSpPr>
            <a:spLocks noGrp="1"/>
          </p:cNvSpPr>
          <p:nvPr>
            <p:ph idx="1"/>
          </p:nvPr>
        </p:nvSpPr>
        <p:spPr>
          <a:xfrm>
            <a:off x="250825" y="1773238"/>
            <a:ext cx="8208963" cy="499745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1700">
              <a:latin typeface="Segoe UI" charset="0"/>
              <a:ea typeface="Segoe UI" charset="0"/>
              <a:cs typeface="Segoe UI" charset="0"/>
            </a:endParaRPr>
          </a:p>
          <a:p>
            <a:pPr lvl="1" algn="just"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vi-VN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r>
              <a:rPr lang="vi-VN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 algn="just" eaLnBrk="1" hangingPunct="1">
              <a:lnSpc>
                <a:spcPct val="60000"/>
              </a:lnSpc>
            </a:pPr>
            <a:endParaRPr lang="hr-HR" altLang="sr-Latn-CS" sz="500">
              <a:latin typeface="Arial" charset="0"/>
            </a:endParaRPr>
          </a:p>
          <a:p>
            <a:pPr marL="0" indent="0" algn="just" eaLnBrk="1" hangingPunct="1">
              <a:lnSpc>
                <a:spcPct val="60000"/>
              </a:lnSpc>
            </a:pPr>
            <a:endParaRPr lang="hr-HR" altLang="sr-Latn-CS" sz="50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hr-HR" altLang="sr-Latn-CS" sz="50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</a:pPr>
            <a:endParaRPr lang="hr-HR" altLang="sr-Latn-CS" sz="400">
              <a:latin typeface="Arial" charset="0"/>
            </a:endParaRPr>
          </a:p>
          <a:p>
            <a:pPr marL="0" indent="0" eaLnBrk="1" hangingPunct="1">
              <a:lnSpc>
                <a:spcPct val="60000"/>
              </a:lnSpc>
            </a:pPr>
            <a:endParaRPr lang="hr-HR" altLang="sr-Latn-CS" sz="6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MINIMALNI UVJETI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772816"/>
          <a:ext cx="60960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1773238"/>
            <a:ext cx="8208963" cy="49974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latin typeface="Times New Roman" charset="0"/>
                <a:ea typeface="Segoe UI" charset="0"/>
                <a:cs typeface="Times New Roman" charset="0"/>
              </a:rPr>
              <a:t>uvodi se pojam  “prostor pružatelja usluga”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Times New Roman" charset="0"/>
              <a:ea typeface="Segoe UI" charset="0"/>
              <a:cs typeface="Times New Roman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latin typeface="Times New Roman" charset="0"/>
                <a:ea typeface="Segoe UI" charset="0"/>
                <a:cs typeface="Times New Roman" charset="0"/>
              </a:rPr>
              <a:t>prostor pružatelja usluga    zgrada u kojoj se socijalna usluga provodi u cijelosti odnosno u kojoj korisnici borave u svrhu korištenja socijalne usluge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400">
                <a:latin typeface="Times New Roman" charset="0"/>
                <a:ea typeface="Segoe UI" charset="0"/>
                <a:cs typeface="Times New Roman" charset="0"/>
              </a:rPr>
              <a:t> 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sr-Latn-CS" sz="2400">
                <a:latin typeface="Times New Roman" charset="0"/>
                <a:ea typeface="Segoe UI" charset="0"/>
                <a:cs typeface="Times New Roman" charset="0"/>
              </a:rPr>
              <a:t>većina uvjeta preuzeta iz starog pravilnika – sažetiji prikaz</a:t>
            </a:r>
          </a:p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sr-Latn-CS" sz="2400">
              <a:latin typeface="Times New Roman" charset="0"/>
              <a:ea typeface="Segoe UI" charset="0"/>
              <a:cs typeface="Times New Roman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sr-Latn-CS" sz="1800">
              <a:latin typeface="Segoe UI" charset="0"/>
              <a:ea typeface="Segoe UI" charset="0"/>
              <a:cs typeface="Segoe UI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800">
              <a:latin typeface="Arial" charset="0"/>
              <a:ea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800">
              <a:latin typeface="Arial" charset="0"/>
              <a:ea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hr-HR" altLang="sr-Latn-CS" sz="800">
                <a:latin typeface="Arial" charset="0"/>
                <a:ea typeface="Arial" charset="0"/>
                <a:cs typeface="Arial" charset="0"/>
              </a:rPr>
              <a:t> </a:t>
            </a:r>
            <a:endParaRPr lang="vi-VN" altLang="sr-Latn-CS" sz="800">
              <a:ea typeface="Arial" charset="0"/>
              <a:cs typeface="Arial" charset="0"/>
            </a:endParaRP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800">
                <a:latin typeface="Arial" charset="0"/>
              </a:rPr>
              <a:t> </a:t>
            </a: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70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endParaRPr lang="hr-HR" altLang="sr-Latn-CS" sz="40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vi-VN" altLang="sr-Latn-CS" sz="400"/>
              <a:t> </a:t>
            </a:r>
            <a:r>
              <a:rPr lang="hr-HR" altLang="sr-Latn-CS" sz="400"/>
              <a:t> </a:t>
            </a:r>
            <a:endParaRPr lang="hr-HR" altLang="sr-Latn-CS" sz="400">
              <a:latin typeface="Arial" charset="0"/>
            </a:endParaRP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400">
                <a:latin typeface="Arial" charset="0"/>
              </a:rPr>
              <a:t> </a:t>
            </a:r>
            <a:endParaRPr lang="hr-HR" altLang="sr-Latn-CS" sz="3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4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6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PROSTORA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27538" y="2781300"/>
            <a:ext cx="288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1773238"/>
            <a:ext cx="8208963" cy="4997450"/>
          </a:xfrm>
        </p:spPr>
        <p:txBody>
          <a:bodyPr>
            <a:normAutofit/>
          </a:bodyPr>
          <a:lstStyle/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r>
              <a:rPr lang="hr-HR" altLang="sr-Latn-CS" sz="2200">
                <a:latin typeface="Times New Roman" charset="0"/>
                <a:ea typeface="Segoe UI" charset="0"/>
                <a:cs typeface="Times New Roman" charset="0"/>
              </a:rPr>
              <a:t>	</a:t>
            </a:r>
            <a:r>
              <a:rPr lang="hr-HR" altLang="sr-Latn-CS" sz="2200" u="sng">
                <a:latin typeface="Times New Roman" charset="0"/>
                <a:ea typeface="Segoe UI" charset="0"/>
                <a:cs typeface="Times New Roman" charset="0"/>
              </a:rPr>
              <a:t>Novine: </a:t>
            </a:r>
            <a:r>
              <a:rPr lang="hr-HR" altLang="hr-HR" sz="2200" u="sng">
                <a:ea typeface="Segoe UI" charset="0"/>
                <a:cs typeface="Times New Roman" charset="0"/>
              </a:rPr>
              <a:t> </a:t>
            </a:r>
            <a:endParaRPr lang="hr-HR" altLang="sr-Latn-CS" sz="2200" u="sng">
              <a:latin typeface="Times New Roman" charset="0"/>
              <a:ea typeface="Segoe UI" charset="0"/>
              <a:cs typeface="Times New Roman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vi-VN" altLang="hr-HR" sz="2200">
                <a:latin typeface="Times New Roman" charset="0"/>
                <a:ea typeface="Times New Roman" charset="0"/>
                <a:cs typeface="Times New Roman" charset="0"/>
              </a:rPr>
              <a:t>ako se pripremaju obroci, </a:t>
            </a:r>
            <a:r>
              <a:rPr lang="hr-HR" altLang="hr-HR" sz="2200">
                <a:latin typeface="Times New Roman" charset="0"/>
                <a:ea typeface="Times New Roman" charset="0"/>
                <a:cs typeface="Times New Roman" charset="0"/>
              </a:rPr>
              <a:t>prostor pružatelja usluge </a:t>
            </a:r>
            <a:r>
              <a:rPr lang="vi-VN" altLang="hr-HR" sz="2200">
                <a:latin typeface="Times New Roman" charset="0"/>
                <a:ea typeface="Times New Roman" charset="0"/>
                <a:cs typeface="Times New Roman" charset="0"/>
              </a:rPr>
              <a:t>mora imati kuhinju, te prostoriju i priručni prostor za čuvanje hrane i pića, </a:t>
            </a:r>
            <a:r>
              <a:rPr lang="vi-VN" altLang="hr-HR" sz="2200" u="sng">
                <a:latin typeface="Times New Roman" charset="0"/>
                <a:ea typeface="Times New Roman" charset="0"/>
                <a:cs typeface="Times New Roman" charset="0"/>
              </a:rPr>
              <a:t>sukladno pravilniku kojim se uređuje razvrstavanje i minimalni uvjeti koje moraju ispunjavati ugostiteljski objekti iz skupina »Restorani«, te sanitarnim propisima</a:t>
            </a:r>
            <a:endParaRPr lang="hr-HR" altLang="hr-HR" sz="2200" u="sng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None/>
            </a:pPr>
            <a:endParaRPr lang="hr-HR" altLang="hr-HR" sz="22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hr-HR" altLang="hr-HR" sz="2200">
                <a:latin typeface="Times New Roman" charset="0"/>
                <a:ea typeface="Times New Roman" charset="0"/>
                <a:cs typeface="Times New Roman" charset="0"/>
              </a:rPr>
              <a:t>prostorija za privremenu pohranu preminulih, ako pružaju usluge dugotrajnog smještaja i ako ustanove nemaju sklopljen ugovor s ovlaštenim pružateljem usluga za tu namjenu</a:t>
            </a:r>
            <a:endParaRPr lang="hr-HR" altLang="sr-Latn-CS" sz="2200">
              <a:latin typeface="Times New Roman" charset="0"/>
              <a:ea typeface="Segoe UI" charset="0"/>
              <a:cs typeface="Segoe UI" charset="0"/>
            </a:endParaRPr>
          </a:p>
          <a:p>
            <a:pPr lvl="1" algn="just" eaLnBrk="1" hangingPunct="1">
              <a:spcBef>
                <a:spcPct val="0"/>
              </a:spcBef>
              <a:buFont typeface="Arial" charset="0"/>
              <a:buChar char="•"/>
            </a:pPr>
            <a:endParaRPr lang="hr-HR" altLang="sr-Latn-CS" sz="2200">
              <a:latin typeface="Times New Roman" charset="0"/>
              <a:ea typeface="Segoe UI" charset="0"/>
              <a:cs typeface="Segoe UI" charset="0"/>
            </a:endParaRPr>
          </a:p>
          <a:p>
            <a:pPr>
              <a:buFont typeface="Arial" charset="0"/>
              <a:buNone/>
            </a:pPr>
            <a:endParaRPr lang="vi-VN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700">
                <a:latin typeface="Arial" charset="0"/>
              </a:rPr>
              <a:t> </a:t>
            </a: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60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endParaRPr lang="hr-HR" altLang="sr-Latn-CS" sz="40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vi-VN" altLang="sr-Latn-CS" sz="400"/>
              <a:t> </a:t>
            </a:r>
            <a:r>
              <a:rPr lang="hr-HR" altLang="sr-Latn-CS" sz="400"/>
              <a:t> </a:t>
            </a:r>
            <a:endParaRPr lang="hr-HR" altLang="sr-Latn-CS" sz="400">
              <a:latin typeface="Arial" charset="0"/>
            </a:endParaRPr>
          </a:p>
          <a:p>
            <a:pPr lvl="1" eaLnBrk="1" hangingPunct="1">
              <a:lnSpc>
                <a:spcPct val="60000"/>
              </a:lnSpc>
              <a:buFont typeface="Arial" charset="0"/>
              <a:buNone/>
            </a:pPr>
            <a:r>
              <a:rPr lang="hr-HR" altLang="sr-Latn-CS" sz="400">
                <a:latin typeface="Arial" charset="0"/>
              </a:rPr>
              <a:t> </a:t>
            </a:r>
            <a:endParaRPr lang="hr-HR" altLang="sr-Latn-CS" sz="3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5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40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r-HR" altLang="sr-Latn-CS" sz="6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PROSTORA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887538"/>
            <a:ext cx="8208963" cy="4997450"/>
          </a:xfrm>
        </p:spPr>
        <p:txBody>
          <a:bodyPr/>
          <a:lstStyle/>
          <a:p>
            <a:pPr algn="just"/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ako 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ustanova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pruža usluge savjetovanja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pomaganja 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 psihosocijalne podrške, za tu namjenu mora osigurati prostoriju za stručni rad s korisnicima, čekaonicu, te zahod odvojeno za žene i muškarce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 kao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i prostor za pripremu i vođenje evidencije te čuvanje dokumentacije i arhive.</a:t>
            </a:r>
            <a:endParaRPr lang="hr-HR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None/>
            </a:pPr>
            <a:endParaRPr lang="vi-VN" altLang="sr-Latn-CS" sz="22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pružanje socijalnih usluga s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krb izvan obitelji 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ustanova 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može se pružati u jednoj ili više građevina 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pod uvjetovan da udovoljavaju uvjetima - odredba d</a:t>
            </a:r>
            <a:r>
              <a:rPr lang="vi-VN" altLang="sr-Latn-CS" sz="2200">
                <a:latin typeface="Times New Roman" charset="0"/>
                <a:ea typeface="Times New Roman" charset="0"/>
                <a:cs typeface="Times New Roman" charset="0"/>
              </a:rPr>
              <a:t>a u jednoj građevini ne može biti smješteno više od 200 korisnika</a:t>
            </a:r>
            <a:r>
              <a:rPr lang="hr-HR" altLang="sr-Latn-CS" sz="2200">
                <a:latin typeface="Times New Roman" charset="0"/>
                <a:ea typeface="Times New Roman" charset="0"/>
                <a:cs typeface="Times New Roman" charset="0"/>
              </a:rPr>
              <a:t> - izbrisana</a:t>
            </a:r>
          </a:p>
          <a:p>
            <a:pPr marL="457200" lvl="1" indent="0" eaLnBrk="1" hangingPunct="1">
              <a:lnSpc>
                <a:spcPct val="60000"/>
              </a:lnSpc>
              <a:buFont typeface="Arial" charset="0"/>
              <a:buNone/>
            </a:pPr>
            <a:endParaRPr lang="hr-HR" altLang="sr-Latn-CS" sz="2000"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51520" y="332656"/>
            <a:ext cx="8301608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CS" sz="3200" b="1">
                <a:latin typeface="Times New Roman" charset="0"/>
                <a:ea typeface="Times New Roman" charset="0"/>
                <a:cs typeface="Times New Roman" charset="0"/>
              </a:rPr>
              <a:t>ZAJEDNIČKI UVJETI PROSTORA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73238"/>
            <a:ext cx="8135938" cy="499745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1800">
              <a:latin typeface="Segoe UI" charset="0"/>
              <a:ea typeface="Segoe UI" charset="0"/>
              <a:cs typeface="Segoe UI" charset="0"/>
            </a:endParaRP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sve prostorije u kojima se priprema i uslužuje hrana moraju udovoljavati posebnim propisima o hrani - HACCAP</a:t>
            </a: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endParaRPr lang="hr-HR" altLang="hr-HR" sz="2400">
              <a:latin typeface="Times New Roman" charset="0"/>
              <a:ea typeface="Segoe UI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zajednički uvjeti opreme za pružanje usluga organiziranog stanovanja propisani su  čl. 22. Pravilnika</a:t>
            </a:r>
          </a:p>
          <a:p>
            <a:pPr lvl="1" algn="just">
              <a:spcBef>
                <a:spcPct val="0"/>
              </a:spcBef>
              <a:buFont typeface="Arial" charset="0"/>
              <a:buNone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Arial" charset="0"/>
              <a:buChar char="•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pružatelj usluga koji korisniku osigurava aktivnosti prijevoza, mora osigurati najmanje jedno vozilo za tu namjenu (nije propisano minimalan broj sjedala)</a:t>
            </a:r>
            <a:endParaRPr lang="hr-HR" altLang="hr-HR" sz="2400">
              <a:latin typeface="Times New Roman" charset="0"/>
              <a:ea typeface="Segoe UI" charset="0"/>
              <a:cs typeface="Segoe UI" charset="0"/>
            </a:endParaRPr>
          </a:p>
          <a:p>
            <a:pPr marL="0" indent="0" algn="just" eaLnBrk="1" hangingPunct="1">
              <a:spcBef>
                <a:spcPct val="0"/>
              </a:spcBef>
              <a:buFontTx/>
              <a:buChar char="•"/>
            </a:pPr>
            <a:endParaRPr lang="hr-HR" altLang="sr-Latn-C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hr-HR" altLang="sr-Latn-CS" sz="1800">
              <a:latin typeface="Arial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51520" y="367581"/>
            <a:ext cx="8266682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8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altLang="hr-HR" sz="3200" b="1">
                <a:latin typeface="Times New Roman" charset="0"/>
                <a:ea typeface="Times New Roman" charset="0"/>
                <a:cs typeface="Times New Roman" charset="0"/>
              </a:rPr>
              <a:t>ZAJEDNIČKI UVJETI OPREME</a:t>
            </a:r>
            <a:endParaRPr lang="hr-HR" altLang="sr-Latn-CS" sz="32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adržaja 2"/>
          <p:cNvSpPr>
            <a:spLocks noGrp="1"/>
          </p:cNvSpPr>
          <p:nvPr>
            <p:ph idx="4294967295"/>
          </p:nvPr>
        </p:nvSpPr>
        <p:spPr>
          <a:xfrm>
            <a:off x="468313" y="1773238"/>
            <a:ext cx="8229600" cy="4997450"/>
          </a:xfrm>
        </p:spPr>
        <p:txBody>
          <a:bodyPr/>
          <a:lstStyle/>
          <a:p>
            <a:pPr eaLnBrk="1" hangingPunct="1"/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NOVINA</a:t>
            </a:r>
            <a:r>
              <a:rPr lang="hr-HR" altLang="sr-Latn-CS" sz="1800">
                <a:latin typeface="Segoe UI" charset="0"/>
                <a:ea typeface="Segoe UI" charset="0"/>
                <a:cs typeface="Segoe UI" charset="0"/>
              </a:rPr>
              <a:t>  </a:t>
            </a:r>
            <a:r>
              <a:rPr lang="hr-HR" altLang="sr-Latn-CS" sz="2400">
                <a:latin typeface="Times New Roman" charset="0"/>
                <a:ea typeface="Times New Roman" charset="0"/>
                <a:cs typeface="Times New Roman" charset="0"/>
              </a:rPr>
              <a:t>Pravilnika</a:t>
            </a:r>
          </a:p>
          <a:p>
            <a:pPr algn="just">
              <a:spcBef>
                <a:spcPct val="0"/>
              </a:spcBef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ct val="0"/>
              </a:spcBef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Pružatelj usluga obvezan je ovisno </a:t>
            </a:r>
            <a:r>
              <a:rPr lang="hr-HR" altLang="hr-HR" sz="2400" u="sng">
                <a:latin typeface="Times New Roman" charset="0"/>
                <a:ea typeface="Times New Roman" charset="0"/>
                <a:cs typeface="Times New Roman" charset="0"/>
              </a:rPr>
              <a:t>o vrsti usluge </a:t>
            </a: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koju pruža korisniku osigurati: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održavanje i higijenu prostora opreme, te odjeće i obuće    (čl. 24 do 33. Pravilnika)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r>
              <a:rPr lang="hr-HR" altLang="hr-HR" sz="2400">
                <a:latin typeface="Times New Roman" charset="0"/>
                <a:ea typeface="Times New Roman" charset="0"/>
                <a:cs typeface="Times New Roman" charset="0"/>
              </a:rPr>
              <a:t>primjerenu prehranu sukladno propisanim standardima prehrane</a:t>
            </a:r>
          </a:p>
          <a:p>
            <a:pPr lvl="1" algn="just">
              <a:spcBef>
                <a:spcPct val="0"/>
              </a:spcBef>
              <a:buFont typeface="Wingdings" charset="2"/>
              <a:buChar char="Ø"/>
            </a:pPr>
            <a:endParaRPr lang="hr-HR" altLang="hr-HR" sz="20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ct val="0"/>
              </a:spcBef>
              <a:buFont typeface="Arial" charset="0"/>
              <a:buNone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ct val="0"/>
              </a:spcBef>
              <a:buFont typeface="Arial" charset="0"/>
              <a:buNone/>
            </a:pPr>
            <a:endParaRPr lang="hr-HR" altLang="hr-HR" sz="2400">
              <a:latin typeface="Times New Roman" charset="0"/>
              <a:ea typeface="Times New Roman" charset="0"/>
              <a:cs typeface="Times New Roman" charset="0"/>
            </a:endParaRPr>
          </a:p>
          <a:p>
            <a:pPr lvl="1" algn="just">
              <a:spcBef>
                <a:spcPct val="0"/>
              </a:spcBef>
              <a:buFont typeface="Arial" charset="0"/>
              <a:buNone/>
            </a:pPr>
            <a:endParaRPr lang="hr-HR" altLang="sr-Latn-CS" sz="200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1" eaLnBrk="1" hangingPunct="1">
              <a:buFont typeface="Arial" charset="0"/>
              <a:buNone/>
            </a:pPr>
            <a:endParaRPr lang="hr-HR" altLang="sr-Latn-CS" sz="1600">
              <a:latin typeface="Arial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 idx="4294967295"/>
          </p:nvPr>
        </p:nvSpPr>
        <p:spPr>
          <a:xfrm>
            <a:off x="288603" y="367581"/>
            <a:ext cx="8229600" cy="1143000"/>
          </a:xfrm>
          <a:solidFill>
            <a:srgbClr val="DDDDDD"/>
          </a:solidFill>
          <a:ln w="63500" cmpd="thickThin">
            <a:solidFill>
              <a:srgbClr val="38015F"/>
            </a:solidFill>
            <a:miter lim="800000"/>
            <a:headEnd/>
            <a:tailEnd/>
          </a:ln>
          <a:effectLst>
            <a:innerShdw blurRad="63500" dist="50800" dir="13500000">
              <a:prstClr val="black">
                <a:alpha val="9000"/>
              </a:prstClr>
            </a:innerShdw>
          </a:effectLst>
          <a:extLst/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hr-HR" sz="2400" b="1">
                <a:latin typeface="Times New Roman" charset="0"/>
                <a:ea typeface="Times New Roman" charset="0"/>
                <a:cs typeface="Times New Roman" charset="0"/>
              </a:rPr>
              <a:t>ZAJEDNIČKI UVJETI PREHRANE, ODRŽAVANJA I HIGIJENE PROSTORA I OPREME TE RAČUNOVODSTVENO-FINANCIJSKI POSLOVI  </a:t>
            </a:r>
            <a:endParaRPr lang="hr-HR" altLang="sr-Latn-CS" sz="24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</TotalTime>
  <Words>1152</Words>
  <Application>Microsoft Macintosh PowerPoint</Application>
  <PresentationFormat>On-screen Show (4:3)</PresentationFormat>
  <Paragraphs>209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Tema sustava Office</vt:lpstr>
      <vt:lpstr>AKTUALNOSTI U POSLOVANJU USTANOVA SOCIJALNE SKRBI     2. NOVINE KOJE DONOSI NOVI PRAVILNIK O MINIMALNIM UVJETIMA ZA PRUŽANJE SOCIJALNIH USLUGA  (NN 40/14)    Predavač: Tajana Zlabnik</vt:lpstr>
      <vt:lpstr>PRAVILNIK O MINIMALNIM UVJETIMA ZA PRUŽANJE SOCIJALNIH USLUGA  </vt:lpstr>
      <vt:lpstr>PRAVILNIK O MINIMALNIM UVJETIMA ZA PRUŽANJE SOCIJALNIH USLUGA </vt:lpstr>
      <vt:lpstr>ZAJEDNIČKI MINIMALNI UVJETI</vt:lpstr>
      <vt:lpstr>ZAJEDNIČKI UVJETI PROSTORA</vt:lpstr>
      <vt:lpstr>ZAJEDNIČKI UVJETI PROSTORA</vt:lpstr>
      <vt:lpstr>ZAJEDNIČKI UVJETI PROSTORA</vt:lpstr>
      <vt:lpstr> ZAJEDNIČKI UVJETI OPREME</vt:lpstr>
      <vt:lpstr>ZAJEDNIČKI UVJETI PREHRANE, ODRŽAVANJA I HIGIJENE PROSTORA I OPREME TE RAČUNOVODSTVENO-FINANCIJSKI POSLOVI  </vt:lpstr>
      <vt:lpstr>ZAJEDNIČKI UVJETI PREHRANE, ODRŽAVANJA I HIGIJENE PROSTORA I OPREME TE RAČUNOVODSTVENO-FINANCIJSKI POSLOVI </vt:lpstr>
      <vt:lpstr>ZAJEDNIČKI UVJETI IZVRŠITELJA USLUGA</vt:lpstr>
      <vt:lpstr>ZAJEDNIČKI UVJETI IZVRŠITELJA USLUGA</vt:lpstr>
      <vt:lpstr>ZAJEDNIČKI UVJETI IZVRŠITELJA USLUGA</vt:lpstr>
      <vt:lpstr>ZAJEDNIČKI UVJETI IZVRŠITELJA USLUGA</vt:lpstr>
      <vt:lpstr>OSTALI ZAJEDNIČKI UVJETI</vt:lpstr>
      <vt:lpstr>POSEBNI MINIMALNI UVJETI</vt:lpstr>
      <vt:lpstr>POVJERENSTVO ZA ISPITIVANJE MINIMALNIH UVJETA ZA PRUŽANJE SOCIJALNIH USLUGA</vt:lpstr>
      <vt:lpstr>POVJERENSTVO ZA ISPITIVANJE MINIMALNIH UVJETA ZA PRUŽANJE SOCIJALNIH USLUGA</vt:lpstr>
      <vt:lpstr> PRESTANAK RAZLOGA PRUŽANJA SOCIJALNIH USLUGA</vt:lpstr>
      <vt:lpstr>PRIJELAZNE I ZAVRŠNE ODREDBE</vt:lpstr>
      <vt:lpstr>PRIJELAZNE I ZAVRŠNE ODREDBE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seminara   x. dio  Naziv dijela seminara</dc:title>
  <dc:creator>Korisnik</dc:creator>
  <cp:lastModifiedBy>rif</cp:lastModifiedBy>
  <cp:revision>303</cp:revision>
  <cp:lastPrinted>2014-09-05T13:36:43Z</cp:lastPrinted>
  <dcterms:created xsi:type="dcterms:W3CDTF">2013-04-04T18:07:02Z</dcterms:created>
  <dcterms:modified xsi:type="dcterms:W3CDTF">2015-05-27T10:44:38Z</dcterms:modified>
</cp:coreProperties>
</file>