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32"/>
  </p:notesMasterIdLst>
  <p:sldIdLst>
    <p:sldId id="316" r:id="rId2"/>
    <p:sldId id="317" r:id="rId3"/>
    <p:sldId id="318" r:id="rId4"/>
    <p:sldId id="319" r:id="rId5"/>
    <p:sldId id="320" r:id="rId6"/>
    <p:sldId id="321" r:id="rId7"/>
    <p:sldId id="322" r:id="rId8"/>
    <p:sldId id="323" r:id="rId9"/>
    <p:sldId id="324" r:id="rId10"/>
    <p:sldId id="325" r:id="rId11"/>
    <p:sldId id="326" r:id="rId12"/>
    <p:sldId id="327" r:id="rId13"/>
    <p:sldId id="328" r:id="rId14"/>
    <p:sldId id="329" r:id="rId15"/>
    <p:sldId id="330" r:id="rId16"/>
    <p:sldId id="331" r:id="rId17"/>
    <p:sldId id="332" r:id="rId18"/>
    <p:sldId id="350" r:id="rId19"/>
    <p:sldId id="351" r:id="rId20"/>
    <p:sldId id="333" r:id="rId21"/>
    <p:sldId id="334" r:id="rId22"/>
    <p:sldId id="337" r:id="rId23"/>
    <p:sldId id="338" r:id="rId24"/>
    <p:sldId id="339" r:id="rId25"/>
    <p:sldId id="340" r:id="rId26"/>
    <p:sldId id="342" r:id="rId27"/>
    <p:sldId id="343" r:id="rId28"/>
    <p:sldId id="346" r:id="rId29"/>
    <p:sldId id="347" r:id="rId30"/>
    <p:sldId id="349"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37" autoAdjust="0"/>
    <p:restoredTop sz="94660"/>
  </p:normalViewPr>
  <p:slideViewPr>
    <p:cSldViewPr>
      <p:cViewPr varScale="1">
        <p:scale>
          <a:sx n="67" d="100"/>
          <a:sy n="67" d="100"/>
        </p:scale>
        <p:origin x="1200" y="60"/>
      </p:cViewPr>
      <p:guideLst>
        <p:guide orient="horz" pos="2160"/>
        <p:guide pos="2880"/>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75C863-FD37-4BEF-9E46-45CF19D7BC67}" type="datetimeFigureOut">
              <a:rPr lang="hr-HR" smtClean="0"/>
              <a:pPr/>
              <a:t>20.5.2015.</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1446C8-9D44-4A8A-977A-DBF996069F29}" type="slidenum">
              <a:rPr lang="hr-HR" smtClean="0"/>
              <a:pPr/>
              <a:t>‹#›</a:t>
            </a:fld>
            <a:endParaRPr lang="hr-HR"/>
          </a:p>
        </p:txBody>
      </p:sp>
    </p:spTree>
    <p:extLst>
      <p:ext uri="{BB962C8B-B14F-4D97-AF65-F5344CB8AC3E}">
        <p14:creationId xmlns:p14="http://schemas.microsoft.com/office/powerpoint/2010/main" val="1453318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2"/>
            <a:ext cx="7848600" cy="2462113"/>
          </a:xfrm>
        </p:spPr>
        <p:txBody>
          <a:bodyPr anchor="ctr">
            <a:noAutofit/>
          </a:bodyPr>
          <a:lstStyle>
            <a:lvl1pPr algn="ctr">
              <a:defRPr sz="5400" cap="all" baseline="0">
                <a:solidFill>
                  <a:srgbClr val="00206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7846640" cy="2732112"/>
          </a:xfrm>
        </p:spPr>
        <p:txBody>
          <a:bodyPr/>
          <a:lstStyle>
            <a:lvl1pPr marL="0" indent="0" algn="l">
              <a:buNone/>
              <a:defRPr>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4" name="Slika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0888" y="6521440"/>
            <a:ext cx="1414774" cy="327212"/>
          </a:xfrm>
          <a:prstGeom prst="rect">
            <a:avLst/>
          </a:prstGeom>
        </p:spPr>
      </p:pic>
      <p:pic>
        <p:nvPicPr>
          <p:cNvPr id="10" name="Slika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1" name="Slika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rot="10800000">
            <a:off x="457200" y="1600200"/>
            <a:ext cx="8229600" cy="4636008"/>
          </a:xfrm>
        </p:spPr>
        <p:txBody>
          <a:bodyPr vert="eaVert"/>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0" name="Slika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1" name="Slika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rot="10800000">
            <a:off x="445305" y="476672"/>
            <a:ext cx="2057400" cy="5759536"/>
          </a:xfrm>
        </p:spPr>
        <p:txBody>
          <a:bodyPr vert="eaVert" anchor="b"/>
          <a:lstStyle>
            <a:lvl1pPr>
              <a:defRPr>
                <a:solidFill>
                  <a:srgbClr val="002060"/>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rot="10800000">
            <a:off x="2699792" y="476672"/>
            <a:ext cx="6019800" cy="5759536"/>
          </a:xfrm>
        </p:spPr>
        <p:txBody>
          <a:bodyPr vert="eaVert"/>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0" name="Slika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1" name="Slika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1" name="Slik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2" name="Slika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908721"/>
            <a:ext cx="7772400" cy="2448272"/>
          </a:xfrm>
        </p:spPr>
        <p:txBody>
          <a:bodyPr anchor="ctr">
            <a:normAutofit/>
          </a:bodyPr>
          <a:lstStyle>
            <a:lvl1pPr algn="ctr">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573016"/>
            <a:ext cx="7772400" cy="2554035"/>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0" name="Slika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1" name="Slika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solidFill>
                  <a:srgbClr val="002060"/>
                </a:solidFill>
              </a:defRPr>
            </a:lvl1pPr>
            <a:lvl2pPr>
              <a:defRPr sz="2400">
                <a:solidFill>
                  <a:srgbClr val="002060"/>
                </a:solidFill>
              </a:defRPr>
            </a:lvl2pPr>
            <a:lvl3pPr>
              <a:defRPr sz="2000">
                <a:solidFill>
                  <a:srgbClr val="002060"/>
                </a:solidFill>
              </a:defRPr>
            </a:lvl3pPr>
            <a:lvl4pPr>
              <a:defRPr sz="1800">
                <a:solidFill>
                  <a:srgbClr val="002060"/>
                </a:solidFill>
              </a:defRPr>
            </a:lvl4pPr>
            <a:lvl5pPr>
              <a:defRPr sz="1800">
                <a:solidFill>
                  <a:srgbClr val="00206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solidFill>
                  <a:srgbClr val="002060"/>
                </a:solidFill>
              </a:defRPr>
            </a:lvl1pPr>
            <a:lvl2pPr>
              <a:defRPr sz="2400">
                <a:solidFill>
                  <a:srgbClr val="002060"/>
                </a:solidFill>
              </a:defRPr>
            </a:lvl2pPr>
            <a:lvl3pPr>
              <a:defRPr sz="2000">
                <a:solidFill>
                  <a:srgbClr val="002060"/>
                </a:solidFill>
              </a:defRPr>
            </a:lvl3pPr>
            <a:lvl4pPr>
              <a:defRPr sz="1800">
                <a:solidFill>
                  <a:srgbClr val="002060"/>
                </a:solidFill>
              </a:defRPr>
            </a:lvl4pPr>
            <a:lvl5pPr>
              <a:defRPr sz="1800">
                <a:solidFill>
                  <a:srgbClr val="00206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10" name="Slik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1" name="Slik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3" name="Slika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rgbClr val="0020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solidFill>
                  <a:srgbClr val="002060"/>
                </a:solidFill>
              </a:defRPr>
            </a:lvl1pPr>
            <a:lvl2pPr>
              <a:defRPr sz="2000">
                <a:solidFill>
                  <a:srgbClr val="002060"/>
                </a:solidFill>
              </a:defRPr>
            </a:lvl2pPr>
            <a:lvl3pPr>
              <a:defRPr sz="1800">
                <a:solidFill>
                  <a:srgbClr val="002060"/>
                </a:solidFill>
              </a:defRPr>
            </a:lvl3pPr>
            <a:lvl4pPr>
              <a:defRPr sz="1600">
                <a:solidFill>
                  <a:srgbClr val="002060"/>
                </a:solidFill>
              </a:defRPr>
            </a:lvl4pPr>
            <a:lvl5pPr>
              <a:defRPr sz="1600">
                <a:solidFill>
                  <a:srgbClr val="002060"/>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rgbClr val="002060"/>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solidFill>
                  <a:srgbClr val="002060"/>
                </a:solidFill>
              </a:defRPr>
            </a:lvl1pPr>
            <a:lvl2pPr>
              <a:defRPr sz="2000">
                <a:solidFill>
                  <a:srgbClr val="002060"/>
                </a:solidFill>
              </a:defRPr>
            </a:lvl2pPr>
            <a:lvl3pPr>
              <a:defRPr sz="1800">
                <a:solidFill>
                  <a:srgbClr val="002060"/>
                </a:solidFill>
              </a:defRPr>
            </a:lvl3pPr>
            <a:lvl4pPr>
              <a:defRPr sz="1600">
                <a:solidFill>
                  <a:srgbClr val="002060"/>
                </a:solidFill>
              </a:defRPr>
            </a:lvl4pPr>
            <a:lvl5pPr>
              <a:defRPr sz="1600">
                <a:solidFill>
                  <a:srgbClr val="002060"/>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11" name="Slika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3" name="Slika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4" name="Slika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8" name="Slika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9" name="Slika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0" name="Slika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7" name="Slika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8" name="Slika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9" name="Slika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solidFill>
                  <a:srgbClr val="002060"/>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solidFill>
                  <a:srgbClr val="002060"/>
                </a:solidFill>
              </a:defRPr>
            </a:lvl1pPr>
            <a:lvl2pPr>
              <a:defRPr sz="2800">
                <a:solidFill>
                  <a:srgbClr val="002060"/>
                </a:solidFill>
              </a:defRPr>
            </a:lvl2pPr>
            <a:lvl3pPr>
              <a:defRPr sz="2400">
                <a:solidFill>
                  <a:srgbClr val="002060"/>
                </a:solidFill>
              </a:defRPr>
            </a:lvl3pPr>
            <a:lvl4pPr>
              <a:defRPr sz="2000">
                <a:solidFill>
                  <a:srgbClr val="002060"/>
                </a:solidFill>
              </a:defRPr>
            </a:lvl4pPr>
            <a:lvl5pPr>
              <a:defRPr sz="2000">
                <a:solidFill>
                  <a:srgbClr val="002060"/>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solidFill>
                  <a:srgbClr val="00206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1" name="Slik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2" name="Slika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solidFill>
                  <a:srgbClr val="002060"/>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solidFill>
                  <a:srgbClr val="00206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10" name="Slik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1" name="Slik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pic>
        <p:nvPicPr>
          <p:cNvPr id="12" name="Slika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hr-HR" dirty="0" smtClean="0"/>
              <a:t>Uredite stil naslova matrice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3"/>
          </p:nvPr>
        </p:nvSpPr>
        <p:spPr>
          <a:xfrm>
            <a:off x="467544" y="18288"/>
            <a:ext cx="7776864" cy="329184"/>
          </a:xfrm>
          <a:prstGeom prst="rect">
            <a:avLst/>
          </a:prstGeom>
        </p:spPr>
        <p:txBody>
          <a:bodyPr vert="horz" lIns="91440" tIns="45720" rIns="91440" bIns="45720" rtlCol="0" anchor="ctr"/>
          <a:lstStyle>
            <a:lvl1pPr algn="l">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8316416" y="18288"/>
            <a:ext cx="720080" cy="329184"/>
          </a:xfrm>
          <a:prstGeom prst="rect">
            <a:avLst/>
          </a:prstGeom>
        </p:spPr>
        <p:txBody>
          <a:bodyPr vert="horz" lIns="91440" tIns="45720" rIns="91440" bIns="45720" rtlCol="0" anchor="ctr"/>
          <a:lstStyle>
            <a:lvl1pPr algn="r">
              <a:defRPr sz="1400" b="1">
                <a:solidFill>
                  <a:srgbClr val="FFFFFF"/>
                </a:solidFill>
              </a:defRPr>
            </a:lvl1pPr>
          </a:lstStyle>
          <a:p>
            <a:fld id="{D2E57653-3E58-4892-A7ED-712530ACC680}" type="slidenum">
              <a:rPr lang="en-US" smtClean="0"/>
              <a:pPr/>
              <a:t>‹#›</a:t>
            </a:fld>
            <a:endParaRPr lang="en-US" dirty="0"/>
          </a:p>
        </p:txBody>
      </p:sp>
      <p:sp>
        <p:nvSpPr>
          <p:cNvPr id="8" name="Rezervirano mjesto datuma 3"/>
          <p:cNvSpPr>
            <a:spLocks noGrp="1"/>
          </p:cNvSpPr>
          <p:nvPr>
            <p:ph type="dt" sz="half" idx="2"/>
          </p:nvPr>
        </p:nvSpPr>
        <p:spPr>
          <a:xfrm>
            <a:off x="8100392" y="6492875"/>
            <a:ext cx="1043608" cy="365125"/>
          </a:xfrm>
          <a:prstGeom prst="rect">
            <a:avLst/>
          </a:prstGeom>
        </p:spPr>
        <p:txBody>
          <a:bodyPr vert="horz" lIns="91440" tIns="45720" rIns="91440" bIns="45720" rtlCol="0" anchor="ctr"/>
          <a:lstStyle>
            <a:lvl1pPr algn="ctr">
              <a:defRPr sz="1000" baseline="0">
                <a:solidFill>
                  <a:schemeClr val="tx1">
                    <a:tint val="75000"/>
                  </a:schemeClr>
                </a:solidFill>
              </a:defRPr>
            </a:lvl1pPr>
          </a:lstStyle>
          <a:p>
            <a:fld id="{8B3EE666-E7FC-4792-A216-299238F92772}" type="datetimeFigureOut">
              <a:rPr lang="hr-HR" smtClean="0"/>
              <a:pPr/>
              <a:t>20.5.2015.</a:t>
            </a:fld>
            <a:endParaRPr lang="hr-HR" dirty="0"/>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hr-HR" sz="4400" b="1" dirty="0" smtClean="0"/>
              <a:t/>
            </a:r>
            <a:br>
              <a:rPr lang="hr-HR" sz="4400" b="1" dirty="0" smtClean="0"/>
            </a:br>
            <a:r>
              <a:rPr lang="hr-HR" sz="4400" b="1" dirty="0" smtClean="0"/>
              <a:t> </a:t>
            </a:r>
            <a:br>
              <a:rPr lang="hr-HR" sz="4400" b="1" dirty="0" smtClean="0"/>
            </a:br>
            <a:r>
              <a:rPr lang="hr-HR" sz="4400" b="1" dirty="0">
                <a:latin typeface="Arial" charset="0"/>
              </a:rPr>
              <a:t>NOVE EVIDENCIJE O RADNOM VREMENU </a:t>
            </a:r>
            <a:br>
              <a:rPr lang="hr-HR" sz="4400" b="1" dirty="0">
                <a:latin typeface="Arial" charset="0"/>
              </a:rPr>
            </a:br>
            <a:r>
              <a:rPr lang="hr-HR" sz="4400" dirty="0" smtClean="0"/>
              <a:t/>
            </a:r>
            <a:br>
              <a:rPr lang="hr-HR" sz="4400" dirty="0" smtClean="0"/>
            </a:br>
            <a:endParaRPr lang="hr-HR" sz="4400" dirty="0" smtClean="0"/>
          </a:p>
        </p:txBody>
      </p:sp>
      <p:sp>
        <p:nvSpPr>
          <p:cNvPr id="2051" name="Rectangle 3"/>
          <p:cNvSpPr>
            <a:spLocks noGrp="1" noChangeArrowheads="1"/>
          </p:cNvSpPr>
          <p:nvPr>
            <p:ph type="subTitle" idx="1"/>
          </p:nvPr>
        </p:nvSpPr>
        <p:spPr/>
        <p:txBody>
          <a:bodyPr/>
          <a:lstStyle/>
          <a:p>
            <a:pPr algn="ctr"/>
            <a:endParaRPr lang="hr-HR" i="1" dirty="0" smtClean="0">
              <a:solidFill>
                <a:srgbClr val="404040"/>
              </a:solidFill>
            </a:endParaRPr>
          </a:p>
          <a:p>
            <a:pPr algn="ctr"/>
            <a:endParaRPr lang="hr-HR" i="1" dirty="0" smtClean="0">
              <a:solidFill>
                <a:srgbClr val="404040"/>
              </a:solidFill>
            </a:endParaRPr>
          </a:p>
          <a:p>
            <a:pPr algn="ctr"/>
            <a:endParaRPr lang="hr-HR" i="1" dirty="0" smtClean="0">
              <a:solidFill>
                <a:srgbClr val="404040"/>
              </a:solidFill>
            </a:endParaRPr>
          </a:p>
          <a:p>
            <a:pPr algn="ctr"/>
            <a:r>
              <a:rPr lang="hr-HR" i="1" dirty="0" err="1">
                <a:solidFill>
                  <a:srgbClr val="404040"/>
                </a:solidFill>
              </a:rPr>
              <a:t>d</a:t>
            </a:r>
            <a:r>
              <a:rPr lang="hr-HR" i="1" smtClean="0">
                <a:solidFill>
                  <a:srgbClr val="404040"/>
                </a:solidFill>
              </a:rPr>
              <a:t>r</a:t>
            </a:r>
            <a:r>
              <a:rPr lang="hr-HR" i="1" dirty="0" smtClean="0">
                <a:solidFill>
                  <a:srgbClr val="404040"/>
                </a:solidFill>
              </a:rPr>
              <a:t>. </a:t>
            </a:r>
            <a:r>
              <a:rPr lang="hr-HR" i="1" dirty="0" err="1" smtClean="0">
                <a:solidFill>
                  <a:srgbClr val="404040"/>
                </a:solidFill>
              </a:rPr>
              <a:t>sc</a:t>
            </a:r>
            <a:r>
              <a:rPr lang="hr-HR" i="1" dirty="0" smtClean="0">
                <a:solidFill>
                  <a:srgbClr val="404040"/>
                </a:solidFill>
              </a:rPr>
              <a:t>. Marija Zuber</a:t>
            </a:r>
          </a:p>
          <a:p>
            <a:pPr algn="ctr"/>
            <a:r>
              <a:rPr lang="hr-HR" i="1" dirty="0" smtClean="0">
                <a:solidFill>
                  <a:srgbClr val="404040"/>
                </a:solidFill>
              </a:rPr>
              <a:t>Savjetnica-urednica, HZ RIF</a:t>
            </a:r>
          </a:p>
          <a:p>
            <a:pPr algn="ctr"/>
            <a:r>
              <a:rPr lang="hr-HR" i="1" dirty="0" smtClean="0">
                <a:solidFill>
                  <a:srgbClr val="404040"/>
                </a:solidFill>
              </a:rPr>
              <a:t>Zagreb, svibanj 2015.</a:t>
            </a:r>
          </a:p>
          <a:p>
            <a:pPr algn="ctr"/>
            <a:endParaRPr lang="hr-HR" dirty="0" smtClean="0"/>
          </a:p>
          <a:p>
            <a:pPr algn="ctr"/>
            <a:endParaRPr lang="hr-HR" i="1" dirty="0">
              <a:solidFill>
                <a:srgbClr val="404040"/>
              </a:solidFill>
            </a:endParaRPr>
          </a:p>
          <a:p>
            <a:pPr algn="ctr"/>
            <a:endParaRPr lang="hr-HR" i="1" dirty="0" smtClean="0">
              <a:solidFill>
                <a:srgbClr val="404040"/>
              </a:solidFill>
            </a:endParaRPr>
          </a:p>
        </p:txBody>
      </p:sp>
      <p:sp>
        <p:nvSpPr>
          <p:cNvPr id="2" name="Rectangle 1"/>
          <p:cNvSpPr/>
          <p:nvPr/>
        </p:nvSpPr>
        <p:spPr>
          <a:xfrm>
            <a:off x="971600" y="2967335"/>
            <a:ext cx="7344816" cy="646331"/>
          </a:xfrm>
          <a:prstGeom prst="rect">
            <a:avLst/>
          </a:prstGeom>
        </p:spPr>
        <p:txBody>
          <a:bodyPr wrap="square">
            <a:spAutoFit/>
          </a:bodyPr>
          <a:lstStyle/>
          <a:p>
            <a:r>
              <a:rPr lang="hr-HR" b="1" dirty="0">
                <a:latin typeface="Arial" charset="0"/>
              </a:rPr>
              <a:t/>
            </a:r>
            <a:br>
              <a:rPr lang="hr-HR" b="1" dirty="0">
                <a:latin typeface="Arial" charset="0"/>
              </a:rPr>
            </a:br>
            <a:endParaRPr lang="hr-HR" dirty="0"/>
          </a:p>
        </p:txBody>
      </p:sp>
    </p:spTree>
    <p:extLst>
      <p:ext uri="{BB962C8B-B14F-4D97-AF65-F5344CB8AC3E}">
        <p14:creationId xmlns:p14="http://schemas.microsoft.com/office/powerpoint/2010/main" val="251766970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smtClean="0"/>
              <a:t>Dodatni podaci – za određene radnike</a:t>
            </a:r>
            <a:endParaRPr lang="hr-HR" sz="3600" dirty="0"/>
          </a:p>
        </p:txBody>
      </p:sp>
      <p:sp>
        <p:nvSpPr>
          <p:cNvPr id="3" name="Content Placeholder 2"/>
          <p:cNvSpPr>
            <a:spLocks noGrp="1"/>
          </p:cNvSpPr>
          <p:nvPr>
            <p:ph idx="1"/>
          </p:nvPr>
        </p:nvSpPr>
        <p:spPr/>
        <p:txBody>
          <a:bodyPr>
            <a:normAutofit fontScale="92500" lnSpcReduction="10000"/>
          </a:bodyPr>
          <a:lstStyle/>
          <a:p>
            <a:pPr lvl="0"/>
            <a:r>
              <a:rPr lang="hr-HR" b="1" dirty="0"/>
              <a:t>podaci u vezi s roditeljstvom</a:t>
            </a:r>
            <a:r>
              <a:rPr lang="hr-HR" dirty="0"/>
              <a:t>: obavijest ili potvrda o trudnoći, majčinstvo, dojenje djeteta, status samohranog roditelja, status </a:t>
            </a:r>
            <a:r>
              <a:rPr lang="hr-HR" dirty="0" err="1" smtClean="0"/>
              <a:t>posvojitelja</a:t>
            </a:r>
            <a:endParaRPr lang="hr-HR" dirty="0"/>
          </a:p>
          <a:p>
            <a:pPr lvl="0"/>
            <a:r>
              <a:rPr lang="hr-HR" b="1" dirty="0"/>
              <a:t>podaci u vezi sa zdravljem i radnom sposobnošću</a:t>
            </a:r>
            <a:r>
              <a:rPr lang="hr-HR" dirty="0"/>
              <a:t> </a:t>
            </a:r>
            <a:r>
              <a:rPr lang="hr-HR" b="1" dirty="0"/>
              <a:t>radnika:</a:t>
            </a:r>
            <a:r>
              <a:rPr lang="hr-HR" dirty="0"/>
              <a:t> profesionalna bolest, ozljeda na radu, profesionalna nesposobnost za rad, smanjenje radne sposobnosti uz preostalu radnu sposobnost, smanjenje radne sposobnosti uz djelomični gubitak radne sposobnosti, neposredna opasnost od nastanka smanjenja radne sposobnosti, neposredna opasnost od nastanka invalidnosti, invalidnost, invalidska mirovina zbog djelomičnog gubitka radne </a:t>
            </a:r>
            <a:r>
              <a:rPr lang="hr-HR" dirty="0" smtClean="0"/>
              <a:t>sposobnosti</a:t>
            </a:r>
            <a:endParaRPr lang="hr-HR" dirty="0"/>
          </a:p>
          <a:p>
            <a:pPr lvl="0"/>
            <a:r>
              <a:rPr lang="hr-HR" b="1" dirty="0"/>
              <a:t>podaci za radnike koji rade u nepunom radnom vremenu: </a:t>
            </a:r>
            <a:r>
              <a:rPr lang="hr-HR" dirty="0"/>
              <a:t> podatak o svakom drugom poslodavcu kod kojeg radnik radi u nepunom radnom </a:t>
            </a:r>
            <a:r>
              <a:rPr lang="hr-HR" dirty="0" smtClean="0"/>
              <a:t>vremenu</a:t>
            </a:r>
            <a:endParaRPr lang="hr-HR" dirty="0"/>
          </a:p>
          <a:p>
            <a:pPr lvl="0"/>
            <a:r>
              <a:rPr lang="hr-HR" b="1" dirty="0"/>
              <a:t>drugi podaci</a:t>
            </a:r>
            <a:r>
              <a:rPr lang="hr-HR" dirty="0"/>
              <a:t> koji su važni za ostvarivanje prava </a:t>
            </a:r>
            <a:r>
              <a:rPr lang="hr-HR" dirty="0" smtClean="0"/>
              <a:t>radnika</a:t>
            </a:r>
            <a:endParaRPr lang="hr-HR" dirty="0"/>
          </a:p>
          <a:p>
            <a:endParaRPr lang="hr-HR" dirty="0"/>
          </a:p>
        </p:txBody>
      </p:sp>
    </p:spTree>
    <p:extLst>
      <p:ext uri="{BB962C8B-B14F-4D97-AF65-F5344CB8AC3E}">
        <p14:creationId xmlns:p14="http://schemas.microsoft.com/office/powerpoint/2010/main" val="50030463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smtClean="0"/>
              <a:t>Način vođenja, ažurnost, čuvanje</a:t>
            </a:r>
            <a:endParaRPr lang="hr-HR" sz="3600" dirty="0"/>
          </a:p>
        </p:txBody>
      </p:sp>
      <p:sp>
        <p:nvSpPr>
          <p:cNvPr id="3" name="Content Placeholder 2"/>
          <p:cNvSpPr>
            <a:spLocks noGrp="1"/>
          </p:cNvSpPr>
          <p:nvPr>
            <p:ph idx="1"/>
          </p:nvPr>
        </p:nvSpPr>
        <p:spPr/>
        <p:txBody>
          <a:bodyPr/>
          <a:lstStyle/>
          <a:p>
            <a:pPr marL="0" indent="0">
              <a:buNone/>
            </a:pPr>
            <a:r>
              <a:rPr lang="hr-HR" b="1" dirty="0" smtClean="0"/>
              <a:t>NAČIN VOĐENJA </a:t>
            </a:r>
            <a:r>
              <a:rPr lang="hr-HR" dirty="0" smtClean="0"/>
              <a:t>– na papiru ili u elektroničkom obliku</a:t>
            </a:r>
          </a:p>
          <a:p>
            <a:r>
              <a:rPr lang="hr-HR" dirty="0" smtClean="0"/>
              <a:t>na </a:t>
            </a:r>
            <a:r>
              <a:rPr lang="hr-HR" dirty="0"/>
              <a:t>temelju osobnih dokumenata ili isprava radnika, te na temelju radnikove izjave, </a:t>
            </a:r>
            <a:r>
              <a:rPr lang="hr-HR" dirty="0" smtClean="0"/>
              <a:t>obavijesti</a:t>
            </a:r>
          </a:p>
          <a:p>
            <a:r>
              <a:rPr lang="hr-HR" dirty="0"/>
              <a:t>r</a:t>
            </a:r>
            <a:r>
              <a:rPr lang="hr-HR" dirty="0" smtClean="0"/>
              <a:t>adnik je dužan </a:t>
            </a:r>
            <a:r>
              <a:rPr lang="hr-HR" dirty="0"/>
              <a:t>odmah </a:t>
            </a:r>
            <a:r>
              <a:rPr lang="hr-HR" dirty="0" smtClean="0"/>
              <a:t>prijaviti svaku promjenu, </a:t>
            </a:r>
            <a:r>
              <a:rPr lang="hr-HR" dirty="0"/>
              <a:t>a najkasnije u roku osam </a:t>
            </a:r>
            <a:r>
              <a:rPr lang="hr-HR" dirty="0" smtClean="0"/>
              <a:t>dana</a:t>
            </a:r>
          </a:p>
          <a:p>
            <a:pPr marL="0" indent="0">
              <a:buNone/>
            </a:pPr>
            <a:r>
              <a:rPr lang="hr-HR" b="1" dirty="0" smtClean="0"/>
              <a:t>AŽURNOST</a:t>
            </a:r>
          </a:p>
          <a:p>
            <a:r>
              <a:rPr lang="hr-HR" dirty="0"/>
              <a:t>počinje voditi danom početka rada radnika </a:t>
            </a:r>
            <a:r>
              <a:rPr lang="hr-HR" dirty="0" smtClean="0"/>
              <a:t>vodi se do </a:t>
            </a:r>
            <a:r>
              <a:rPr lang="hr-HR" dirty="0"/>
              <a:t>dana prestanka radnog </a:t>
            </a:r>
            <a:r>
              <a:rPr lang="hr-HR" dirty="0" smtClean="0"/>
              <a:t>odnosa</a:t>
            </a:r>
          </a:p>
          <a:p>
            <a:r>
              <a:rPr lang="hr-HR" dirty="0"/>
              <a:t>p</a:t>
            </a:r>
            <a:r>
              <a:rPr lang="hr-HR" dirty="0" smtClean="0"/>
              <a:t>odaci se unose odmah </a:t>
            </a:r>
          </a:p>
          <a:p>
            <a:pPr marL="0" indent="0">
              <a:buNone/>
            </a:pPr>
            <a:r>
              <a:rPr lang="hr-HR" b="1" dirty="0" smtClean="0"/>
              <a:t>ČUVANJE</a:t>
            </a:r>
          </a:p>
          <a:p>
            <a:r>
              <a:rPr lang="hr-HR" dirty="0"/>
              <a:t>trajno </a:t>
            </a:r>
            <a:r>
              <a:rPr lang="hr-HR" dirty="0" smtClean="0"/>
              <a:t>se čuvaju</a:t>
            </a:r>
          </a:p>
          <a:p>
            <a:endParaRPr lang="hr-HR" dirty="0"/>
          </a:p>
        </p:txBody>
      </p:sp>
    </p:spTree>
    <p:extLst>
      <p:ext uri="{BB962C8B-B14F-4D97-AF65-F5344CB8AC3E}">
        <p14:creationId xmlns:p14="http://schemas.microsoft.com/office/powerpoint/2010/main" val="267689159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hr-HR" b="1" dirty="0" smtClean="0"/>
              <a:t/>
            </a:r>
            <a:br>
              <a:rPr lang="hr-HR" b="1" dirty="0" smtClean="0"/>
            </a:br>
            <a:r>
              <a:rPr lang="hr-HR" dirty="0" smtClean="0"/>
              <a:t>EVIDENCIJA </a:t>
            </a:r>
            <a:r>
              <a:rPr lang="hr-HR" dirty="0"/>
              <a:t>O DRUGIM OSOBAMA KOJE RADE KOD </a:t>
            </a:r>
            <a:r>
              <a:rPr lang="hr-HR" dirty="0" smtClean="0"/>
              <a:t>POSLODAVCA – posebna evidencija</a:t>
            </a:r>
            <a:r>
              <a:rPr lang="hr-HR" dirty="0"/>
              <a:t/>
            </a:r>
            <a:br>
              <a:rPr lang="hr-HR" dirty="0"/>
            </a:br>
            <a:endParaRPr lang="hr-HR" dirty="0"/>
          </a:p>
        </p:txBody>
      </p:sp>
      <p:sp>
        <p:nvSpPr>
          <p:cNvPr id="3" name="Content Placeholder 2"/>
          <p:cNvSpPr>
            <a:spLocks noGrp="1"/>
          </p:cNvSpPr>
          <p:nvPr>
            <p:ph idx="1"/>
          </p:nvPr>
        </p:nvSpPr>
        <p:spPr/>
        <p:txBody>
          <a:bodyPr>
            <a:normAutofit lnSpcReduction="10000"/>
          </a:bodyPr>
          <a:lstStyle/>
          <a:p>
            <a:pPr marL="0" indent="0">
              <a:buNone/>
            </a:pPr>
            <a:r>
              <a:rPr lang="hr-HR" b="1" dirty="0" smtClean="0"/>
              <a:t>Proširen krug osoba </a:t>
            </a:r>
            <a:r>
              <a:rPr lang="hr-HR" dirty="0" smtClean="0"/>
              <a:t>za koje se vodi evidencija. </a:t>
            </a:r>
            <a:r>
              <a:rPr lang="hr-HR" b="1" dirty="0" smtClean="0"/>
              <a:t>Vodi se za:</a:t>
            </a:r>
          </a:p>
          <a:p>
            <a:pPr marL="457200" lvl="0" indent="-457200">
              <a:buClr>
                <a:srgbClr val="FF0000"/>
              </a:buClr>
              <a:buFont typeface="+mj-lt"/>
              <a:buAutoNum type="arabicPeriod"/>
            </a:pPr>
            <a:r>
              <a:rPr lang="hr-HR" dirty="0"/>
              <a:t>radnike koji su poslodavcu privremeno </a:t>
            </a:r>
            <a:r>
              <a:rPr lang="hr-HR" u="sng" dirty="0"/>
              <a:t>ustupljeni </a:t>
            </a:r>
            <a:r>
              <a:rPr lang="hr-HR" dirty="0"/>
              <a:t>od s njim povezanog </a:t>
            </a:r>
            <a:r>
              <a:rPr lang="hr-HR" dirty="0" smtClean="0"/>
              <a:t>društva</a:t>
            </a:r>
            <a:endParaRPr lang="hr-HR" dirty="0"/>
          </a:p>
          <a:p>
            <a:pPr marL="457200" lvl="0" indent="-457200">
              <a:buFont typeface="+mj-lt"/>
              <a:buAutoNum type="arabicPeriod"/>
            </a:pPr>
            <a:r>
              <a:rPr lang="hr-HR" dirty="0"/>
              <a:t>osobe koje se kod poslodavca nalaze na stručnom osposobljavanju za rad bez zasnivanja radnog </a:t>
            </a:r>
            <a:r>
              <a:rPr lang="hr-HR" dirty="0" smtClean="0"/>
              <a:t>odnosa</a:t>
            </a:r>
            <a:endParaRPr lang="hr-HR" dirty="0"/>
          </a:p>
          <a:p>
            <a:pPr marL="457200" lvl="0" indent="-457200">
              <a:buFont typeface="+mj-lt"/>
              <a:buAutoNum type="arabicPeriod"/>
            </a:pPr>
            <a:r>
              <a:rPr lang="hr-HR" dirty="0"/>
              <a:t>redovite studente koji kod poslodavca rade posredstvom ovlaštenih studentskih </a:t>
            </a:r>
            <a:r>
              <a:rPr lang="hr-HR" dirty="0" smtClean="0"/>
              <a:t>centara</a:t>
            </a:r>
            <a:endParaRPr lang="hr-HR" dirty="0"/>
          </a:p>
          <a:p>
            <a:pPr marL="457200" lvl="0" indent="-457200">
              <a:buFont typeface="+mj-lt"/>
              <a:buAutoNum type="arabicPeriod"/>
            </a:pPr>
            <a:r>
              <a:rPr lang="hr-HR" dirty="0"/>
              <a:t>redovite učenike koji </a:t>
            </a:r>
            <a:r>
              <a:rPr lang="hr-HR" dirty="0" smtClean="0"/>
              <a:t>rade </a:t>
            </a:r>
            <a:r>
              <a:rPr lang="hr-HR" dirty="0"/>
              <a:t>posredstvom ovlaštenih srednjoškolskih </a:t>
            </a:r>
            <a:r>
              <a:rPr lang="hr-HR" dirty="0" smtClean="0"/>
              <a:t>ustanova</a:t>
            </a:r>
            <a:endParaRPr lang="hr-HR" dirty="0"/>
          </a:p>
          <a:p>
            <a:pPr marL="457200" lvl="0" indent="-457200">
              <a:buFont typeface="+mj-lt"/>
              <a:buAutoNum type="arabicPeriod"/>
            </a:pPr>
            <a:r>
              <a:rPr lang="hr-HR" dirty="0"/>
              <a:t>redovite učenike ustanova za strukovno obrazovanje koji kod poslodavca pohađaju praktičnu nastavu, vježbe i </a:t>
            </a:r>
            <a:r>
              <a:rPr lang="hr-HR" dirty="0" smtClean="0"/>
              <a:t>naukovanje</a:t>
            </a:r>
            <a:endParaRPr lang="hr-HR" dirty="0"/>
          </a:p>
          <a:p>
            <a:pPr marL="457200" indent="-457200">
              <a:buClr>
                <a:srgbClr val="FF0000"/>
              </a:buClr>
              <a:buFont typeface="+mj-lt"/>
              <a:buAutoNum type="arabicPeriod"/>
            </a:pPr>
            <a:r>
              <a:rPr lang="hr-HR" dirty="0"/>
              <a:t>osobe koje kod tog poslodavca </a:t>
            </a:r>
            <a:r>
              <a:rPr lang="hr-HR" u="sng" dirty="0"/>
              <a:t>obavljaju rad za opće dobro </a:t>
            </a:r>
            <a:r>
              <a:rPr lang="hr-HR" dirty="0"/>
              <a:t>u skladu s općim propisom</a:t>
            </a:r>
          </a:p>
        </p:txBody>
      </p:sp>
    </p:spTree>
    <p:extLst>
      <p:ext uri="{BB962C8B-B14F-4D97-AF65-F5344CB8AC3E}">
        <p14:creationId xmlns:p14="http://schemas.microsoft.com/office/powerpoint/2010/main" val="1767626006"/>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hr-HR" sz="3600" dirty="0">
                <a:solidFill>
                  <a:srgbClr val="002060"/>
                </a:solidFill>
              </a:rPr>
              <a:t>Obvezni podaci o drugim osobama </a:t>
            </a:r>
            <a:r>
              <a:rPr lang="hr-HR" sz="3600" dirty="0" smtClean="0">
                <a:solidFill>
                  <a:srgbClr val="002060"/>
                </a:solidFill>
              </a:rPr>
              <a:t>koje rade kod poslodavca - </a:t>
            </a:r>
            <a:r>
              <a:rPr lang="hr-HR" sz="2700" dirty="0" smtClean="0">
                <a:solidFill>
                  <a:srgbClr val="002060"/>
                </a:solidFill>
              </a:rPr>
              <a:t>10</a:t>
            </a:r>
            <a:r>
              <a:rPr lang="hr-HR" sz="2700" dirty="0">
                <a:solidFill>
                  <a:srgbClr val="002060"/>
                </a:solidFill>
              </a:rPr>
              <a:t> </a:t>
            </a:r>
            <a:r>
              <a:rPr lang="hr-HR" sz="2700" dirty="0" smtClean="0">
                <a:solidFill>
                  <a:srgbClr val="002060"/>
                </a:solidFill>
              </a:rPr>
              <a:t> </a:t>
            </a:r>
            <a:r>
              <a:rPr lang="hr-HR" sz="2700" dirty="0">
                <a:solidFill>
                  <a:srgbClr val="002060"/>
                </a:solidFill>
              </a:rPr>
              <a:t>obveznih podataka</a:t>
            </a:r>
            <a:r>
              <a:rPr lang="hr-HR" sz="1600" dirty="0"/>
              <a:t/>
            </a:r>
            <a:br>
              <a:rPr lang="hr-HR" sz="1600" dirty="0"/>
            </a:br>
            <a:endParaRPr lang="hr-HR" dirty="0"/>
          </a:p>
        </p:txBody>
      </p:sp>
      <p:sp>
        <p:nvSpPr>
          <p:cNvPr id="3" name="Content Placeholder 2"/>
          <p:cNvSpPr>
            <a:spLocks noGrp="1"/>
          </p:cNvSpPr>
          <p:nvPr>
            <p:ph idx="1"/>
          </p:nvPr>
        </p:nvSpPr>
        <p:spPr/>
        <p:txBody>
          <a:bodyPr>
            <a:normAutofit/>
          </a:bodyPr>
          <a:lstStyle/>
          <a:p>
            <a:pPr marL="457200" lvl="0" indent="-457200">
              <a:buFont typeface="+mj-lt"/>
              <a:buAutoNum type="arabicPeriod"/>
            </a:pPr>
            <a:r>
              <a:rPr lang="hr-HR" sz="2200" dirty="0"/>
              <a:t>ime i </a:t>
            </a:r>
            <a:r>
              <a:rPr lang="hr-HR" sz="2200" dirty="0" smtClean="0"/>
              <a:t>prezime</a:t>
            </a:r>
            <a:endParaRPr lang="hr-HR" sz="2200" dirty="0"/>
          </a:p>
          <a:p>
            <a:pPr marL="457200" lvl="0" indent="-457200">
              <a:buFont typeface="+mj-lt"/>
              <a:buAutoNum type="arabicPeriod"/>
            </a:pPr>
            <a:r>
              <a:rPr lang="hr-HR" sz="2200" dirty="0"/>
              <a:t>osobni identifikacijski </a:t>
            </a:r>
            <a:r>
              <a:rPr lang="hr-HR" sz="2200" dirty="0" smtClean="0"/>
              <a:t>broj</a:t>
            </a:r>
            <a:endParaRPr lang="hr-HR" sz="2200" dirty="0"/>
          </a:p>
          <a:p>
            <a:pPr marL="457200" lvl="0" indent="-457200">
              <a:buFont typeface="+mj-lt"/>
              <a:buAutoNum type="arabicPeriod"/>
            </a:pPr>
            <a:r>
              <a:rPr lang="hr-HR" sz="2200" dirty="0" smtClean="0"/>
              <a:t>spol</a:t>
            </a:r>
            <a:endParaRPr lang="hr-HR" sz="2200" dirty="0"/>
          </a:p>
          <a:p>
            <a:pPr marL="457200" lvl="0" indent="-457200">
              <a:buFont typeface="+mj-lt"/>
              <a:buAutoNum type="arabicPeriod"/>
            </a:pPr>
            <a:r>
              <a:rPr lang="hr-HR" sz="2200" dirty="0"/>
              <a:t>dan, mjesec i godina </a:t>
            </a:r>
            <a:r>
              <a:rPr lang="hr-HR" sz="2200" dirty="0" smtClean="0"/>
              <a:t>rođenja</a:t>
            </a:r>
            <a:endParaRPr lang="hr-HR" sz="2200" dirty="0"/>
          </a:p>
          <a:p>
            <a:pPr marL="457200" lvl="0" indent="-457200">
              <a:buFont typeface="+mj-lt"/>
              <a:buAutoNum type="arabicPeriod"/>
            </a:pPr>
            <a:r>
              <a:rPr lang="hr-HR" sz="2200" dirty="0"/>
              <a:t>prebivalište ili uobičajeno </a:t>
            </a:r>
            <a:r>
              <a:rPr lang="hr-HR" sz="2200" dirty="0" smtClean="0"/>
              <a:t>boravište</a:t>
            </a:r>
            <a:endParaRPr lang="hr-HR" sz="2200" dirty="0"/>
          </a:p>
          <a:p>
            <a:pPr marL="457200" lvl="0" indent="-457200">
              <a:buClr>
                <a:srgbClr val="FF0000"/>
              </a:buClr>
              <a:buFont typeface="+mj-lt"/>
              <a:buAutoNum type="arabicPeriod"/>
            </a:pPr>
            <a:r>
              <a:rPr lang="hr-HR" sz="2200" dirty="0"/>
              <a:t>naziv akta temeljem kojeg osoba radi kod poslodavca, te </a:t>
            </a:r>
            <a:r>
              <a:rPr lang="hr-HR" sz="2200" u="sng" dirty="0"/>
              <a:t>dokaz o udovoljavanju propisanim uvjetima za obavljanje tih poslova </a:t>
            </a:r>
          </a:p>
          <a:p>
            <a:pPr marL="457200" lvl="0" indent="-457200">
              <a:buFont typeface="+mj-lt"/>
              <a:buAutoNum type="arabicPeriod"/>
            </a:pPr>
            <a:r>
              <a:rPr lang="hr-HR" sz="2200" dirty="0"/>
              <a:t>naziv </a:t>
            </a:r>
            <a:r>
              <a:rPr lang="hr-HR" sz="2200" dirty="0" smtClean="0"/>
              <a:t>posla </a:t>
            </a:r>
            <a:r>
              <a:rPr lang="hr-HR" sz="2200" dirty="0"/>
              <a:t>na kojem je osoba radno </a:t>
            </a:r>
            <a:r>
              <a:rPr lang="hr-HR" sz="2200" dirty="0" smtClean="0"/>
              <a:t>angažirana</a:t>
            </a:r>
          </a:p>
          <a:p>
            <a:pPr marL="457200" lvl="0" indent="-457200">
              <a:buFont typeface="+mj-lt"/>
              <a:buAutoNum type="arabicPeriod"/>
            </a:pPr>
            <a:r>
              <a:rPr lang="hr-HR" sz="2200" dirty="0"/>
              <a:t>mjesto </a:t>
            </a:r>
            <a:r>
              <a:rPr lang="hr-HR" sz="2200" dirty="0" smtClean="0"/>
              <a:t>rada</a:t>
            </a:r>
            <a:endParaRPr lang="hr-HR" sz="2200" dirty="0"/>
          </a:p>
          <a:p>
            <a:pPr marL="457200" lvl="0" indent="-457200">
              <a:buFont typeface="+mj-lt"/>
              <a:buAutoNum type="arabicPeriod"/>
            </a:pPr>
            <a:r>
              <a:rPr lang="hr-HR" sz="2200" dirty="0"/>
              <a:t>dan (datum) početka </a:t>
            </a:r>
            <a:r>
              <a:rPr lang="hr-HR" sz="2200" dirty="0" smtClean="0"/>
              <a:t>rada</a:t>
            </a:r>
            <a:endParaRPr lang="hr-HR" sz="2200" dirty="0"/>
          </a:p>
          <a:p>
            <a:pPr marL="457200" indent="-457200">
              <a:buFont typeface="+mj-lt"/>
              <a:buAutoNum type="arabicPeriod"/>
            </a:pPr>
            <a:r>
              <a:rPr lang="hr-HR" sz="2200" dirty="0"/>
              <a:t>dan (datum) prestanka rada</a:t>
            </a:r>
          </a:p>
          <a:p>
            <a:endParaRPr lang="hr-HR" dirty="0"/>
          </a:p>
        </p:txBody>
      </p:sp>
    </p:spTree>
    <p:extLst>
      <p:ext uri="{BB962C8B-B14F-4D97-AF65-F5344CB8AC3E}">
        <p14:creationId xmlns:p14="http://schemas.microsoft.com/office/powerpoint/2010/main" val="253220657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hr-HR" sz="3600" dirty="0" smtClean="0">
                <a:solidFill>
                  <a:srgbClr val="002060"/>
                </a:solidFill>
              </a:rPr>
              <a:t>Ažurnost i rokovi </a:t>
            </a:r>
            <a:r>
              <a:rPr lang="hr-HR" sz="3600" dirty="0">
                <a:solidFill>
                  <a:srgbClr val="002060"/>
                </a:solidFill>
              </a:rPr>
              <a:t>čuvanja evidencija o drugim osobama</a:t>
            </a:r>
            <a:r>
              <a:rPr lang="hr-HR" sz="1600" dirty="0"/>
              <a:t/>
            </a:r>
            <a:br>
              <a:rPr lang="hr-HR" sz="1600" dirty="0"/>
            </a:br>
            <a:endParaRPr lang="hr-HR" dirty="0"/>
          </a:p>
        </p:txBody>
      </p:sp>
      <p:sp>
        <p:nvSpPr>
          <p:cNvPr id="3" name="Content Placeholder 2"/>
          <p:cNvSpPr>
            <a:spLocks noGrp="1"/>
          </p:cNvSpPr>
          <p:nvPr>
            <p:ph idx="1"/>
          </p:nvPr>
        </p:nvSpPr>
        <p:spPr/>
        <p:txBody>
          <a:bodyPr/>
          <a:lstStyle/>
          <a:p>
            <a:pPr marL="0" indent="0">
              <a:buNone/>
            </a:pPr>
            <a:r>
              <a:rPr lang="hr-HR" dirty="0" smtClean="0"/>
              <a:t>AŽURNOST:</a:t>
            </a:r>
          </a:p>
          <a:p>
            <a:r>
              <a:rPr lang="hr-HR" dirty="0" smtClean="0"/>
              <a:t>počinje </a:t>
            </a:r>
            <a:r>
              <a:rPr lang="hr-HR" dirty="0"/>
              <a:t>se voditi danom početka njihovoga rada i vodi se do prestanka rada tih </a:t>
            </a:r>
            <a:r>
              <a:rPr lang="hr-HR" dirty="0" smtClean="0"/>
              <a:t>osoba</a:t>
            </a:r>
          </a:p>
          <a:p>
            <a:pPr marL="0" indent="0">
              <a:buNone/>
            </a:pPr>
            <a:r>
              <a:rPr lang="hr-HR" dirty="0" smtClean="0"/>
              <a:t>ROKOVI ČUVANJA:</a:t>
            </a:r>
          </a:p>
          <a:p>
            <a:r>
              <a:rPr lang="hr-HR" dirty="0"/>
              <a:t>produžen s tri na </a:t>
            </a:r>
            <a:r>
              <a:rPr lang="hr-HR" b="1" dirty="0"/>
              <a:t>šest godina</a:t>
            </a:r>
            <a:endParaRPr lang="hr-HR" dirty="0" smtClean="0"/>
          </a:p>
          <a:p>
            <a:pPr marL="0" indent="0">
              <a:buNone/>
            </a:pPr>
            <a:endParaRPr lang="hr-HR" dirty="0"/>
          </a:p>
        </p:txBody>
      </p:sp>
    </p:spTree>
    <p:extLst>
      <p:ext uri="{BB962C8B-B14F-4D97-AF65-F5344CB8AC3E}">
        <p14:creationId xmlns:p14="http://schemas.microsoft.com/office/powerpoint/2010/main" val="142180601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527448"/>
          </a:xfrm>
        </p:spPr>
        <p:txBody>
          <a:bodyPr>
            <a:normAutofit fontScale="90000"/>
          </a:bodyPr>
          <a:lstStyle/>
          <a:p>
            <a:r>
              <a:rPr lang="hr-HR" dirty="0" smtClean="0"/>
              <a:t>Fizičke osobe koje mogu biti zatečene u prostorima poslodavca, za koje se ne vodi nikakva evidencija</a:t>
            </a:r>
            <a:endParaRPr lang="hr-HR" dirty="0"/>
          </a:p>
        </p:txBody>
      </p:sp>
      <p:sp>
        <p:nvSpPr>
          <p:cNvPr id="3" name="Content Placeholder 2"/>
          <p:cNvSpPr>
            <a:spLocks noGrp="1"/>
          </p:cNvSpPr>
          <p:nvPr>
            <p:ph idx="1"/>
          </p:nvPr>
        </p:nvSpPr>
        <p:spPr>
          <a:xfrm>
            <a:off x="457200" y="2276872"/>
            <a:ext cx="8229600" cy="4200128"/>
          </a:xfrm>
        </p:spPr>
        <p:txBody>
          <a:bodyPr/>
          <a:lstStyle/>
          <a:p>
            <a:r>
              <a:rPr lang="hr-HR" dirty="0"/>
              <a:t>osobe koje su kod </a:t>
            </a:r>
            <a:r>
              <a:rPr lang="hr-HR" dirty="0" smtClean="0"/>
              <a:t>naručitelja </a:t>
            </a:r>
            <a:r>
              <a:rPr lang="hr-HR" dirty="0"/>
              <a:t>radno angažirane na temelju </a:t>
            </a:r>
            <a:r>
              <a:rPr lang="hr-HR" b="1" dirty="0"/>
              <a:t>ugovora o </a:t>
            </a:r>
            <a:r>
              <a:rPr lang="hr-HR" b="1" dirty="0" smtClean="0"/>
              <a:t>djelu</a:t>
            </a:r>
          </a:p>
          <a:p>
            <a:r>
              <a:rPr lang="hr-HR" dirty="0"/>
              <a:t>osobe koje </a:t>
            </a:r>
            <a:r>
              <a:rPr lang="hr-HR" dirty="0" smtClean="0"/>
              <a:t>su angažirane po ugovoru </a:t>
            </a:r>
            <a:r>
              <a:rPr lang="hr-HR" dirty="0"/>
              <a:t>o izvođenju</a:t>
            </a:r>
            <a:r>
              <a:rPr lang="hr-HR" b="1" dirty="0"/>
              <a:t> autorskog </a:t>
            </a:r>
            <a:r>
              <a:rPr lang="hr-HR" b="1" dirty="0" smtClean="0"/>
              <a:t>djela</a:t>
            </a:r>
          </a:p>
          <a:p>
            <a:r>
              <a:rPr lang="hr-HR" dirty="0" smtClean="0"/>
              <a:t>osobe koje </a:t>
            </a:r>
            <a:r>
              <a:rPr lang="hr-HR" dirty="0"/>
              <a:t>rade na temelju ugovora o poslovnoj suradnji ili drugog </a:t>
            </a:r>
            <a:r>
              <a:rPr lang="hr-HR" dirty="0" smtClean="0"/>
              <a:t>ugovora (npr. zaštitari, čuvari, vatrogasci i dr.)</a:t>
            </a:r>
            <a:endParaRPr lang="hr-HR" dirty="0"/>
          </a:p>
          <a:p>
            <a:endParaRPr lang="hr-HR" dirty="0"/>
          </a:p>
        </p:txBody>
      </p:sp>
    </p:spTree>
    <p:extLst>
      <p:ext uri="{BB962C8B-B14F-4D97-AF65-F5344CB8AC3E}">
        <p14:creationId xmlns:p14="http://schemas.microsoft.com/office/powerpoint/2010/main" val="350308511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hr-HR" dirty="0"/>
              <a:t>EVIDENCIJA O RADNOM VREMENU </a:t>
            </a:r>
            <a:br>
              <a:rPr lang="hr-HR" dirty="0"/>
            </a:br>
            <a:endParaRPr lang="hr-HR" dirty="0"/>
          </a:p>
        </p:txBody>
      </p:sp>
      <p:sp>
        <p:nvSpPr>
          <p:cNvPr id="3" name="Content Placeholder 2"/>
          <p:cNvSpPr>
            <a:spLocks noGrp="1"/>
          </p:cNvSpPr>
          <p:nvPr>
            <p:ph idx="1"/>
          </p:nvPr>
        </p:nvSpPr>
        <p:spPr>
          <a:xfrm>
            <a:off x="457200" y="1196752"/>
            <a:ext cx="8229600" cy="5280248"/>
          </a:xfrm>
        </p:spPr>
        <p:txBody>
          <a:bodyPr>
            <a:normAutofit fontScale="92500" lnSpcReduction="10000"/>
          </a:bodyPr>
          <a:lstStyle/>
          <a:p>
            <a:pPr marL="0" indent="0" algn="ctr">
              <a:buNone/>
            </a:pPr>
            <a:r>
              <a:rPr lang="hr-HR" i="1" dirty="0" smtClean="0"/>
              <a:t>Definicije – temeljni pojmovi</a:t>
            </a:r>
          </a:p>
          <a:p>
            <a:pPr>
              <a:lnSpc>
                <a:spcPct val="80000"/>
              </a:lnSpc>
              <a:buClr>
                <a:schemeClr val="tx2"/>
              </a:buClr>
              <a:buNone/>
            </a:pPr>
            <a:r>
              <a:rPr lang="hr-HR" b="1" dirty="0"/>
              <a:t>Radno </a:t>
            </a:r>
            <a:r>
              <a:rPr lang="hr-HR" b="1" dirty="0" smtClean="0"/>
              <a:t>vrijeme:</a:t>
            </a:r>
          </a:p>
          <a:p>
            <a:pPr>
              <a:lnSpc>
                <a:spcPct val="80000"/>
              </a:lnSpc>
              <a:buClr>
                <a:schemeClr val="tx2"/>
              </a:buClr>
              <a:buNone/>
            </a:pPr>
            <a:r>
              <a:rPr lang="hr-HR" b="1" dirty="0" smtClean="0"/>
              <a:t>- </a:t>
            </a:r>
            <a:r>
              <a:rPr lang="hr-HR" dirty="0" smtClean="0"/>
              <a:t>vremensko </a:t>
            </a:r>
            <a:r>
              <a:rPr lang="hr-HR" dirty="0"/>
              <a:t>razdoblje u kojem je radnik </a:t>
            </a:r>
            <a:r>
              <a:rPr lang="hr-HR" u="sng" dirty="0"/>
              <a:t>obvezan</a:t>
            </a:r>
            <a:r>
              <a:rPr lang="hr-HR" dirty="0"/>
              <a:t> obavljati </a:t>
            </a:r>
            <a:r>
              <a:rPr lang="hr-HR" dirty="0" smtClean="0"/>
              <a:t>poslove, </a:t>
            </a:r>
            <a:endParaRPr lang="hr-HR" dirty="0"/>
          </a:p>
          <a:p>
            <a:pPr>
              <a:lnSpc>
                <a:spcPct val="80000"/>
              </a:lnSpc>
              <a:buClr>
                <a:schemeClr val="tx2"/>
              </a:buClr>
              <a:buFontTx/>
              <a:buChar char="-"/>
            </a:pPr>
            <a:r>
              <a:rPr lang="hr-HR" dirty="0"/>
              <a:t>vremensko razdoblje u kojem je radnik </a:t>
            </a:r>
            <a:r>
              <a:rPr lang="hr-HR" u="sng" dirty="0"/>
              <a:t>spreman (raspoloživ) </a:t>
            </a:r>
            <a:r>
              <a:rPr lang="hr-HR" dirty="0"/>
              <a:t>obavljati poslove na mjestu gdje se obavljaju njegovi poslovi ili na drugom mjestu koje odredi poslodavac.</a:t>
            </a:r>
            <a:r>
              <a:rPr lang="hr-HR" b="1" dirty="0">
                <a:solidFill>
                  <a:srgbClr val="FF0000"/>
                </a:solidFill>
              </a:rPr>
              <a:t> </a:t>
            </a:r>
          </a:p>
          <a:p>
            <a:pPr>
              <a:lnSpc>
                <a:spcPct val="80000"/>
              </a:lnSpc>
              <a:buClr>
                <a:schemeClr val="tx2"/>
              </a:buClr>
              <a:buNone/>
            </a:pPr>
            <a:r>
              <a:rPr lang="hr-HR" b="1" dirty="0" smtClean="0"/>
              <a:t>Dežurstvo:</a:t>
            </a:r>
          </a:p>
          <a:p>
            <a:pPr>
              <a:lnSpc>
                <a:spcPct val="80000"/>
              </a:lnSpc>
              <a:buClr>
                <a:schemeClr val="tx2"/>
              </a:buClr>
              <a:buNone/>
            </a:pPr>
            <a:r>
              <a:rPr lang="hr-HR" b="1" dirty="0" smtClean="0"/>
              <a:t>- </a:t>
            </a:r>
            <a:r>
              <a:rPr lang="hr-HR" dirty="0"/>
              <a:t>vremensko razdoblje u kojem </a:t>
            </a:r>
            <a:r>
              <a:rPr lang="hr-HR" dirty="0" smtClean="0"/>
              <a:t>se </a:t>
            </a:r>
            <a:r>
              <a:rPr lang="hr-HR" dirty="0"/>
              <a:t>radnik </a:t>
            </a:r>
            <a:r>
              <a:rPr lang="hr-HR" dirty="0" smtClean="0"/>
              <a:t>nalazi na mjestu koje je odredio poslodavac</a:t>
            </a:r>
          </a:p>
          <a:p>
            <a:pPr>
              <a:lnSpc>
                <a:spcPct val="80000"/>
              </a:lnSpc>
              <a:buClr>
                <a:schemeClr val="tx2"/>
              </a:buClr>
              <a:buNone/>
            </a:pPr>
            <a:r>
              <a:rPr lang="hr-HR" dirty="0" smtClean="0"/>
              <a:t>-  </a:t>
            </a:r>
            <a:r>
              <a:rPr lang="hr-HR" dirty="0"/>
              <a:t>ubraja se u radno </a:t>
            </a:r>
            <a:r>
              <a:rPr lang="hr-HR" dirty="0" smtClean="0"/>
              <a:t>vrijeme</a:t>
            </a:r>
          </a:p>
          <a:p>
            <a:pPr>
              <a:lnSpc>
                <a:spcPct val="80000"/>
              </a:lnSpc>
              <a:buClr>
                <a:schemeClr val="tx2"/>
              </a:buClr>
              <a:buNone/>
            </a:pPr>
            <a:r>
              <a:rPr lang="hr-HR" b="1" dirty="0" smtClean="0"/>
              <a:t>Pripravnost</a:t>
            </a:r>
            <a:r>
              <a:rPr lang="hr-HR" dirty="0" smtClean="0"/>
              <a:t>:</a:t>
            </a:r>
          </a:p>
          <a:p>
            <a:pPr>
              <a:lnSpc>
                <a:spcPct val="80000"/>
              </a:lnSpc>
              <a:buClr>
                <a:schemeClr val="tx2"/>
              </a:buClr>
              <a:buFontTx/>
              <a:buChar char="-"/>
            </a:pPr>
            <a:r>
              <a:rPr lang="hr-HR" dirty="0" smtClean="0"/>
              <a:t>razdoblje </a:t>
            </a:r>
            <a:r>
              <a:rPr lang="hr-HR" dirty="0"/>
              <a:t>u kojem je radnik</a:t>
            </a:r>
            <a:r>
              <a:rPr lang="hr-HR" b="1" dirty="0">
                <a:solidFill>
                  <a:srgbClr val="FF0000"/>
                </a:solidFill>
              </a:rPr>
              <a:t> </a:t>
            </a:r>
            <a:r>
              <a:rPr lang="hr-HR" dirty="0"/>
              <a:t>pripravan odazvati se pozivu poslodavca, ako se ukaže takva </a:t>
            </a:r>
            <a:r>
              <a:rPr lang="hr-HR" dirty="0" smtClean="0"/>
              <a:t>potreba</a:t>
            </a:r>
          </a:p>
          <a:p>
            <a:pPr>
              <a:lnSpc>
                <a:spcPct val="80000"/>
              </a:lnSpc>
              <a:buClr>
                <a:schemeClr val="tx2"/>
              </a:buClr>
              <a:buFontTx/>
              <a:buChar char="-"/>
            </a:pPr>
            <a:r>
              <a:rPr lang="hr-HR" dirty="0"/>
              <a:t>r</a:t>
            </a:r>
            <a:r>
              <a:rPr lang="hr-HR" dirty="0" smtClean="0"/>
              <a:t>adnik </a:t>
            </a:r>
            <a:r>
              <a:rPr lang="hr-HR" dirty="0"/>
              <a:t>se ne nalazi na mjestu gdje se obavljaju njegovi poslovi, niti na drugom mjestu koje je odredio </a:t>
            </a:r>
            <a:r>
              <a:rPr lang="hr-HR" dirty="0" smtClean="0"/>
              <a:t>poslodavac</a:t>
            </a:r>
          </a:p>
          <a:p>
            <a:pPr>
              <a:lnSpc>
                <a:spcPct val="80000"/>
              </a:lnSpc>
              <a:buClr>
                <a:schemeClr val="tx2"/>
              </a:buClr>
              <a:buFontTx/>
              <a:buChar char="-"/>
            </a:pPr>
            <a:r>
              <a:rPr lang="hr-HR" dirty="0"/>
              <a:t>p</a:t>
            </a:r>
            <a:r>
              <a:rPr lang="hr-HR" dirty="0" smtClean="0"/>
              <a:t>ripravnost </a:t>
            </a:r>
            <a:r>
              <a:rPr lang="hr-HR" dirty="0"/>
              <a:t>se ne ubraja u  radno </a:t>
            </a:r>
            <a:r>
              <a:rPr lang="hr-HR" dirty="0" smtClean="0"/>
              <a:t>vrijeme</a:t>
            </a:r>
            <a:endParaRPr lang="hr-HR" dirty="0">
              <a:latin typeface="Arial" charset="0"/>
            </a:endParaRPr>
          </a:p>
          <a:p>
            <a:pPr>
              <a:lnSpc>
                <a:spcPct val="80000"/>
              </a:lnSpc>
              <a:buClr>
                <a:schemeClr val="tx2"/>
              </a:buClr>
              <a:buNone/>
            </a:pPr>
            <a:r>
              <a:rPr lang="hr-HR" b="1" dirty="0" smtClean="0">
                <a:latin typeface="Arial" charset="0"/>
              </a:rPr>
              <a:t> </a:t>
            </a:r>
            <a:endParaRPr lang="hr-HR" b="1" dirty="0">
              <a:latin typeface="Arial" charset="0"/>
            </a:endParaRPr>
          </a:p>
          <a:p>
            <a:endParaRPr lang="hr-HR" dirty="0"/>
          </a:p>
        </p:txBody>
      </p:sp>
    </p:spTree>
    <p:extLst>
      <p:ext uri="{BB962C8B-B14F-4D97-AF65-F5344CB8AC3E}">
        <p14:creationId xmlns:p14="http://schemas.microsoft.com/office/powerpoint/2010/main" val="114508171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Raspored radnog vremena</a:t>
            </a:r>
            <a:endParaRPr lang="hr-HR" dirty="0"/>
          </a:p>
        </p:txBody>
      </p:sp>
      <p:sp>
        <p:nvSpPr>
          <p:cNvPr id="3" name="Content Placeholder 2"/>
          <p:cNvSpPr>
            <a:spLocks noGrp="1"/>
          </p:cNvSpPr>
          <p:nvPr>
            <p:ph idx="1"/>
          </p:nvPr>
        </p:nvSpPr>
        <p:spPr>
          <a:xfrm>
            <a:off x="457200" y="1600200"/>
            <a:ext cx="8363272" cy="4876800"/>
          </a:xfrm>
        </p:spPr>
        <p:txBody>
          <a:bodyPr/>
          <a:lstStyle/>
          <a:p>
            <a:r>
              <a:rPr lang="hr-HR" dirty="0"/>
              <a:t>Raspored ugovorenog radnog vremena </a:t>
            </a:r>
            <a:r>
              <a:rPr lang="hr-HR" dirty="0" smtClean="0"/>
              <a:t>je </a:t>
            </a:r>
            <a:r>
              <a:rPr lang="hr-HR" dirty="0"/>
              <a:t>polazište za vođenje evidencije o radnom </a:t>
            </a:r>
            <a:r>
              <a:rPr lang="hr-HR" dirty="0" smtClean="0"/>
              <a:t>vremenu</a:t>
            </a:r>
          </a:p>
          <a:p>
            <a:r>
              <a:rPr lang="hr-HR" dirty="0"/>
              <a:t>Rasporedom radnog vremena raspoređuje se ugovoreno puno ili nepuno tjedno radno vrijeme radnika na dane u tjednu odnosno mjesecu</a:t>
            </a:r>
            <a:r>
              <a:rPr lang="hr-HR" dirty="0" smtClean="0"/>
              <a:t>.</a:t>
            </a:r>
          </a:p>
          <a:p>
            <a:r>
              <a:rPr lang="hr-HR" dirty="0"/>
              <a:t>R</a:t>
            </a:r>
            <a:r>
              <a:rPr lang="hr-HR" dirty="0" smtClean="0"/>
              <a:t>adno </a:t>
            </a:r>
            <a:r>
              <a:rPr lang="hr-HR" dirty="0"/>
              <a:t>vrijeme se može </a:t>
            </a:r>
            <a:r>
              <a:rPr lang="hr-HR" dirty="0" smtClean="0"/>
              <a:t>rasporediti:</a:t>
            </a:r>
          </a:p>
          <a:p>
            <a:pPr marL="990600" indent="-447675">
              <a:buClr>
                <a:srgbClr val="FF0000"/>
              </a:buClr>
              <a:buFont typeface="Wingdings" panose="05000000000000000000" pitchFamily="2" charset="2"/>
              <a:buChar char="Ø"/>
            </a:pPr>
            <a:r>
              <a:rPr lang="hr-HR" dirty="0" smtClean="0"/>
              <a:t>u </a:t>
            </a:r>
            <a:r>
              <a:rPr lang="hr-HR" u="sng" dirty="0" smtClean="0"/>
              <a:t>jednakom</a:t>
            </a:r>
            <a:r>
              <a:rPr lang="hr-HR" dirty="0" smtClean="0"/>
              <a:t>, ili  </a:t>
            </a:r>
          </a:p>
          <a:p>
            <a:pPr marL="990600" indent="-447675">
              <a:buClr>
                <a:srgbClr val="FF0000"/>
              </a:buClr>
              <a:buFont typeface="Wingdings" panose="05000000000000000000" pitchFamily="2" charset="2"/>
              <a:buChar char="Ø"/>
            </a:pPr>
            <a:r>
              <a:rPr lang="hr-HR" dirty="0" smtClean="0"/>
              <a:t>u </a:t>
            </a:r>
            <a:r>
              <a:rPr lang="hr-HR" u="sng" dirty="0"/>
              <a:t>nejednakom</a:t>
            </a:r>
            <a:r>
              <a:rPr lang="hr-HR" dirty="0"/>
              <a:t> </a:t>
            </a:r>
            <a:r>
              <a:rPr lang="hr-HR" dirty="0" smtClean="0"/>
              <a:t>trajanju </a:t>
            </a:r>
            <a:r>
              <a:rPr lang="hr-HR" dirty="0"/>
              <a:t>po danima, tjednima odnosno </a:t>
            </a:r>
            <a:r>
              <a:rPr lang="hr-HR" dirty="0" smtClean="0"/>
              <a:t>mjesecima</a:t>
            </a:r>
            <a:endParaRPr lang="hr-HR" dirty="0"/>
          </a:p>
          <a:p>
            <a:r>
              <a:rPr lang="hr-HR" dirty="0" smtClean="0"/>
              <a:t>OBVEZA POSLODAVCA: najmanje </a:t>
            </a:r>
            <a:r>
              <a:rPr lang="hr-HR" b="1" dirty="0"/>
              <a:t>tjedan dana unaprijed </a:t>
            </a:r>
            <a:r>
              <a:rPr lang="hr-HR" dirty="0"/>
              <a:t>obavijestiti radnika o rasporedu radnog vremena ili o njegovoj promjeni</a:t>
            </a:r>
          </a:p>
        </p:txBody>
      </p:sp>
    </p:spTree>
    <p:extLst>
      <p:ext uri="{BB962C8B-B14F-4D97-AF65-F5344CB8AC3E}">
        <p14:creationId xmlns:p14="http://schemas.microsoft.com/office/powerpoint/2010/main" val="206559417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sz="3600" dirty="0" smtClean="0"/>
              <a:t>JEDNAKI I NEJEDNAKI RASPORED RADNOG VREMENA</a:t>
            </a:r>
            <a:endParaRPr lang="hr-HR" sz="3600" dirty="0"/>
          </a:p>
        </p:txBody>
      </p:sp>
      <p:sp>
        <p:nvSpPr>
          <p:cNvPr id="3" name="Content Placeholder 2"/>
          <p:cNvSpPr>
            <a:spLocks noGrp="1"/>
          </p:cNvSpPr>
          <p:nvPr>
            <p:ph idx="1"/>
          </p:nvPr>
        </p:nvSpPr>
        <p:spPr/>
        <p:txBody>
          <a:bodyPr/>
          <a:lstStyle/>
          <a:p>
            <a:r>
              <a:rPr lang="hr-HR" dirty="0" smtClean="0"/>
              <a:t>Radno vrijeme radnika može se rasporediti u jednakom, odnosno nejednakom trajanju po danima, tjednima, odnosno mjesecima.</a:t>
            </a:r>
          </a:p>
          <a:p>
            <a:r>
              <a:rPr lang="hr-HR" b="1" dirty="0" smtClean="0"/>
              <a:t>Jednaki raspored </a:t>
            </a:r>
            <a:r>
              <a:rPr lang="hr-HR" dirty="0" smtClean="0"/>
              <a:t>– ugovoreni tjedni fond sati raspoređuje se na dane koje je radnik obvezan raditi, vodeći računa o:</a:t>
            </a:r>
          </a:p>
          <a:p>
            <a:pPr>
              <a:buNone/>
            </a:pPr>
            <a:r>
              <a:rPr lang="hr-HR" dirty="0" smtClean="0"/>
              <a:t>    - pravu radnika na dnevni odmor</a:t>
            </a:r>
          </a:p>
          <a:p>
            <a:pPr>
              <a:buNone/>
            </a:pPr>
            <a:r>
              <a:rPr lang="hr-HR" dirty="0" smtClean="0"/>
              <a:t>    - pravu radnika na tjedni odmor</a:t>
            </a:r>
          </a:p>
          <a:p>
            <a:r>
              <a:rPr lang="hr-HR" b="1" dirty="0" smtClean="0"/>
              <a:t>Nejednaki raspored </a:t>
            </a:r>
            <a:r>
              <a:rPr lang="hr-HR" dirty="0" smtClean="0"/>
              <a:t>- ugovoreni tjedni fond sati raspoređuje se tako da radnik tijekom jednog razdoblja radi duže, a tijekom drugog razdoblja kraće od punog, odnosno nepunog radnog vremena</a:t>
            </a:r>
            <a:endParaRPr lang="hr-HR" dirty="0"/>
          </a:p>
        </p:txBody>
      </p:sp>
    </p:spTree>
    <p:extLst>
      <p:ext uri="{BB962C8B-B14F-4D97-AF65-F5344CB8AC3E}">
        <p14:creationId xmlns:p14="http://schemas.microsoft.com/office/powerpoint/2010/main" val="285059091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smtClean="0"/>
              <a:t>NEJEDNAKI RASPORED - OGRANIČENJA</a:t>
            </a:r>
            <a:endParaRPr lang="hr-HR" sz="3600" dirty="0"/>
          </a:p>
        </p:txBody>
      </p:sp>
      <p:sp>
        <p:nvSpPr>
          <p:cNvPr id="3" name="Content Placeholder 2"/>
          <p:cNvSpPr>
            <a:spLocks noGrp="1"/>
          </p:cNvSpPr>
          <p:nvPr>
            <p:ph idx="1"/>
          </p:nvPr>
        </p:nvSpPr>
        <p:spPr/>
        <p:txBody>
          <a:bodyPr>
            <a:normAutofit fontScale="92500" lnSpcReduction="10000"/>
          </a:bodyPr>
          <a:lstStyle/>
          <a:p>
            <a:r>
              <a:rPr lang="hr-HR" b="1" dirty="0" smtClean="0"/>
              <a:t>Razdoblje nejednakog rasporeda rada</a:t>
            </a:r>
            <a:r>
              <a:rPr lang="hr-HR" dirty="0" smtClean="0"/>
              <a:t>:</a:t>
            </a:r>
          </a:p>
          <a:p>
            <a:pPr>
              <a:buNone/>
            </a:pPr>
            <a:r>
              <a:rPr lang="hr-HR" dirty="0" smtClean="0"/>
              <a:t>    - najkraće - 1 mjesec</a:t>
            </a:r>
          </a:p>
          <a:p>
            <a:pPr>
              <a:buNone/>
            </a:pPr>
            <a:r>
              <a:rPr lang="hr-HR" dirty="0" smtClean="0"/>
              <a:t>    - najduže - 12 mjeseci</a:t>
            </a:r>
          </a:p>
          <a:p>
            <a:r>
              <a:rPr lang="hr-HR" b="1" dirty="0" smtClean="0"/>
              <a:t>Tjedna ograničenja trajanja rada:</a:t>
            </a:r>
          </a:p>
          <a:p>
            <a:pPr>
              <a:buNone/>
            </a:pPr>
            <a:r>
              <a:rPr lang="hr-HR" dirty="0" smtClean="0"/>
              <a:t>    - najviše 50 sati tjedno, a ako je predviđeno KU najviše 60 </a:t>
            </a:r>
            <a:r>
              <a:rPr lang="hr-HR" dirty="0" err="1" smtClean="0"/>
              <a:t>ati</a:t>
            </a:r>
            <a:endParaRPr lang="hr-HR" dirty="0" smtClean="0"/>
          </a:p>
          <a:p>
            <a:pPr>
              <a:buNone/>
            </a:pPr>
            <a:r>
              <a:rPr lang="hr-HR" dirty="0" smtClean="0"/>
              <a:t>    - najkraće – 0 sati (slobodni dani)</a:t>
            </a:r>
          </a:p>
          <a:p>
            <a:pPr marL="446088" indent="-446088">
              <a:buNone/>
            </a:pPr>
            <a:r>
              <a:rPr lang="hr-HR" dirty="0" smtClean="0"/>
              <a:t>    - prosjek u razdoblju od 4 mjeseca: najviše 48 sati, uključujući i prekovremeni rad</a:t>
            </a:r>
          </a:p>
          <a:p>
            <a:pPr marL="269875" indent="-269875"/>
            <a:r>
              <a:rPr lang="hr-HR" b="1" dirty="0" smtClean="0"/>
              <a:t>Bez tjednih ograničenja, uz sljedeće uvjete:</a:t>
            </a:r>
          </a:p>
          <a:p>
            <a:pPr marL="446088" indent="-446088">
              <a:buNone/>
            </a:pPr>
            <a:r>
              <a:rPr lang="hr-HR" dirty="0" smtClean="0"/>
              <a:t>    - KU se može urediti ukupan fond sati u razdoblju trajanja nejednakog rasporeda (</a:t>
            </a:r>
            <a:r>
              <a:rPr lang="hr-HR" dirty="0" err="1" smtClean="0"/>
              <a:t>tzv</a:t>
            </a:r>
            <a:r>
              <a:rPr lang="hr-HR" dirty="0" smtClean="0"/>
              <a:t>. “banka sati”)</a:t>
            </a:r>
          </a:p>
          <a:p>
            <a:pPr marL="363538" indent="-363538">
              <a:buNone/>
            </a:pPr>
            <a:r>
              <a:rPr lang="hr-HR" dirty="0" smtClean="0"/>
              <a:t>    - prosjek u razdoblju od 4 mjeseca (KU: 6 mjeseci): najviše 45 sati, uključujući i  prekovremeni rad</a:t>
            </a:r>
          </a:p>
        </p:txBody>
      </p:sp>
    </p:spTree>
    <p:extLst>
      <p:ext uri="{BB962C8B-B14F-4D97-AF65-F5344CB8AC3E}">
        <p14:creationId xmlns:p14="http://schemas.microsoft.com/office/powerpoint/2010/main" val="405330710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Propisi</a:t>
            </a:r>
            <a:endParaRPr lang="hr-HR" dirty="0"/>
          </a:p>
        </p:txBody>
      </p:sp>
      <p:sp>
        <p:nvSpPr>
          <p:cNvPr id="3" name="Content Placeholder 2"/>
          <p:cNvSpPr>
            <a:spLocks noGrp="1"/>
          </p:cNvSpPr>
          <p:nvPr>
            <p:ph idx="1"/>
          </p:nvPr>
        </p:nvSpPr>
        <p:spPr/>
        <p:txBody>
          <a:bodyPr/>
          <a:lstStyle/>
          <a:p>
            <a:r>
              <a:rPr lang="hr-HR" b="1" dirty="0" smtClean="0"/>
              <a:t>Zakon o radu </a:t>
            </a:r>
            <a:r>
              <a:rPr lang="hr-HR" dirty="0" smtClean="0"/>
              <a:t>(NN 143/14.) – na snazi od 7. kolovoza 2014.; </a:t>
            </a:r>
            <a:r>
              <a:rPr lang="hr-HR" dirty="0"/>
              <a:t>o</a:t>
            </a:r>
            <a:r>
              <a:rPr lang="hr-HR" dirty="0" smtClean="0"/>
              <a:t>bveza </a:t>
            </a:r>
            <a:r>
              <a:rPr lang="hr-HR" dirty="0"/>
              <a:t>vođenja podataka o radnicima i o radnom vremenu propisana je čl. 5. Zakona </a:t>
            </a:r>
            <a:endParaRPr lang="hr-HR" dirty="0" smtClean="0"/>
          </a:p>
          <a:p>
            <a:r>
              <a:rPr lang="hr-HR" b="1" dirty="0" smtClean="0"/>
              <a:t>Pravilnik </a:t>
            </a:r>
            <a:r>
              <a:rPr lang="hr-HR" b="1" dirty="0"/>
              <a:t>o sadržaju i načinu vođenja evidencije o radnicima</a:t>
            </a:r>
            <a:r>
              <a:rPr lang="hr-HR" dirty="0"/>
              <a:t> </a:t>
            </a:r>
            <a:r>
              <a:rPr lang="hr-HR" dirty="0" smtClean="0"/>
              <a:t>(NN 32/15.) – na snazi od 28. ožujka 2015.; uređuje </a:t>
            </a:r>
            <a:r>
              <a:rPr lang="hr-HR" dirty="0"/>
              <a:t>sadržaj obveznih podataka i </a:t>
            </a:r>
            <a:r>
              <a:rPr lang="hr-HR" dirty="0" smtClean="0"/>
              <a:t>rokove </a:t>
            </a:r>
            <a:r>
              <a:rPr lang="hr-HR" dirty="0"/>
              <a:t>njihova upisivanja u </a:t>
            </a:r>
            <a:r>
              <a:rPr lang="hr-HR" dirty="0" smtClean="0"/>
              <a:t>evidencije</a:t>
            </a:r>
          </a:p>
          <a:p>
            <a:pPr marL="0" indent="0">
              <a:buNone/>
            </a:pPr>
            <a:r>
              <a:rPr lang="hr-HR" dirty="0" smtClean="0"/>
              <a:t>Pravilnik – 3 evidencije:</a:t>
            </a:r>
          </a:p>
          <a:p>
            <a:pPr marL="457200" indent="-457200">
              <a:buAutoNum type="arabicPeriod"/>
            </a:pPr>
            <a:r>
              <a:rPr lang="hr-HR" dirty="0" smtClean="0"/>
              <a:t>evidencija </a:t>
            </a:r>
            <a:r>
              <a:rPr lang="hr-HR" dirty="0"/>
              <a:t>o zaposlenim </a:t>
            </a:r>
            <a:r>
              <a:rPr lang="hr-HR" dirty="0" smtClean="0"/>
              <a:t>radnicima</a:t>
            </a:r>
          </a:p>
          <a:p>
            <a:pPr marL="457200" indent="-457200">
              <a:buAutoNum type="arabicPeriod"/>
            </a:pPr>
            <a:r>
              <a:rPr lang="hr-HR" dirty="0" smtClean="0"/>
              <a:t>evidencija </a:t>
            </a:r>
            <a:r>
              <a:rPr lang="hr-HR" dirty="0"/>
              <a:t>o drugim osobama koje rade kod </a:t>
            </a:r>
            <a:r>
              <a:rPr lang="hr-HR" dirty="0" smtClean="0"/>
              <a:t>poslodavca</a:t>
            </a:r>
          </a:p>
          <a:p>
            <a:pPr marL="457200" indent="-457200">
              <a:buAutoNum type="arabicPeriod"/>
            </a:pPr>
            <a:r>
              <a:rPr lang="hr-HR" dirty="0" smtClean="0"/>
              <a:t>evidencija </a:t>
            </a:r>
            <a:r>
              <a:rPr lang="hr-HR" dirty="0"/>
              <a:t>o radnom vremenu</a:t>
            </a:r>
            <a:r>
              <a:rPr lang="hr-HR" dirty="0" smtClean="0"/>
              <a:t> </a:t>
            </a:r>
          </a:p>
          <a:p>
            <a:pPr marL="0" indent="0">
              <a:buNone/>
            </a:pPr>
            <a:endParaRPr lang="hr-HR" dirty="0"/>
          </a:p>
        </p:txBody>
      </p:sp>
    </p:spTree>
    <p:extLst>
      <p:ext uri="{BB962C8B-B14F-4D97-AF65-F5344CB8AC3E}">
        <p14:creationId xmlns:p14="http://schemas.microsoft.com/office/powerpoint/2010/main" val="265746649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a:t>Obvezni podaci u evidenciji radnog </a:t>
            </a:r>
            <a:r>
              <a:rPr lang="hr-HR" dirty="0" smtClean="0"/>
              <a:t>vremena – </a:t>
            </a:r>
            <a:r>
              <a:rPr lang="hr-HR" sz="3100" dirty="0" smtClean="0"/>
              <a:t>proširen je broj obveznih podataka</a:t>
            </a:r>
            <a:endParaRPr lang="hr-HR" sz="3100" dirty="0"/>
          </a:p>
        </p:txBody>
      </p:sp>
      <p:sp>
        <p:nvSpPr>
          <p:cNvPr id="3" name="Content Placeholder 2"/>
          <p:cNvSpPr>
            <a:spLocks noGrp="1"/>
          </p:cNvSpPr>
          <p:nvPr>
            <p:ph idx="1"/>
          </p:nvPr>
        </p:nvSpPr>
        <p:spPr/>
        <p:txBody>
          <a:bodyPr>
            <a:normAutofit lnSpcReduction="10000"/>
          </a:bodyPr>
          <a:lstStyle/>
          <a:p>
            <a:pPr marL="457200" lvl="0" indent="-457200">
              <a:buFont typeface="+mj-lt"/>
              <a:buAutoNum type="arabicPeriod"/>
            </a:pPr>
            <a:r>
              <a:rPr lang="hr-HR" dirty="0"/>
              <a:t>ime i prezime radnika,</a:t>
            </a:r>
          </a:p>
          <a:p>
            <a:pPr marL="457200" lvl="0" indent="-457200">
              <a:buClr>
                <a:srgbClr val="FF0000"/>
              </a:buClr>
              <a:buFont typeface="+mj-lt"/>
              <a:buAutoNum type="arabicPeriod"/>
            </a:pPr>
            <a:r>
              <a:rPr lang="hr-HR" dirty="0"/>
              <a:t>datum u mjesecu (to je promijenjeno, ranije je trebalo iskazivati dan u mjesecu)</a:t>
            </a:r>
          </a:p>
          <a:p>
            <a:pPr marL="457200" lvl="0" indent="-457200">
              <a:buFont typeface="+mj-lt"/>
              <a:buAutoNum type="arabicPeriod"/>
            </a:pPr>
            <a:r>
              <a:rPr lang="hr-HR" b="1" dirty="0"/>
              <a:t>početak rada </a:t>
            </a:r>
            <a:r>
              <a:rPr lang="hr-HR" dirty="0"/>
              <a:t>(podatak je uvjetno obvezan),</a:t>
            </a:r>
          </a:p>
          <a:p>
            <a:pPr marL="457200" lvl="0" indent="-457200">
              <a:buFont typeface="+mj-lt"/>
              <a:buAutoNum type="arabicPeriod"/>
            </a:pPr>
            <a:r>
              <a:rPr lang="hr-HR" b="1" dirty="0"/>
              <a:t>završetak rada </a:t>
            </a:r>
            <a:r>
              <a:rPr lang="hr-HR" dirty="0"/>
              <a:t>(podatak je uvjetno obvezan),</a:t>
            </a:r>
          </a:p>
          <a:p>
            <a:pPr marL="457200" lvl="0" indent="-457200">
              <a:buFont typeface="+mj-lt"/>
              <a:buAutoNum type="arabicPeriod"/>
            </a:pPr>
            <a:r>
              <a:rPr lang="hr-HR" dirty="0"/>
              <a:t>vrijeme i sate zastoja, prekida rada i slično do kojega je došlo krivnjom poslodavca ili uslijed drugih okolnosti za koje radnik nije odgovoran,</a:t>
            </a:r>
          </a:p>
          <a:p>
            <a:pPr marL="457200" lvl="0" indent="-457200">
              <a:buFont typeface="+mj-lt"/>
              <a:buAutoNum type="arabicPeriod"/>
            </a:pPr>
            <a:r>
              <a:rPr lang="hr-HR" dirty="0"/>
              <a:t>ukupno dnevno radno vrijeme,</a:t>
            </a:r>
          </a:p>
          <a:p>
            <a:pPr marL="457200" lvl="0" indent="-457200">
              <a:buClr>
                <a:srgbClr val="FF0000"/>
              </a:buClr>
              <a:buFont typeface="+mj-lt"/>
              <a:buAutoNum type="arabicPeriod"/>
            </a:pPr>
            <a:r>
              <a:rPr lang="hr-HR" u="sng" dirty="0"/>
              <a:t>vrijeme terenskog rada </a:t>
            </a:r>
            <a:r>
              <a:rPr lang="hr-HR" dirty="0"/>
              <a:t>(novi podatak),</a:t>
            </a:r>
          </a:p>
          <a:p>
            <a:pPr marL="457200" indent="-457200">
              <a:buClr>
                <a:srgbClr val="FF0000"/>
              </a:buClr>
              <a:buFont typeface="+mj-lt"/>
              <a:buAutoNum type="arabicPeriod"/>
            </a:pPr>
            <a:r>
              <a:rPr lang="hr-HR" dirty="0"/>
              <a:t>vrijeme pripravnosti (ranije se tražilo iskazivanje sati pripravnosti)</a:t>
            </a:r>
          </a:p>
        </p:txBody>
      </p:sp>
    </p:spTree>
    <p:extLst>
      <p:ext uri="{BB962C8B-B14F-4D97-AF65-F5344CB8AC3E}">
        <p14:creationId xmlns:p14="http://schemas.microsoft.com/office/powerpoint/2010/main" val="109486245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7288"/>
          </a:xfrm>
        </p:spPr>
        <p:txBody>
          <a:bodyPr>
            <a:normAutofit fontScale="90000"/>
          </a:bodyPr>
          <a:lstStyle/>
          <a:p>
            <a:endParaRPr lang="hr-HR" dirty="0"/>
          </a:p>
        </p:txBody>
      </p:sp>
      <p:sp>
        <p:nvSpPr>
          <p:cNvPr id="3" name="Content Placeholder 2"/>
          <p:cNvSpPr>
            <a:spLocks noGrp="1"/>
          </p:cNvSpPr>
          <p:nvPr>
            <p:ph idx="1"/>
          </p:nvPr>
        </p:nvSpPr>
        <p:spPr>
          <a:xfrm>
            <a:off x="457200" y="764704"/>
            <a:ext cx="8229600" cy="5712296"/>
          </a:xfrm>
        </p:spPr>
        <p:txBody>
          <a:bodyPr>
            <a:normAutofit fontScale="92500" lnSpcReduction="20000"/>
          </a:bodyPr>
          <a:lstStyle/>
          <a:p>
            <a:pPr marL="0" lvl="0" indent="0">
              <a:buNone/>
            </a:pPr>
            <a:r>
              <a:rPr lang="hr-HR" dirty="0" smtClean="0"/>
              <a:t>9. vrijeme </a:t>
            </a:r>
            <a:r>
              <a:rPr lang="hr-HR" dirty="0"/>
              <a:t>nenazočnosti na poslu, i to</a:t>
            </a:r>
            <a:r>
              <a:rPr lang="hr-HR" dirty="0" smtClean="0"/>
              <a:t>:</a:t>
            </a:r>
            <a:endParaRPr lang="hr-HR" dirty="0"/>
          </a:p>
          <a:p>
            <a:pPr marL="809625" indent="-447675">
              <a:buNone/>
            </a:pPr>
            <a:r>
              <a:rPr lang="hr-HR" dirty="0" smtClean="0">
                <a:solidFill>
                  <a:srgbClr val="FF0000"/>
                </a:solidFill>
              </a:rPr>
              <a:t>9.1.</a:t>
            </a:r>
            <a:r>
              <a:rPr lang="hr-HR" dirty="0" smtClean="0"/>
              <a:t>   </a:t>
            </a:r>
            <a:r>
              <a:rPr lang="hr-HR" u="sng" dirty="0" smtClean="0"/>
              <a:t>vrijeme korištenja odmora </a:t>
            </a:r>
            <a:r>
              <a:rPr lang="hr-HR" dirty="0" smtClean="0"/>
              <a:t>(dnevnog, tjednog i godišnjeg),</a:t>
            </a:r>
            <a:endParaRPr lang="hr-HR" dirty="0"/>
          </a:p>
          <a:p>
            <a:pPr marL="809625" indent="-447675">
              <a:buNone/>
            </a:pPr>
            <a:r>
              <a:rPr lang="hr-HR" dirty="0"/>
              <a:t>9.2. </a:t>
            </a:r>
            <a:r>
              <a:rPr lang="hr-HR" dirty="0" smtClean="0"/>
              <a:t>  neradni </a:t>
            </a:r>
            <a:r>
              <a:rPr lang="hr-HR" dirty="0"/>
              <a:t>dani i blagdani utvrđeni posebnim propisom,</a:t>
            </a:r>
          </a:p>
          <a:p>
            <a:pPr marL="990600" indent="-628650">
              <a:buNone/>
            </a:pPr>
            <a:r>
              <a:rPr lang="hr-HR" dirty="0"/>
              <a:t>9.3. </a:t>
            </a:r>
            <a:r>
              <a:rPr lang="hr-HR" dirty="0" smtClean="0"/>
              <a:t>  vrijeme </a:t>
            </a:r>
            <a:r>
              <a:rPr lang="hr-HR" dirty="0"/>
              <a:t>spriječenosti za rad zbog privremene nesposobnosti za rad,</a:t>
            </a:r>
          </a:p>
          <a:p>
            <a:pPr marL="990600" indent="-628650">
              <a:buNone/>
            </a:pPr>
            <a:r>
              <a:rPr lang="hr-HR" dirty="0">
                <a:solidFill>
                  <a:srgbClr val="FF0000"/>
                </a:solidFill>
              </a:rPr>
              <a:t>9.4.</a:t>
            </a:r>
            <a:r>
              <a:rPr lang="hr-HR" dirty="0"/>
              <a:t> </a:t>
            </a:r>
            <a:r>
              <a:rPr lang="hr-HR" dirty="0" smtClean="0"/>
              <a:t>  vrijeme </a:t>
            </a:r>
            <a:r>
              <a:rPr lang="hr-HR" dirty="0" err="1"/>
              <a:t>rodiljnih</a:t>
            </a:r>
            <a:r>
              <a:rPr lang="hr-HR" dirty="0"/>
              <a:t>, roditeljskih dopusta, mirovanja radnog odnosa ili korištenja drugih prava u skladu s posebnim propisom,</a:t>
            </a:r>
          </a:p>
          <a:p>
            <a:pPr marL="809625" indent="-447675">
              <a:buNone/>
            </a:pPr>
            <a:r>
              <a:rPr lang="hr-HR" dirty="0"/>
              <a:t>9.5. </a:t>
            </a:r>
            <a:r>
              <a:rPr lang="hr-HR" dirty="0" smtClean="0"/>
              <a:t>  vrijeme </a:t>
            </a:r>
            <a:r>
              <a:rPr lang="hr-HR" dirty="0"/>
              <a:t>plaćenih dopusta,</a:t>
            </a:r>
          </a:p>
          <a:p>
            <a:pPr marL="809625" indent="-447675">
              <a:buNone/>
            </a:pPr>
            <a:r>
              <a:rPr lang="hr-HR" dirty="0"/>
              <a:t>9.6. </a:t>
            </a:r>
            <a:r>
              <a:rPr lang="hr-HR" dirty="0" smtClean="0"/>
              <a:t>  vrijeme </a:t>
            </a:r>
            <a:r>
              <a:rPr lang="hr-HR" dirty="0"/>
              <a:t>neplaćenih dopusta,</a:t>
            </a:r>
          </a:p>
          <a:p>
            <a:pPr marL="990600" indent="-628650">
              <a:buNone/>
            </a:pPr>
            <a:r>
              <a:rPr lang="hr-HR" dirty="0">
                <a:solidFill>
                  <a:srgbClr val="FF0000"/>
                </a:solidFill>
              </a:rPr>
              <a:t>9.7.</a:t>
            </a:r>
            <a:r>
              <a:rPr lang="hr-HR" dirty="0"/>
              <a:t> </a:t>
            </a:r>
            <a:r>
              <a:rPr lang="hr-HR" dirty="0" smtClean="0"/>
              <a:t>  vrijeme </a:t>
            </a:r>
            <a:r>
              <a:rPr lang="hr-HR" dirty="0"/>
              <a:t>nenazočnosti u tijeku dnevnog rasporeda radnog vremena po zahtjevu radnika,</a:t>
            </a:r>
          </a:p>
          <a:p>
            <a:pPr marL="990600" indent="-628650">
              <a:buNone/>
            </a:pPr>
            <a:r>
              <a:rPr lang="hr-HR" dirty="0">
                <a:solidFill>
                  <a:srgbClr val="FF0000"/>
                </a:solidFill>
              </a:rPr>
              <a:t>9.8.</a:t>
            </a:r>
            <a:r>
              <a:rPr lang="hr-HR" dirty="0"/>
              <a:t> </a:t>
            </a:r>
            <a:r>
              <a:rPr lang="hr-HR" dirty="0" smtClean="0"/>
              <a:t>  vrijeme </a:t>
            </a:r>
            <a:r>
              <a:rPr lang="hr-HR" dirty="0"/>
              <a:t>nenazočnosti u tijeku dnevnog rasporeda radnog vremena u kojima radnik svojom krivnjom ne obavlja ugovorene poslove,</a:t>
            </a:r>
          </a:p>
          <a:p>
            <a:pPr marL="809625" indent="-447675">
              <a:buNone/>
            </a:pPr>
            <a:r>
              <a:rPr lang="hr-HR" dirty="0"/>
              <a:t>9.9. </a:t>
            </a:r>
            <a:r>
              <a:rPr lang="hr-HR" dirty="0" smtClean="0"/>
              <a:t>  vrijeme </a:t>
            </a:r>
            <a:r>
              <a:rPr lang="hr-HR" dirty="0"/>
              <a:t>provedeno u štrajku, i</a:t>
            </a:r>
          </a:p>
          <a:p>
            <a:pPr marL="809625" indent="-447675">
              <a:buNone/>
            </a:pPr>
            <a:r>
              <a:rPr lang="hr-HR" dirty="0"/>
              <a:t>9.10. vrijeme isključenja s rada (</a:t>
            </a:r>
            <a:r>
              <a:rPr lang="hr-HR" dirty="0" err="1"/>
              <a:t>lockout</a:t>
            </a:r>
            <a:r>
              <a:rPr lang="hr-HR" dirty="0" smtClean="0"/>
              <a:t>)</a:t>
            </a:r>
            <a:endParaRPr lang="hr-HR" dirty="0"/>
          </a:p>
          <a:p>
            <a:pPr marL="0" indent="0">
              <a:buNone/>
            </a:pPr>
            <a:endParaRPr lang="hr-HR" dirty="0"/>
          </a:p>
        </p:txBody>
      </p:sp>
    </p:spTree>
    <p:extLst>
      <p:ext uri="{BB962C8B-B14F-4D97-AF65-F5344CB8AC3E}">
        <p14:creationId xmlns:p14="http://schemas.microsoft.com/office/powerpoint/2010/main" val="212590514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smtClean="0"/>
              <a:t>Obvezni dodatni podaci</a:t>
            </a:r>
            <a:endParaRPr lang="hr-HR" sz="3600" dirty="0"/>
          </a:p>
        </p:txBody>
      </p:sp>
      <p:sp>
        <p:nvSpPr>
          <p:cNvPr id="3" name="Content Placeholder 2"/>
          <p:cNvSpPr>
            <a:spLocks noGrp="1"/>
          </p:cNvSpPr>
          <p:nvPr>
            <p:ph idx="1"/>
          </p:nvPr>
        </p:nvSpPr>
        <p:spPr>
          <a:xfrm>
            <a:off x="457200" y="1600200"/>
            <a:ext cx="8435280" cy="4876800"/>
          </a:xfrm>
        </p:spPr>
        <p:txBody>
          <a:bodyPr>
            <a:normAutofit/>
          </a:bodyPr>
          <a:lstStyle/>
          <a:p>
            <a:r>
              <a:rPr lang="hr-HR" sz="2200" b="1" dirty="0" smtClean="0"/>
              <a:t>Dodatni podaci </a:t>
            </a:r>
            <a:r>
              <a:rPr lang="hr-HR" sz="2200" b="1" dirty="0"/>
              <a:t>o kojima ovisi ostvarivanje prava iz radnog </a:t>
            </a:r>
            <a:r>
              <a:rPr lang="hr-HR" sz="2200" b="1" dirty="0" smtClean="0"/>
              <a:t>odnosa,</a:t>
            </a:r>
            <a:r>
              <a:rPr lang="hr-HR" sz="2200" dirty="0" smtClean="0"/>
              <a:t> kao npr. </a:t>
            </a:r>
          </a:p>
          <a:p>
            <a:pPr marL="447675" indent="-85725">
              <a:buFontTx/>
              <a:buChar char="-"/>
            </a:pPr>
            <a:r>
              <a:rPr lang="hr-HR" sz="2200" dirty="0" smtClean="0"/>
              <a:t> sati rada noću,</a:t>
            </a:r>
          </a:p>
          <a:p>
            <a:pPr marL="447675" indent="-85725">
              <a:buFontTx/>
              <a:buChar char="-"/>
            </a:pPr>
            <a:r>
              <a:rPr lang="hr-HR" sz="2200" dirty="0" smtClean="0"/>
              <a:t> rad blagdanom i neradnim danima određenima posebnim propisom</a:t>
            </a:r>
          </a:p>
          <a:p>
            <a:pPr marL="447675" indent="-85725">
              <a:buFontTx/>
              <a:buChar char="-"/>
            </a:pPr>
            <a:r>
              <a:rPr lang="hr-HR" sz="2200" dirty="0" smtClean="0"/>
              <a:t> rad nedjeljom</a:t>
            </a:r>
          </a:p>
          <a:p>
            <a:pPr marL="447675" indent="-85725">
              <a:buFontTx/>
              <a:buChar char="-"/>
            </a:pPr>
            <a:r>
              <a:rPr lang="hr-HR" sz="2200" dirty="0" smtClean="0"/>
              <a:t> rad subotom</a:t>
            </a:r>
          </a:p>
          <a:p>
            <a:pPr marL="447675" indent="-85725">
              <a:buFontTx/>
              <a:buChar char="-"/>
            </a:pPr>
            <a:r>
              <a:rPr lang="hr-HR" sz="2200" dirty="0" smtClean="0"/>
              <a:t> rad </a:t>
            </a:r>
            <a:r>
              <a:rPr lang="hr-HR" sz="2200" dirty="0"/>
              <a:t>u </a:t>
            </a:r>
            <a:r>
              <a:rPr lang="hr-HR" sz="2200" dirty="0" smtClean="0"/>
              <a:t>drugoj smjeni</a:t>
            </a:r>
          </a:p>
          <a:p>
            <a:pPr marL="447675" indent="-85725">
              <a:buFontTx/>
              <a:buChar char="-"/>
            </a:pPr>
            <a:r>
              <a:rPr lang="hr-HR" sz="2200" dirty="0" smtClean="0"/>
              <a:t> dvokratni rad</a:t>
            </a:r>
          </a:p>
          <a:p>
            <a:pPr marL="447675" indent="-85725">
              <a:buFontTx/>
              <a:buChar char="-"/>
            </a:pPr>
            <a:r>
              <a:rPr lang="hr-HR" sz="2200" dirty="0" smtClean="0"/>
              <a:t> rad </a:t>
            </a:r>
            <a:r>
              <a:rPr lang="hr-HR" sz="2200" dirty="0"/>
              <a:t>u drugim uvjetima u kojima </a:t>
            </a:r>
            <a:r>
              <a:rPr lang="hr-HR" sz="2200" dirty="0" smtClean="0"/>
              <a:t>radnik ostvaruju </a:t>
            </a:r>
            <a:r>
              <a:rPr lang="hr-HR" sz="2200" dirty="0"/>
              <a:t>posebna </a:t>
            </a:r>
            <a:r>
              <a:rPr lang="hr-HR" sz="2200" dirty="0" smtClean="0"/>
              <a:t>prava</a:t>
            </a:r>
          </a:p>
          <a:p>
            <a:pPr marL="180975" indent="-180975"/>
            <a:r>
              <a:rPr lang="hr-HR" sz="2200" b="1" dirty="0" smtClean="0"/>
              <a:t>Poslodavac je dužan prilagoditi </a:t>
            </a:r>
            <a:r>
              <a:rPr lang="hr-HR" sz="2200" dirty="0" smtClean="0"/>
              <a:t>vođenje evidencija ovisno o pravima koja radnici ostvaruju za rad u određenim okolnostima.</a:t>
            </a:r>
          </a:p>
        </p:txBody>
      </p:sp>
    </p:spTree>
    <p:extLst>
      <p:ext uri="{BB962C8B-B14F-4D97-AF65-F5344CB8AC3E}">
        <p14:creationId xmlns:p14="http://schemas.microsoft.com/office/powerpoint/2010/main" val="229411294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Usporedba s ranijim Pravilnikom: uvedeni su novi obvezni podaci</a:t>
            </a:r>
            <a:endParaRPr lang="hr-HR" dirty="0"/>
          </a:p>
        </p:txBody>
      </p:sp>
      <p:sp>
        <p:nvSpPr>
          <p:cNvPr id="3" name="Content Placeholder 2"/>
          <p:cNvSpPr>
            <a:spLocks noGrp="1"/>
          </p:cNvSpPr>
          <p:nvPr>
            <p:ph idx="1"/>
          </p:nvPr>
        </p:nvSpPr>
        <p:spPr/>
        <p:txBody>
          <a:bodyPr/>
          <a:lstStyle/>
          <a:p>
            <a:pPr marL="0" indent="0">
              <a:buNone/>
            </a:pPr>
            <a:r>
              <a:rPr lang="hr-HR" dirty="0" smtClean="0"/>
              <a:t> </a:t>
            </a:r>
          </a:p>
          <a:p>
            <a:pPr marL="0" indent="0">
              <a:buNone/>
            </a:pPr>
            <a:r>
              <a:rPr lang="hr-HR" dirty="0" smtClean="0"/>
              <a:t>Uvedeni su </a:t>
            </a:r>
            <a:r>
              <a:rPr lang="hr-HR" dirty="0"/>
              <a:t>kao obvezni sljedeći </a:t>
            </a:r>
            <a:r>
              <a:rPr lang="hr-HR" b="1" dirty="0"/>
              <a:t>novi podaci</a:t>
            </a:r>
            <a:r>
              <a:rPr lang="hr-HR" dirty="0"/>
              <a:t>:</a:t>
            </a:r>
            <a:r>
              <a:rPr lang="hr-HR" b="1" dirty="0"/>
              <a:t> </a:t>
            </a:r>
            <a:endParaRPr lang="hr-HR" dirty="0"/>
          </a:p>
          <a:p>
            <a:pPr marL="447675" lvl="0" indent="-266700"/>
            <a:r>
              <a:rPr lang="hr-HR" sz="2200" dirty="0"/>
              <a:t>vrijeme terenskog </a:t>
            </a:r>
            <a:r>
              <a:rPr lang="hr-HR" sz="2200" dirty="0" smtClean="0"/>
              <a:t>rada (pod 7.)</a:t>
            </a:r>
            <a:endParaRPr lang="hr-HR" sz="2200" dirty="0"/>
          </a:p>
          <a:p>
            <a:pPr marL="447675" lvl="0" indent="-266700"/>
            <a:r>
              <a:rPr lang="hr-HR" sz="2200" dirty="0"/>
              <a:t>vrijeme korištenje dnevnog i tjednog odmora </a:t>
            </a:r>
            <a:r>
              <a:rPr lang="hr-HR" sz="2200" dirty="0" smtClean="0"/>
              <a:t>radnika (pod 9.1.)</a:t>
            </a:r>
            <a:endParaRPr lang="hr-HR" sz="2200" dirty="0"/>
          </a:p>
          <a:p>
            <a:pPr marL="447675" lvl="0" indent="-266700"/>
            <a:r>
              <a:rPr lang="hr-HR" sz="2200" dirty="0"/>
              <a:t>vrijeme korištenja </a:t>
            </a:r>
            <a:r>
              <a:rPr lang="hr-HR" sz="2200" dirty="0" err="1"/>
              <a:t>rodiljnog</a:t>
            </a:r>
            <a:r>
              <a:rPr lang="hr-HR" sz="2200" dirty="0"/>
              <a:t> i roditeljskog dopusta te drugih prava prema posebnom </a:t>
            </a:r>
            <a:r>
              <a:rPr lang="hr-HR" sz="2200" dirty="0" smtClean="0"/>
              <a:t>zakonu (pod 9.4.)</a:t>
            </a:r>
            <a:endParaRPr lang="hr-HR" sz="2200" dirty="0"/>
          </a:p>
          <a:p>
            <a:pPr marL="447675" lvl="0" indent="-266700"/>
            <a:r>
              <a:rPr lang="hr-HR" sz="2200" dirty="0"/>
              <a:t>vrijeme nenazočnosti u toku dnevnog radnog vremena po zahtjevu </a:t>
            </a:r>
            <a:r>
              <a:rPr lang="hr-HR" sz="2200" dirty="0" smtClean="0"/>
              <a:t>radnika (pod 9.7.)</a:t>
            </a:r>
            <a:endParaRPr lang="hr-HR" sz="2200" dirty="0"/>
          </a:p>
          <a:p>
            <a:pPr marL="447675" lvl="0" indent="-266700"/>
            <a:r>
              <a:rPr lang="hr-HR" sz="2200" dirty="0"/>
              <a:t>vrijeme neopravdanih izostanaka s </a:t>
            </a:r>
            <a:r>
              <a:rPr lang="hr-HR" sz="2200" dirty="0" smtClean="0"/>
              <a:t>posla (pod 9.8.)</a:t>
            </a:r>
            <a:endParaRPr lang="hr-HR" sz="2200" dirty="0"/>
          </a:p>
          <a:p>
            <a:endParaRPr lang="hr-HR" dirty="0"/>
          </a:p>
        </p:txBody>
      </p:sp>
    </p:spTree>
    <p:extLst>
      <p:ext uri="{BB962C8B-B14F-4D97-AF65-F5344CB8AC3E}">
        <p14:creationId xmlns:p14="http://schemas.microsoft.com/office/powerpoint/2010/main" val="248234194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smtClean="0"/>
              <a:t>Novi obvezni podaci</a:t>
            </a:r>
            <a:endParaRPr lang="hr-HR" sz="3600" dirty="0"/>
          </a:p>
        </p:txBody>
      </p:sp>
      <p:sp>
        <p:nvSpPr>
          <p:cNvPr id="3" name="Content Placeholder 2"/>
          <p:cNvSpPr>
            <a:spLocks noGrp="1"/>
          </p:cNvSpPr>
          <p:nvPr>
            <p:ph idx="1"/>
          </p:nvPr>
        </p:nvSpPr>
        <p:spPr>
          <a:xfrm>
            <a:off x="457200" y="1412776"/>
            <a:ext cx="8229600" cy="5064224"/>
          </a:xfrm>
        </p:spPr>
        <p:txBody>
          <a:bodyPr>
            <a:normAutofit/>
          </a:bodyPr>
          <a:lstStyle/>
          <a:p>
            <a:r>
              <a:rPr lang="hr-HR" dirty="0" smtClean="0"/>
              <a:t>Vrijeme terenskog rada</a:t>
            </a:r>
          </a:p>
          <a:p>
            <a:pPr marL="809625" indent="-266700">
              <a:buNone/>
            </a:pPr>
            <a:r>
              <a:rPr lang="hr-HR" dirty="0" smtClean="0"/>
              <a:t>  - </a:t>
            </a:r>
            <a:r>
              <a:rPr lang="hr-HR" sz="2000" dirty="0" smtClean="0"/>
              <a:t>unose se podaci o satima rada na terenu (ne o ukupnom razdoblju boravka na terenu)</a:t>
            </a:r>
          </a:p>
          <a:p>
            <a:r>
              <a:rPr lang="hr-HR" dirty="0" smtClean="0"/>
              <a:t>Vrijeme korištenja dnevnog odmora radnika</a:t>
            </a:r>
          </a:p>
          <a:p>
            <a:pPr marL="714375" indent="-85725" defTabSz="990600">
              <a:buFontTx/>
              <a:buChar char="-"/>
            </a:pPr>
            <a:r>
              <a:rPr lang="hr-HR" sz="2000" dirty="0" smtClean="0"/>
              <a:t> dnevni odmor je odmor između dva radna dana</a:t>
            </a:r>
          </a:p>
          <a:p>
            <a:pPr marL="714375" indent="-85725" defTabSz="990600">
              <a:buFontTx/>
              <a:buChar char="-"/>
            </a:pPr>
            <a:r>
              <a:rPr lang="hr-HR" sz="2000" dirty="0" smtClean="0"/>
              <a:t> dnevni odmor mora iznositi najmanje 12 </a:t>
            </a:r>
            <a:r>
              <a:rPr lang="hr-HR" sz="2000" dirty="0" smtClean="0"/>
              <a:t>sati u svakih 24 sata</a:t>
            </a:r>
            <a:endParaRPr lang="hr-HR" sz="2000" dirty="0" smtClean="0"/>
          </a:p>
          <a:p>
            <a:pPr marL="809625" indent="-180975" defTabSz="990600">
              <a:buFontTx/>
              <a:buChar char="-"/>
            </a:pPr>
            <a:r>
              <a:rPr lang="hr-HR" sz="2000" dirty="0" smtClean="0"/>
              <a:t>u evidenciju se mogu unijeti sati (npr. 16 sati) ili odgovarajuća kratica (npr. DO –dnevni odmor ili I-iskorišteno)</a:t>
            </a:r>
            <a:endParaRPr lang="hr-HR" dirty="0" smtClean="0"/>
          </a:p>
          <a:p>
            <a:r>
              <a:rPr lang="hr-HR" dirty="0" smtClean="0"/>
              <a:t>Vrijeme </a:t>
            </a:r>
            <a:r>
              <a:rPr lang="hr-HR" dirty="0"/>
              <a:t>korištenje </a:t>
            </a:r>
            <a:r>
              <a:rPr lang="hr-HR" dirty="0" smtClean="0"/>
              <a:t>tjednog </a:t>
            </a:r>
            <a:r>
              <a:rPr lang="hr-HR" dirty="0"/>
              <a:t>odmora </a:t>
            </a:r>
            <a:r>
              <a:rPr lang="hr-HR" dirty="0" smtClean="0"/>
              <a:t>radnika</a:t>
            </a:r>
          </a:p>
          <a:p>
            <a:pPr marL="809625" indent="-180975">
              <a:buFontTx/>
              <a:buChar char="-"/>
            </a:pPr>
            <a:r>
              <a:rPr lang="hr-HR" sz="2000" dirty="0" smtClean="0"/>
              <a:t>tjedni odmor mora iznositi najmanje 36 </a:t>
            </a:r>
            <a:r>
              <a:rPr lang="hr-HR" sz="2000" dirty="0" smtClean="0"/>
              <a:t>sati (24 + dnevni odmor)</a:t>
            </a:r>
            <a:endParaRPr lang="hr-HR" sz="2000" dirty="0" smtClean="0"/>
          </a:p>
          <a:p>
            <a:pPr marL="809625" indent="-180975">
              <a:buFontTx/>
              <a:buChar char="-"/>
            </a:pPr>
            <a:r>
              <a:rPr lang="hr-HR" sz="2000" dirty="0"/>
              <a:t>u evidenciju se mogu unijeti sati (npr. </a:t>
            </a:r>
            <a:r>
              <a:rPr lang="hr-HR" sz="2000" dirty="0" smtClean="0"/>
              <a:t>48 sati ili </a:t>
            </a:r>
            <a:r>
              <a:rPr lang="hr-HR" sz="2000" dirty="0" smtClean="0"/>
              <a:t>6</a:t>
            </a:r>
            <a:r>
              <a:rPr lang="hr-HR" sz="2000" dirty="0" smtClean="0"/>
              <a:t>4 </a:t>
            </a:r>
            <a:r>
              <a:rPr lang="hr-HR" sz="2000" dirty="0" smtClean="0"/>
              <a:t>sata) </a:t>
            </a:r>
            <a:r>
              <a:rPr lang="hr-HR" sz="2000" dirty="0"/>
              <a:t>ili odgovarajuća kratica (npr. </a:t>
            </a:r>
            <a:r>
              <a:rPr lang="hr-HR" sz="2000" dirty="0" smtClean="0"/>
              <a:t>TO – tjedni </a:t>
            </a:r>
            <a:r>
              <a:rPr lang="hr-HR" sz="2000" dirty="0"/>
              <a:t>odmor ili I-iskorišteno)</a:t>
            </a:r>
          </a:p>
          <a:p>
            <a:pPr>
              <a:buFontTx/>
              <a:buChar char="-"/>
            </a:pPr>
            <a:endParaRPr lang="hr-HR" dirty="0" smtClean="0"/>
          </a:p>
          <a:p>
            <a:pPr>
              <a:buFontTx/>
              <a:buChar char="-"/>
            </a:pPr>
            <a:endParaRPr lang="hr-HR" dirty="0"/>
          </a:p>
          <a:p>
            <a:pPr marL="0" indent="0">
              <a:buNone/>
            </a:pPr>
            <a:endParaRPr lang="hr-HR" dirty="0"/>
          </a:p>
        </p:txBody>
      </p:sp>
    </p:spTree>
    <p:extLst>
      <p:ext uri="{BB962C8B-B14F-4D97-AF65-F5344CB8AC3E}">
        <p14:creationId xmlns:p14="http://schemas.microsoft.com/office/powerpoint/2010/main" val="3985892416"/>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a:t>Novi obvezni podaci</a:t>
            </a:r>
          </a:p>
        </p:txBody>
      </p:sp>
      <p:sp>
        <p:nvSpPr>
          <p:cNvPr id="3" name="Content Placeholder 2"/>
          <p:cNvSpPr>
            <a:spLocks noGrp="1"/>
          </p:cNvSpPr>
          <p:nvPr>
            <p:ph idx="1"/>
          </p:nvPr>
        </p:nvSpPr>
        <p:spPr/>
        <p:txBody>
          <a:bodyPr/>
          <a:lstStyle/>
          <a:p>
            <a:pPr marL="266700" lvl="0" indent="-266700"/>
            <a:r>
              <a:rPr lang="hr-HR" dirty="0" smtClean="0"/>
              <a:t>Vrijeme </a:t>
            </a:r>
            <a:r>
              <a:rPr lang="hr-HR" dirty="0"/>
              <a:t>korištenja </a:t>
            </a:r>
            <a:r>
              <a:rPr lang="hr-HR" dirty="0" err="1"/>
              <a:t>rodiljnog</a:t>
            </a:r>
            <a:r>
              <a:rPr lang="hr-HR" dirty="0"/>
              <a:t> i roditeljskog dopusta te drugih prava prema posebnom zakonu </a:t>
            </a:r>
            <a:endParaRPr lang="hr-HR" dirty="0" smtClean="0"/>
          </a:p>
          <a:p>
            <a:pPr marL="542925" lvl="0" indent="-180975">
              <a:buNone/>
            </a:pPr>
            <a:r>
              <a:rPr lang="hr-HR" sz="2000" dirty="0" smtClean="0"/>
              <a:t>- prema ranijem Pravilniku ovi podaci su se vodili u evidenciji o radnicima</a:t>
            </a:r>
          </a:p>
          <a:p>
            <a:pPr marL="542925" lvl="0" indent="-180975">
              <a:buNone/>
            </a:pPr>
            <a:r>
              <a:rPr lang="hr-HR" sz="2000" dirty="0" smtClean="0"/>
              <a:t>- mogu se upisati sati ili odgovarajuća kratica</a:t>
            </a:r>
            <a:endParaRPr lang="hr-HR" sz="2000" dirty="0"/>
          </a:p>
          <a:p>
            <a:pPr marL="266700" lvl="0" indent="-266700"/>
            <a:r>
              <a:rPr lang="hr-HR" dirty="0" smtClean="0"/>
              <a:t>Vrijeme </a:t>
            </a:r>
            <a:r>
              <a:rPr lang="hr-HR" dirty="0"/>
              <a:t>nenazočnosti u toku dnevnog radnog vremena po zahtjevu radnika </a:t>
            </a:r>
            <a:endParaRPr lang="hr-HR" dirty="0" smtClean="0"/>
          </a:p>
          <a:p>
            <a:pPr marL="542925" lvl="0" indent="-542925">
              <a:buNone/>
            </a:pPr>
            <a:r>
              <a:rPr lang="hr-HR" dirty="0"/>
              <a:t> </a:t>
            </a:r>
            <a:r>
              <a:rPr lang="hr-HR" dirty="0" smtClean="0"/>
              <a:t>     - </a:t>
            </a:r>
            <a:r>
              <a:rPr lang="hr-HR" sz="2000" dirty="0" smtClean="0"/>
              <a:t>poslodavac treba odrediti koji se izlasci evidentiraju (npr. odlazak radnika na terapiju u radno vrijeme i dr.)</a:t>
            </a:r>
            <a:endParaRPr lang="hr-HR" sz="2000" dirty="0"/>
          </a:p>
          <a:p>
            <a:pPr marL="266700" lvl="0" indent="-266700"/>
            <a:r>
              <a:rPr lang="hr-HR" dirty="0" smtClean="0"/>
              <a:t>Vrijeme </a:t>
            </a:r>
            <a:r>
              <a:rPr lang="hr-HR" dirty="0"/>
              <a:t>neopravdanih izostanaka s posla </a:t>
            </a:r>
          </a:p>
          <a:p>
            <a:pPr marL="628650" lvl="0" indent="-266700">
              <a:buFontTx/>
              <a:buChar char="-"/>
            </a:pPr>
            <a:r>
              <a:rPr lang="hr-HR" sz="2000" dirty="0"/>
              <a:t>t</a:t>
            </a:r>
            <a:r>
              <a:rPr lang="hr-HR" sz="2000" dirty="0" smtClean="0"/>
              <a:t>o su neopravdani izostanci </a:t>
            </a:r>
          </a:p>
          <a:p>
            <a:pPr marL="628650" lvl="0" indent="-266700">
              <a:buFontTx/>
              <a:buChar char="-"/>
            </a:pPr>
            <a:r>
              <a:rPr lang="hr-HR" sz="2000" dirty="0"/>
              <a:t>z</a:t>
            </a:r>
            <a:r>
              <a:rPr lang="hr-HR" sz="2000" dirty="0" smtClean="0"/>
              <a:t>a razdoblja neopravdanih izostanaka radnik nema pravo na plaću</a:t>
            </a:r>
            <a:endParaRPr lang="hr-HR" sz="2000" dirty="0"/>
          </a:p>
          <a:p>
            <a:pPr marL="0" indent="0">
              <a:buNone/>
            </a:pPr>
            <a:endParaRPr lang="hr-HR" dirty="0"/>
          </a:p>
        </p:txBody>
      </p:sp>
    </p:spTree>
    <p:extLst>
      <p:ext uri="{BB962C8B-B14F-4D97-AF65-F5344CB8AC3E}">
        <p14:creationId xmlns:p14="http://schemas.microsoft.com/office/powerpoint/2010/main" val="220013884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a:t>N</a:t>
            </a:r>
            <a:r>
              <a:rPr lang="hr-HR" sz="3600" dirty="0" smtClean="0"/>
              <a:t>ačin </a:t>
            </a:r>
            <a:r>
              <a:rPr lang="hr-HR" sz="3600" dirty="0"/>
              <a:t>evidentiranja </a:t>
            </a:r>
            <a:r>
              <a:rPr lang="hr-HR" sz="3600" dirty="0" smtClean="0"/>
              <a:t>podataka i ažurnost </a:t>
            </a:r>
            <a:endParaRPr lang="hr-HR" sz="3600" dirty="0"/>
          </a:p>
        </p:txBody>
      </p:sp>
      <p:sp>
        <p:nvSpPr>
          <p:cNvPr id="3" name="Content Placeholder 2"/>
          <p:cNvSpPr>
            <a:spLocks noGrp="1"/>
          </p:cNvSpPr>
          <p:nvPr>
            <p:ph idx="1"/>
          </p:nvPr>
        </p:nvSpPr>
        <p:spPr/>
        <p:txBody>
          <a:bodyPr>
            <a:normAutofit/>
          </a:bodyPr>
          <a:lstStyle/>
          <a:p>
            <a:pPr marL="0" indent="0">
              <a:buNone/>
            </a:pPr>
            <a:r>
              <a:rPr lang="hr-HR" sz="2200" b="1" dirty="0" smtClean="0"/>
              <a:t>EVIDENTIRANJE PODATAKA</a:t>
            </a:r>
          </a:p>
          <a:p>
            <a:r>
              <a:rPr lang="hr-HR" sz="2200" dirty="0" smtClean="0"/>
              <a:t>evidencija se mora voditi </a:t>
            </a:r>
            <a:r>
              <a:rPr lang="hr-HR" sz="2200" dirty="0"/>
              <a:t>po</a:t>
            </a:r>
            <a:r>
              <a:rPr lang="hr-HR" sz="2200" b="1" dirty="0"/>
              <a:t> </a:t>
            </a:r>
            <a:r>
              <a:rPr lang="hr-HR" sz="2200" dirty="0"/>
              <a:t>razdobljima isplate </a:t>
            </a:r>
            <a:r>
              <a:rPr lang="hr-HR" sz="2200" dirty="0" smtClean="0"/>
              <a:t>plaće</a:t>
            </a:r>
          </a:p>
          <a:p>
            <a:pPr marL="0" indent="0">
              <a:buNone/>
            </a:pPr>
            <a:r>
              <a:rPr lang="hr-HR" sz="2200" b="1" dirty="0" smtClean="0"/>
              <a:t>NAČIN VOĐENJA EVIDENCIJE</a:t>
            </a:r>
          </a:p>
          <a:p>
            <a:r>
              <a:rPr lang="hr-HR" sz="2000" dirty="0" smtClean="0"/>
              <a:t>u </a:t>
            </a:r>
            <a:r>
              <a:rPr lang="hr-HR" sz="2000" dirty="0"/>
              <a:t>papirnatom ili u elektronskom </a:t>
            </a:r>
            <a:r>
              <a:rPr lang="hr-HR" sz="2000" dirty="0" smtClean="0"/>
              <a:t>obliku</a:t>
            </a:r>
          </a:p>
          <a:p>
            <a:r>
              <a:rPr lang="hr-HR" sz="2000" dirty="0"/>
              <a:t>m</a:t>
            </a:r>
            <a:r>
              <a:rPr lang="hr-HR" sz="2000" dirty="0" smtClean="0"/>
              <a:t>ogu </a:t>
            </a:r>
            <a:r>
              <a:rPr lang="hr-HR" sz="2000" dirty="0"/>
              <a:t>se koristiti odgovarajuće kratice s nedvojbenim i jasnim pojašnjenjem korištenih </a:t>
            </a:r>
            <a:r>
              <a:rPr lang="hr-HR" sz="2000" dirty="0" smtClean="0"/>
              <a:t>kratica</a:t>
            </a:r>
            <a:endParaRPr lang="hr-HR" sz="2200" dirty="0"/>
          </a:p>
          <a:p>
            <a:pPr marL="0" indent="0">
              <a:buNone/>
            </a:pPr>
            <a:r>
              <a:rPr lang="hr-HR" sz="2200" b="1" dirty="0" smtClean="0"/>
              <a:t>AŽURNOST</a:t>
            </a:r>
          </a:p>
          <a:p>
            <a:r>
              <a:rPr lang="hr-HR" sz="2200" dirty="0"/>
              <a:t>p</a:t>
            </a:r>
            <a:r>
              <a:rPr lang="hr-HR" sz="2200" dirty="0" smtClean="0"/>
              <a:t>odaci moraju biti upisani na </a:t>
            </a:r>
            <a:r>
              <a:rPr lang="hr-HR" sz="2200" dirty="0"/>
              <a:t>završetku radnog dana </a:t>
            </a:r>
            <a:r>
              <a:rPr lang="hr-HR" sz="2200" dirty="0" smtClean="0"/>
              <a:t>radnika</a:t>
            </a:r>
          </a:p>
          <a:p>
            <a:r>
              <a:rPr lang="hr-HR" sz="2200" dirty="0"/>
              <a:t>a</a:t>
            </a:r>
            <a:r>
              <a:rPr lang="hr-HR" sz="2200" dirty="0" smtClean="0"/>
              <a:t>ko neki podatak </a:t>
            </a:r>
            <a:r>
              <a:rPr lang="hr-HR" sz="2200" dirty="0"/>
              <a:t>nije poznat na kraju radnog </a:t>
            </a:r>
            <a:r>
              <a:rPr lang="hr-HR" sz="2200" dirty="0" smtClean="0"/>
              <a:t>dana, </a:t>
            </a:r>
            <a:r>
              <a:rPr lang="hr-HR" sz="2200" dirty="0"/>
              <a:t>taj podatak </a:t>
            </a:r>
            <a:r>
              <a:rPr lang="hr-HR" sz="2200" dirty="0" smtClean="0"/>
              <a:t>treba unijeti u </a:t>
            </a:r>
            <a:r>
              <a:rPr lang="hr-HR" sz="2200" dirty="0"/>
              <a:t>evidenciju odmah po </a:t>
            </a:r>
            <a:r>
              <a:rPr lang="hr-HR" sz="2200" dirty="0" smtClean="0"/>
              <a:t>saznanju</a:t>
            </a:r>
          </a:p>
        </p:txBody>
      </p:sp>
    </p:spTree>
    <p:extLst>
      <p:ext uri="{BB962C8B-B14F-4D97-AF65-F5344CB8AC3E}">
        <p14:creationId xmlns:p14="http://schemas.microsoft.com/office/powerpoint/2010/main" val="312315898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smtClean="0"/>
              <a:t>Gdje se vodi evidencija i čuvanje</a:t>
            </a:r>
            <a:endParaRPr lang="hr-HR" sz="3600" dirty="0"/>
          </a:p>
        </p:txBody>
      </p:sp>
      <p:sp>
        <p:nvSpPr>
          <p:cNvPr id="3" name="Content Placeholder 2"/>
          <p:cNvSpPr>
            <a:spLocks noGrp="1"/>
          </p:cNvSpPr>
          <p:nvPr>
            <p:ph idx="1"/>
          </p:nvPr>
        </p:nvSpPr>
        <p:spPr/>
        <p:txBody>
          <a:bodyPr>
            <a:normAutofit/>
          </a:bodyPr>
          <a:lstStyle/>
          <a:p>
            <a:pPr marL="0" indent="0">
              <a:buNone/>
            </a:pPr>
            <a:r>
              <a:rPr lang="hr-HR" sz="2200" b="1" dirty="0" smtClean="0"/>
              <a:t>MJESTO</a:t>
            </a:r>
            <a:r>
              <a:rPr lang="hr-HR" sz="2200" dirty="0" smtClean="0"/>
              <a:t> NA KOJEM SE DRŽI EVIDENCIJA</a:t>
            </a:r>
          </a:p>
          <a:p>
            <a:r>
              <a:rPr lang="hr-HR" sz="2200" dirty="0" smtClean="0"/>
              <a:t>u </a:t>
            </a:r>
            <a:r>
              <a:rPr lang="hr-HR" sz="2200" dirty="0"/>
              <a:t>novom Pravilniku nema odredbi o </a:t>
            </a:r>
            <a:r>
              <a:rPr lang="hr-HR" sz="2200" dirty="0" smtClean="0"/>
              <a:t>tome gdje se vodi evidencija (u fizičkom smislu)</a:t>
            </a:r>
          </a:p>
          <a:p>
            <a:r>
              <a:rPr lang="hr-HR" sz="2200" dirty="0" smtClean="0"/>
              <a:t>mogu se voditi </a:t>
            </a:r>
            <a:r>
              <a:rPr lang="hr-HR" sz="2200" dirty="0"/>
              <a:t>u sjedištu poslodavca ili u svakoj izdvojenoj poslovnoj jedinici ili </a:t>
            </a:r>
            <a:r>
              <a:rPr lang="hr-HR" sz="2200" dirty="0" smtClean="0"/>
              <a:t>kombinirano</a:t>
            </a:r>
          </a:p>
          <a:p>
            <a:r>
              <a:rPr lang="hr-HR" sz="2200" dirty="0" smtClean="0"/>
              <a:t>poslodavac organizira vođenje </a:t>
            </a:r>
            <a:r>
              <a:rPr lang="hr-HR" sz="2200" dirty="0"/>
              <a:t>i kontrolu </a:t>
            </a:r>
            <a:r>
              <a:rPr lang="hr-HR" sz="2200" dirty="0" smtClean="0"/>
              <a:t>podataka</a:t>
            </a:r>
            <a:endParaRPr lang="hr-HR" sz="2200" dirty="0"/>
          </a:p>
          <a:p>
            <a:pPr marL="0" indent="0">
              <a:buNone/>
            </a:pPr>
            <a:r>
              <a:rPr lang="hr-HR" sz="2200" b="1" dirty="0" smtClean="0"/>
              <a:t>ROKOVI ČUVANJA </a:t>
            </a:r>
            <a:r>
              <a:rPr lang="hr-HR" sz="2200" dirty="0" smtClean="0"/>
              <a:t>EVIDENCIJA O RADNOM VREMENU</a:t>
            </a:r>
          </a:p>
          <a:p>
            <a:r>
              <a:rPr lang="hr-HR" sz="2200" dirty="0"/>
              <a:t>produžen </a:t>
            </a:r>
            <a:r>
              <a:rPr lang="hr-HR" sz="2200" dirty="0" smtClean="0"/>
              <a:t>je rok čuvanja </a:t>
            </a:r>
            <a:r>
              <a:rPr lang="hr-HR" sz="2200" dirty="0"/>
              <a:t>evidencija o radnom </a:t>
            </a:r>
            <a:r>
              <a:rPr lang="hr-HR" sz="2200" dirty="0" smtClean="0"/>
              <a:t>vremenu</a:t>
            </a:r>
          </a:p>
          <a:p>
            <a:r>
              <a:rPr lang="hr-HR" sz="2200" dirty="0"/>
              <a:t>p</a:t>
            </a:r>
            <a:r>
              <a:rPr lang="hr-HR" sz="2200" dirty="0" smtClean="0"/>
              <a:t>oslodavac </a:t>
            </a:r>
            <a:r>
              <a:rPr lang="hr-HR" sz="2200" dirty="0"/>
              <a:t>ih je dužan čuvati šest </a:t>
            </a:r>
            <a:r>
              <a:rPr lang="hr-HR" sz="2200" dirty="0" smtClean="0"/>
              <a:t>godina (ranije – četiri godine)</a:t>
            </a:r>
          </a:p>
          <a:p>
            <a:r>
              <a:rPr lang="hr-HR" sz="2200" dirty="0"/>
              <a:t>a</a:t>
            </a:r>
            <a:r>
              <a:rPr lang="hr-HR" sz="2200" dirty="0" smtClean="0"/>
              <a:t>ko je radnik </a:t>
            </a:r>
            <a:r>
              <a:rPr lang="hr-HR" sz="2200" dirty="0"/>
              <a:t>pokrenuo radni </a:t>
            </a:r>
            <a:r>
              <a:rPr lang="hr-HR" sz="2200" dirty="0" smtClean="0"/>
              <a:t>spor, podatke treba čuvati do pravomoćnog okončanja spora</a:t>
            </a:r>
            <a:endParaRPr lang="hr-HR" sz="2200" dirty="0"/>
          </a:p>
        </p:txBody>
      </p:sp>
    </p:spTree>
    <p:extLst>
      <p:ext uri="{BB962C8B-B14F-4D97-AF65-F5344CB8AC3E}">
        <p14:creationId xmlns:p14="http://schemas.microsoft.com/office/powerpoint/2010/main" val="261751274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2" algn="l" rtl="0">
              <a:spcBef>
                <a:spcPct val="0"/>
              </a:spcBef>
            </a:pPr>
            <a:r>
              <a:rPr lang="hr-HR" sz="3600" dirty="0">
                <a:solidFill>
                  <a:srgbClr val="002060"/>
                </a:solidFill>
              </a:rPr>
              <a:t>Radnici ustupljeni preko agencije za zapošljavanje</a:t>
            </a:r>
            <a:r>
              <a:rPr lang="hr-HR" sz="1600" dirty="0"/>
              <a:t/>
            </a:r>
            <a:br>
              <a:rPr lang="hr-HR" sz="1600" dirty="0"/>
            </a:br>
            <a:endParaRPr lang="hr-HR" dirty="0"/>
          </a:p>
        </p:txBody>
      </p:sp>
      <p:sp>
        <p:nvSpPr>
          <p:cNvPr id="3" name="Content Placeholder 2"/>
          <p:cNvSpPr>
            <a:spLocks noGrp="1"/>
          </p:cNvSpPr>
          <p:nvPr>
            <p:ph idx="1"/>
          </p:nvPr>
        </p:nvSpPr>
        <p:spPr/>
        <p:txBody>
          <a:bodyPr/>
          <a:lstStyle/>
          <a:p>
            <a:r>
              <a:rPr lang="hr-HR" dirty="0"/>
              <a:t>vođenje podataka o radnom vremenu ustupljenih radnika </a:t>
            </a:r>
            <a:r>
              <a:rPr lang="hr-HR" dirty="0" smtClean="0"/>
              <a:t>je obveza </a:t>
            </a:r>
            <a:r>
              <a:rPr lang="hr-HR" dirty="0"/>
              <a:t>agencije koja im je poslodavac, ali se ta obveza može </a:t>
            </a:r>
            <a:r>
              <a:rPr lang="hr-HR" dirty="0" smtClean="0"/>
              <a:t>ugovorom prenijeti </a:t>
            </a:r>
            <a:r>
              <a:rPr lang="hr-HR" dirty="0"/>
              <a:t>na korisnika</a:t>
            </a:r>
            <a:endParaRPr lang="hr-HR" dirty="0" smtClean="0"/>
          </a:p>
          <a:p>
            <a:r>
              <a:rPr lang="hr-HR" dirty="0" smtClean="0"/>
              <a:t>korisnik </a:t>
            </a:r>
            <a:r>
              <a:rPr lang="hr-HR" dirty="0"/>
              <a:t>kod kojega </a:t>
            </a:r>
            <a:r>
              <a:rPr lang="hr-HR" dirty="0" smtClean="0"/>
              <a:t>radnici rade </a:t>
            </a:r>
            <a:r>
              <a:rPr lang="hr-HR" dirty="0"/>
              <a:t>dužan je voditi evidenciju radnog vremena samo ukoliko je takvu obvezu preuzeo </a:t>
            </a:r>
            <a:r>
              <a:rPr lang="hr-HR" b="1" dirty="0"/>
              <a:t>ugovorom u ustupanju</a:t>
            </a:r>
            <a:r>
              <a:rPr lang="hr-HR" dirty="0"/>
              <a:t> radnika</a:t>
            </a:r>
          </a:p>
        </p:txBody>
      </p:sp>
    </p:spTree>
    <p:extLst>
      <p:ext uri="{BB962C8B-B14F-4D97-AF65-F5344CB8AC3E}">
        <p14:creationId xmlns:p14="http://schemas.microsoft.com/office/powerpoint/2010/main" val="7684119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2" algn="l" rtl="0">
              <a:spcBef>
                <a:spcPct val="0"/>
              </a:spcBef>
            </a:pPr>
            <a:r>
              <a:rPr lang="hr-HR" sz="3600" dirty="0">
                <a:solidFill>
                  <a:srgbClr val="002060"/>
                </a:solidFill>
                <a:latin typeface="+mn-lt"/>
              </a:rPr>
              <a:t>Radnici koji su s poslodavcem ugovorili samostalnost u raspoređivanju radnog vremena</a:t>
            </a:r>
            <a:r>
              <a:rPr lang="hr-HR" sz="1600" dirty="0"/>
              <a:t/>
            </a:r>
            <a:br>
              <a:rPr lang="hr-HR" sz="1600" dirty="0"/>
            </a:br>
            <a:endParaRPr lang="hr-HR" dirty="0"/>
          </a:p>
        </p:txBody>
      </p:sp>
      <p:sp>
        <p:nvSpPr>
          <p:cNvPr id="3" name="Content Placeholder 2"/>
          <p:cNvSpPr>
            <a:spLocks noGrp="1"/>
          </p:cNvSpPr>
          <p:nvPr>
            <p:ph idx="1"/>
          </p:nvPr>
        </p:nvSpPr>
        <p:spPr/>
        <p:txBody>
          <a:bodyPr/>
          <a:lstStyle/>
          <a:p>
            <a:r>
              <a:rPr lang="hr-HR" sz="2200" dirty="0" smtClean="0"/>
              <a:t>rukovodeće osoblje (članovi uprave, ravnatelji i dr.)</a:t>
            </a:r>
            <a:endParaRPr lang="hr-HR" sz="2200" dirty="0"/>
          </a:p>
          <a:p>
            <a:r>
              <a:rPr lang="hr-HR" sz="2200" dirty="0" smtClean="0"/>
              <a:t>drugi radnici </a:t>
            </a:r>
            <a:r>
              <a:rPr lang="hr-HR" sz="2200" dirty="0"/>
              <a:t>koji samostalno donose odluke o organizaciji </a:t>
            </a:r>
            <a:r>
              <a:rPr lang="hr-HR" sz="2200" dirty="0" smtClean="0"/>
              <a:t>rada</a:t>
            </a:r>
          </a:p>
          <a:p>
            <a:r>
              <a:rPr lang="hr-HR" sz="2200" dirty="0" smtClean="0"/>
              <a:t>radnici </a:t>
            </a:r>
            <a:r>
              <a:rPr lang="hr-HR" sz="2200" dirty="0"/>
              <a:t>kojima zbog posebnosti njihovih poslova radno vrijeme nije moguće mjeriti ili ga unaprijed </a:t>
            </a:r>
            <a:r>
              <a:rPr lang="hr-HR" sz="2200" dirty="0" smtClean="0"/>
              <a:t>odrediti</a:t>
            </a:r>
          </a:p>
          <a:p>
            <a:r>
              <a:rPr lang="hr-HR" sz="2200" dirty="0"/>
              <a:t>č</a:t>
            </a:r>
            <a:r>
              <a:rPr lang="hr-HR" sz="2200" dirty="0" smtClean="0"/>
              <a:t>lan obitelji zaposlen kod poslodavca fizičke osobe </a:t>
            </a:r>
            <a:r>
              <a:rPr lang="hr-HR" sz="2200" dirty="0"/>
              <a:t>s kojim živi u zajedničkom kućanstvu</a:t>
            </a:r>
            <a:endParaRPr lang="hr-HR" sz="2200" dirty="0" smtClean="0"/>
          </a:p>
          <a:p>
            <a:pPr marL="0" indent="0" algn="ctr">
              <a:buNone/>
            </a:pPr>
            <a:endParaRPr lang="hr-HR" dirty="0"/>
          </a:p>
          <a:p>
            <a:pPr marL="361950" indent="-361950">
              <a:buClr>
                <a:srgbClr val="FF0000"/>
              </a:buClr>
              <a:buFont typeface="Wingdings" panose="05000000000000000000" pitchFamily="2" charset="2"/>
              <a:buChar char="Ø"/>
            </a:pPr>
            <a:r>
              <a:rPr lang="hr-HR" dirty="0" smtClean="0"/>
              <a:t>moguće je ugovoriti da </a:t>
            </a:r>
            <a:r>
              <a:rPr lang="hr-HR" dirty="0"/>
              <a:t>samostalno raspoređuju ugovoreno radno </a:t>
            </a:r>
            <a:r>
              <a:rPr lang="hr-HR" dirty="0" smtClean="0"/>
              <a:t>vrijeme</a:t>
            </a:r>
          </a:p>
          <a:p>
            <a:pPr marL="361950" indent="-361950">
              <a:buClr>
                <a:srgbClr val="FF0000"/>
              </a:buClr>
              <a:buFont typeface="Wingdings" panose="05000000000000000000" pitchFamily="2" charset="2"/>
              <a:buChar char="Ø"/>
            </a:pPr>
            <a:r>
              <a:rPr lang="hr-HR" dirty="0"/>
              <a:t>a</a:t>
            </a:r>
            <a:r>
              <a:rPr lang="hr-HR" dirty="0" smtClean="0"/>
              <a:t>ko je tako ugovoreno, </a:t>
            </a:r>
            <a:r>
              <a:rPr lang="hr-HR" b="1" dirty="0"/>
              <a:t>evidencija će se prilagoditi </a:t>
            </a:r>
            <a:r>
              <a:rPr lang="hr-HR" dirty="0"/>
              <a:t>onome što je </a:t>
            </a:r>
            <a:r>
              <a:rPr lang="hr-HR" dirty="0" smtClean="0"/>
              <a:t>s radnikom </a:t>
            </a:r>
            <a:r>
              <a:rPr lang="hr-HR" dirty="0"/>
              <a:t>ugovoreno</a:t>
            </a:r>
          </a:p>
        </p:txBody>
      </p:sp>
      <p:sp>
        <p:nvSpPr>
          <p:cNvPr id="6" name="Down Arrow 5"/>
          <p:cNvSpPr/>
          <p:nvPr/>
        </p:nvSpPr>
        <p:spPr>
          <a:xfrm>
            <a:off x="4329684" y="3789040"/>
            <a:ext cx="484632" cy="504056"/>
          </a:xfrm>
          <a:prstGeom prst="down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13072970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hr-HR" dirty="0"/>
              <a:t>EVIDENCIJA O ZAPOSLENIM RADNICIMA</a:t>
            </a:r>
            <a:br>
              <a:rPr lang="hr-HR" dirty="0"/>
            </a:br>
            <a:endParaRPr lang="hr-HR" dirty="0"/>
          </a:p>
        </p:txBody>
      </p:sp>
      <p:sp>
        <p:nvSpPr>
          <p:cNvPr id="3" name="Content Placeholder 2"/>
          <p:cNvSpPr>
            <a:spLocks noGrp="1"/>
          </p:cNvSpPr>
          <p:nvPr>
            <p:ph idx="1"/>
          </p:nvPr>
        </p:nvSpPr>
        <p:spPr>
          <a:xfrm>
            <a:off x="457200" y="1196752"/>
            <a:ext cx="8229600" cy="5280248"/>
          </a:xfrm>
        </p:spPr>
        <p:txBody>
          <a:bodyPr>
            <a:normAutofit fontScale="92500" lnSpcReduction="20000"/>
          </a:bodyPr>
          <a:lstStyle/>
          <a:p>
            <a:pPr marL="0" indent="0">
              <a:buNone/>
            </a:pPr>
            <a:r>
              <a:rPr lang="hr-HR" dirty="0"/>
              <a:t>Evidencija se vodi za:</a:t>
            </a:r>
          </a:p>
          <a:p>
            <a:pPr lvl="0"/>
            <a:r>
              <a:rPr lang="hr-HR" b="1" dirty="0"/>
              <a:t>radnike</a:t>
            </a:r>
            <a:r>
              <a:rPr lang="hr-HR" dirty="0"/>
              <a:t> zaposlene na neodređeno i </a:t>
            </a:r>
            <a:r>
              <a:rPr lang="hr-HR" dirty="0" smtClean="0"/>
              <a:t>na </a:t>
            </a:r>
            <a:r>
              <a:rPr lang="hr-HR" dirty="0"/>
              <a:t>određeno vrijeme</a:t>
            </a:r>
            <a:r>
              <a:rPr lang="hr-HR" dirty="0" smtClean="0"/>
              <a:t>, </a:t>
            </a:r>
            <a:r>
              <a:rPr lang="hr-HR" dirty="0"/>
              <a:t>s punim ili s nepunim radnim </a:t>
            </a:r>
            <a:r>
              <a:rPr lang="hr-HR" dirty="0" smtClean="0"/>
              <a:t>vremenom</a:t>
            </a:r>
            <a:endParaRPr lang="hr-HR" dirty="0"/>
          </a:p>
          <a:p>
            <a:pPr lvl="0"/>
            <a:r>
              <a:rPr lang="hr-HR" b="1" dirty="0"/>
              <a:t>članove uprave</a:t>
            </a:r>
            <a:r>
              <a:rPr lang="hr-HR" dirty="0"/>
              <a:t>, ravnatelje, </a:t>
            </a:r>
            <a:r>
              <a:rPr lang="hr-HR" dirty="0" smtClean="0"/>
              <a:t>upravitelje i druge osobe koje su prema posebnom propisu ovlaštene voditi poslove poslodavca pravne osobe, </a:t>
            </a:r>
            <a:r>
              <a:rPr lang="hr-HR" dirty="0"/>
              <a:t>ukoliko te poslove obavljaju u radnom </a:t>
            </a:r>
            <a:r>
              <a:rPr lang="hr-HR" dirty="0" smtClean="0"/>
              <a:t>odnosu</a:t>
            </a:r>
            <a:endParaRPr lang="hr-HR" dirty="0"/>
          </a:p>
          <a:p>
            <a:pPr lvl="0"/>
            <a:r>
              <a:rPr lang="hr-HR" dirty="0"/>
              <a:t>za članove obitelji poslodavca fizičke osobe koji </a:t>
            </a:r>
            <a:r>
              <a:rPr lang="hr-HR" dirty="0" smtClean="0"/>
              <a:t>su zaposleni </a:t>
            </a:r>
            <a:r>
              <a:rPr lang="hr-HR" dirty="0"/>
              <a:t>kod fizičke </a:t>
            </a:r>
            <a:r>
              <a:rPr lang="hr-HR" dirty="0" smtClean="0"/>
              <a:t>osobe</a:t>
            </a:r>
            <a:endParaRPr lang="hr-HR" dirty="0"/>
          </a:p>
          <a:p>
            <a:pPr lvl="0"/>
            <a:r>
              <a:rPr lang="hr-HR" dirty="0"/>
              <a:t>za umirovljene </a:t>
            </a:r>
            <a:r>
              <a:rPr lang="hr-HR" dirty="0" smtClean="0"/>
              <a:t>koji </a:t>
            </a:r>
            <a:r>
              <a:rPr lang="hr-HR" dirty="0"/>
              <a:t>su zaposleni s nepunim radnim </a:t>
            </a:r>
            <a:r>
              <a:rPr lang="hr-HR" dirty="0" smtClean="0"/>
              <a:t>vremenom</a:t>
            </a:r>
            <a:endParaRPr lang="hr-HR" dirty="0"/>
          </a:p>
          <a:p>
            <a:pPr lvl="0"/>
            <a:r>
              <a:rPr lang="hr-HR" dirty="0"/>
              <a:t>za radnike koji su kod odnosnog poslodavca zaposleni u </a:t>
            </a:r>
            <a:r>
              <a:rPr lang="hr-HR" dirty="0" smtClean="0"/>
              <a:t>tzv. dopunskom radu</a:t>
            </a:r>
            <a:endParaRPr lang="hr-HR" dirty="0"/>
          </a:p>
          <a:p>
            <a:pPr lvl="0"/>
            <a:r>
              <a:rPr lang="hr-HR" dirty="0"/>
              <a:t>za osobe koje su zaposlene na određeno vrijeme temelju programa provođenja javnih </a:t>
            </a:r>
            <a:r>
              <a:rPr lang="hr-HR" dirty="0" smtClean="0"/>
              <a:t>radova </a:t>
            </a:r>
            <a:endParaRPr lang="hr-HR" dirty="0"/>
          </a:p>
          <a:p>
            <a:pPr lvl="0"/>
            <a:r>
              <a:rPr lang="hr-HR" dirty="0"/>
              <a:t>za radnike koji su ustupljeni drugom </a:t>
            </a:r>
            <a:r>
              <a:rPr lang="hr-HR" dirty="0" smtClean="0"/>
              <a:t>poslodavcu </a:t>
            </a:r>
            <a:r>
              <a:rPr lang="hr-HR" dirty="0"/>
              <a:t>i</a:t>
            </a:r>
          </a:p>
          <a:p>
            <a:pPr lvl="0"/>
            <a:r>
              <a:rPr lang="hr-HR" dirty="0"/>
              <a:t>za sve osobe koje su po posebnim propisima izjednačene s osobama u radnom </a:t>
            </a:r>
            <a:r>
              <a:rPr lang="hr-HR" dirty="0" smtClean="0"/>
              <a:t>odnosu</a:t>
            </a:r>
            <a:endParaRPr lang="hr-HR" dirty="0"/>
          </a:p>
          <a:p>
            <a:pPr marL="0" indent="0">
              <a:buNone/>
            </a:pPr>
            <a:endParaRPr lang="hr-HR" dirty="0"/>
          </a:p>
        </p:txBody>
      </p:sp>
    </p:spTree>
    <p:extLst>
      <p:ext uri="{BB962C8B-B14F-4D97-AF65-F5344CB8AC3E}">
        <p14:creationId xmlns:p14="http://schemas.microsoft.com/office/powerpoint/2010/main" val="259042459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smtClean="0"/>
              <a:t>PREKRŠAJI POSLODAVCA</a:t>
            </a:r>
            <a:endParaRPr lang="hr-HR" sz="3600" dirty="0"/>
          </a:p>
        </p:txBody>
      </p:sp>
      <p:sp>
        <p:nvSpPr>
          <p:cNvPr id="3" name="Content Placeholder 2"/>
          <p:cNvSpPr>
            <a:spLocks noGrp="1"/>
          </p:cNvSpPr>
          <p:nvPr>
            <p:ph idx="1"/>
          </p:nvPr>
        </p:nvSpPr>
        <p:spPr/>
        <p:txBody>
          <a:bodyPr>
            <a:normAutofit lnSpcReduction="10000"/>
          </a:bodyPr>
          <a:lstStyle/>
          <a:p>
            <a:r>
              <a:rPr lang="hr-HR" sz="2200" dirty="0" smtClean="0"/>
              <a:t>Nadzor inspekcije rada</a:t>
            </a:r>
          </a:p>
          <a:p>
            <a:r>
              <a:rPr lang="hr-HR" sz="2200" dirty="0"/>
              <a:t>Poslodavac je dužan inspektoru rada na njegov zahtjev omogućiti uvid u evidencije o radnicima i o radnom </a:t>
            </a:r>
            <a:r>
              <a:rPr lang="hr-HR" sz="2200" dirty="0" smtClean="0"/>
              <a:t>vremenu</a:t>
            </a:r>
          </a:p>
          <a:p>
            <a:r>
              <a:rPr lang="hr-HR" sz="2200" dirty="0" smtClean="0"/>
              <a:t>Prekršaj poslodavca:</a:t>
            </a:r>
          </a:p>
          <a:p>
            <a:pPr marL="0" indent="0">
              <a:buNone/>
            </a:pPr>
            <a:r>
              <a:rPr lang="hr-HR" sz="2200" dirty="0"/>
              <a:t> </a:t>
            </a:r>
            <a:r>
              <a:rPr lang="hr-HR" sz="2200" dirty="0" smtClean="0"/>
              <a:t>   - ako ne vodi evidencije</a:t>
            </a:r>
          </a:p>
          <a:p>
            <a:pPr marL="0" indent="0">
              <a:buNone/>
            </a:pPr>
            <a:r>
              <a:rPr lang="hr-HR" sz="2200" dirty="0"/>
              <a:t> </a:t>
            </a:r>
            <a:r>
              <a:rPr lang="hr-HR" sz="2200" dirty="0" smtClean="0"/>
              <a:t>   - ako ih ne vodi na </a:t>
            </a:r>
            <a:r>
              <a:rPr lang="hr-HR" sz="2200" dirty="0"/>
              <a:t>vode na propisani </a:t>
            </a:r>
            <a:r>
              <a:rPr lang="hr-HR" sz="2200" dirty="0" smtClean="0"/>
              <a:t>način</a:t>
            </a:r>
            <a:endParaRPr lang="hr-HR" sz="2200" dirty="0"/>
          </a:p>
          <a:p>
            <a:pPr marL="0" indent="0">
              <a:buNone/>
            </a:pPr>
            <a:r>
              <a:rPr lang="hr-HR" sz="2200" dirty="0" smtClean="0"/>
              <a:t>    - ako ih </a:t>
            </a:r>
            <a:r>
              <a:rPr lang="hr-HR" sz="2200" dirty="0"/>
              <a:t>na zahtjev inspektora, ne </a:t>
            </a:r>
            <a:r>
              <a:rPr lang="hr-HR" sz="2200" dirty="0" smtClean="0"/>
              <a:t>dostavi </a:t>
            </a:r>
            <a:r>
              <a:rPr lang="hr-HR" sz="2200" dirty="0"/>
              <a:t>inspektoru </a:t>
            </a:r>
            <a:r>
              <a:rPr lang="hr-HR" sz="2200" dirty="0" smtClean="0"/>
              <a:t>rada</a:t>
            </a:r>
          </a:p>
          <a:p>
            <a:pPr marL="0" indent="0">
              <a:buNone/>
            </a:pPr>
            <a:endParaRPr lang="hr-HR" sz="2200" dirty="0" smtClean="0"/>
          </a:p>
          <a:p>
            <a:pPr marL="0" indent="0">
              <a:buNone/>
            </a:pPr>
            <a:r>
              <a:rPr lang="hr-HR" b="1" dirty="0" smtClean="0"/>
              <a:t>PREKRAŠAJNA KAZNA:</a:t>
            </a:r>
          </a:p>
          <a:p>
            <a:pPr>
              <a:buFontTx/>
              <a:buChar char="-"/>
            </a:pPr>
            <a:r>
              <a:rPr lang="hr-HR" dirty="0" smtClean="0"/>
              <a:t>za </a:t>
            </a:r>
            <a:r>
              <a:rPr lang="hr-HR" dirty="0"/>
              <a:t>poslodavca pravnu </a:t>
            </a:r>
            <a:r>
              <a:rPr lang="hr-HR" dirty="0" smtClean="0"/>
              <a:t>od </a:t>
            </a:r>
            <a:r>
              <a:rPr lang="hr-HR" dirty="0"/>
              <a:t>61.000 do 100.000 </a:t>
            </a:r>
            <a:r>
              <a:rPr lang="hr-HR" dirty="0" smtClean="0"/>
              <a:t>kn</a:t>
            </a:r>
          </a:p>
          <a:p>
            <a:pPr>
              <a:buFontTx/>
              <a:buChar char="-"/>
            </a:pPr>
            <a:r>
              <a:rPr lang="hr-HR" dirty="0"/>
              <a:t>za odgovornu osobnu u pravnoj </a:t>
            </a:r>
            <a:r>
              <a:rPr lang="hr-HR" dirty="0" smtClean="0"/>
              <a:t>osobi </a:t>
            </a:r>
            <a:r>
              <a:rPr lang="hr-HR" dirty="0"/>
              <a:t>od 7.000 do 10.000 </a:t>
            </a:r>
            <a:r>
              <a:rPr lang="hr-HR" dirty="0" smtClean="0"/>
              <a:t>kn</a:t>
            </a:r>
          </a:p>
          <a:p>
            <a:pPr>
              <a:buFontTx/>
              <a:buChar char="-"/>
            </a:pPr>
            <a:r>
              <a:rPr lang="hr-HR" dirty="0" smtClean="0"/>
              <a:t>za </a:t>
            </a:r>
            <a:r>
              <a:rPr lang="hr-HR" dirty="0"/>
              <a:t>poslodavca </a:t>
            </a:r>
            <a:r>
              <a:rPr lang="hr-HR" dirty="0" smtClean="0"/>
              <a:t>fizičku </a:t>
            </a:r>
            <a:r>
              <a:rPr lang="hr-HR" dirty="0"/>
              <a:t>osobu od 7.000 do 10.000 kn</a:t>
            </a:r>
          </a:p>
        </p:txBody>
      </p:sp>
    </p:spTree>
    <p:extLst>
      <p:ext uri="{BB962C8B-B14F-4D97-AF65-F5344CB8AC3E}">
        <p14:creationId xmlns:p14="http://schemas.microsoft.com/office/powerpoint/2010/main" val="238934431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r-HR" sz="3600" dirty="0"/>
              <a:t>Sadržaj </a:t>
            </a:r>
            <a:r>
              <a:rPr lang="hr-HR" sz="3600" dirty="0" smtClean="0"/>
              <a:t>podataka koji se vode u evidenciji </a:t>
            </a:r>
            <a:r>
              <a:rPr lang="hr-HR" sz="3600" dirty="0"/>
              <a:t>o zaposlenim </a:t>
            </a:r>
            <a:r>
              <a:rPr lang="hr-HR" sz="3600" dirty="0" smtClean="0"/>
              <a:t>radnicima </a:t>
            </a:r>
            <a:r>
              <a:rPr lang="hr-HR" sz="3200" dirty="0" smtClean="0"/>
              <a:t>– 25 obveznih podataka</a:t>
            </a:r>
            <a:endParaRPr lang="hr-HR" sz="3200" dirty="0"/>
          </a:p>
        </p:txBody>
      </p:sp>
      <p:sp>
        <p:nvSpPr>
          <p:cNvPr id="3" name="Content Placeholder 2"/>
          <p:cNvSpPr>
            <a:spLocks noGrp="1"/>
          </p:cNvSpPr>
          <p:nvPr>
            <p:ph idx="1"/>
          </p:nvPr>
        </p:nvSpPr>
        <p:spPr/>
        <p:txBody>
          <a:bodyPr>
            <a:normAutofit fontScale="92500" lnSpcReduction="20000"/>
          </a:bodyPr>
          <a:lstStyle/>
          <a:p>
            <a:pPr lvl="0"/>
            <a:r>
              <a:rPr lang="hr-HR" b="1" dirty="0"/>
              <a:t>podaci o radniku:</a:t>
            </a:r>
            <a:r>
              <a:rPr lang="hr-HR" dirty="0"/>
              <a:t> </a:t>
            </a:r>
          </a:p>
          <a:p>
            <a:pPr marL="266700" lvl="0" indent="-266700">
              <a:buNone/>
            </a:pPr>
            <a:r>
              <a:rPr lang="hr-HR" dirty="0" smtClean="0"/>
              <a:t>1. ime </a:t>
            </a:r>
            <a:r>
              <a:rPr lang="hr-HR" dirty="0"/>
              <a:t>i </a:t>
            </a:r>
            <a:r>
              <a:rPr lang="hr-HR" dirty="0" smtClean="0"/>
              <a:t>prezime</a:t>
            </a:r>
            <a:endParaRPr lang="hr-HR" dirty="0"/>
          </a:p>
          <a:p>
            <a:pPr marL="266700" lvl="0" indent="-266700">
              <a:buNone/>
            </a:pPr>
            <a:r>
              <a:rPr lang="hr-HR" dirty="0" smtClean="0"/>
              <a:t>2. osobni </a:t>
            </a:r>
            <a:r>
              <a:rPr lang="hr-HR" dirty="0"/>
              <a:t>identifikacijski </a:t>
            </a:r>
            <a:r>
              <a:rPr lang="hr-HR" dirty="0" smtClean="0"/>
              <a:t>broj</a:t>
            </a:r>
            <a:endParaRPr lang="hr-HR" dirty="0"/>
          </a:p>
          <a:p>
            <a:pPr marL="266700" lvl="0" indent="-266700">
              <a:buNone/>
            </a:pPr>
            <a:r>
              <a:rPr lang="hr-HR" dirty="0" smtClean="0"/>
              <a:t>3. spol</a:t>
            </a:r>
            <a:endParaRPr lang="hr-HR" dirty="0"/>
          </a:p>
          <a:p>
            <a:pPr marL="266700" lvl="0" indent="-266700">
              <a:buNone/>
            </a:pPr>
            <a:r>
              <a:rPr lang="hr-HR" dirty="0" smtClean="0"/>
              <a:t>4. dan</a:t>
            </a:r>
            <a:r>
              <a:rPr lang="hr-HR" dirty="0"/>
              <a:t>, mjesec i godina </a:t>
            </a:r>
            <a:r>
              <a:rPr lang="hr-HR" dirty="0" smtClean="0"/>
              <a:t>rođenja</a:t>
            </a:r>
            <a:endParaRPr lang="hr-HR" dirty="0"/>
          </a:p>
          <a:p>
            <a:pPr marL="266700" lvl="0" indent="-266700">
              <a:buNone/>
            </a:pPr>
            <a:r>
              <a:rPr lang="hr-HR" dirty="0" smtClean="0">
                <a:solidFill>
                  <a:srgbClr val="FF0000"/>
                </a:solidFill>
              </a:rPr>
              <a:t>5. </a:t>
            </a:r>
            <a:r>
              <a:rPr lang="hr-HR" dirty="0" smtClean="0"/>
              <a:t>mjesto </a:t>
            </a:r>
            <a:r>
              <a:rPr lang="hr-HR" dirty="0"/>
              <a:t>rođenja, a ako je mjesto rođenja izvan Republike Hrvatske i podatak o državi rođenja ( novi podatak, uveden od 28. ožujka 2015</a:t>
            </a:r>
            <a:r>
              <a:rPr lang="hr-HR" dirty="0" smtClean="0"/>
              <a:t>.)</a:t>
            </a:r>
            <a:endParaRPr lang="hr-HR" dirty="0"/>
          </a:p>
          <a:p>
            <a:pPr marL="266700" lvl="0" indent="-266700">
              <a:buNone/>
            </a:pPr>
            <a:r>
              <a:rPr lang="hr-HR" dirty="0" smtClean="0"/>
              <a:t>6. državljanstvo</a:t>
            </a:r>
            <a:endParaRPr lang="hr-HR" dirty="0"/>
          </a:p>
          <a:p>
            <a:pPr marL="266700" lvl="0" indent="-266700">
              <a:buNone/>
            </a:pPr>
            <a:r>
              <a:rPr lang="hr-HR" dirty="0" smtClean="0"/>
              <a:t>7. prebivalište</a:t>
            </a:r>
            <a:r>
              <a:rPr lang="hr-HR" dirty="0"/>
              <a:t>, odnosno boravište (adresa prebivališta i adresa boravišta)</a:t>
            </a:r>
          </a:p>
          <a:p>
            <a:pPr marL="266700" lvl="0" indent="-266700">
              <a:buNone/>
            </a:pPr>
            <a:r>
              <a:rPr lang="hr-HR" dirty="0" smtClean="0"/>
              <a:t>8. dozvola </a:t>
            </a:r>
            <a:r>
              <a:rPr lang="hr-HR" dirty="0"/>
              <a:t>za boravak i rad ili potvrda o prijavi rada, ako je radnik stranac i ako ih je obvezan imati (u odnosu na raniji Pravilnik, formulacija je unekoliko izmijenjena),</a:t>
            </a:r>
          </a:p>
          <a:p>
            <a:pPr marL="266700" lvl="0" indent="-266700">
              <a:buNone/>
            </a:pPr>
            <a:r>
              <a:rPr lang="hr-HR" dirty="0" smtClean="0"/>
              <a:t>9. stručno </a:t>
            </a:r>
            <a:r>
              <a:rPr lang="hr-HR" dirty="0"/>
              <a:t>obrazovanje te posebni ispiti, tečajevi i </a:t>
            </a:r>
            <a:r>
              <a:rPr lang="hr-HR" dirty="0" smtClean="0"/>
              <a:t>slično</a:t>
            </a:r>
          </a:p>
          <a:p>
            <a:pPr marL="0" indent="0">
              <a:buNone/>
            </a:pPr>
            <a:endParaRPr lang="hr-HR" dirty="0"/>
          </a:p>
        </p:txBody>
      </p:sp>
    </p:spTree>
    <p:extLst>
      <p:ext uri="{BB962C8B-B14F-4D97-AF65-F5344CB8AC3E}">
        <p14:creationId xmlns:p14="http://schemas.microsoft.com/office/powerpoint/2010/main" val="241509739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59296"/>
          </a:xfrm>
        </p:spPr>
        <p:txBody>
          <a:bodyPr>
            <a:normAutofit fontScale="90000"/>
          </a:bodyPr>
          <a:lstStyle/>
          <a:p>
            <a:endParaRPr lang="hr-HR" dirty="0"/>
          </a:p>
        </p:txBody>
      </p:sp>
      <p:sp>
        <p:nvSpPr>
          <p:cNvPr id="3" name="Content Placeholder 2"/>
          <p:cNvSpPr>
            <a:spLocks noGrp="1"/>
          </p:cNvSpPr>
          <p:nvPr>
            <p:ph idx="1"/>
          </p:nvPr>
        </p:nvSpPr>
        <p:spPr>
          <a:xfrm>
            <a:off x="457200" y="764704"/>
            <a:ext cx="8229600" cy="5712296"/>
          </a:xfrm>
        </p:spPr>
        <p:txBody>
          <a:bodyPr>
            <a:normAutofit fontScale="92500"/>
          </a:bodyPr>
          <a:lstStyle/>
          <a:p>
            <a:pPr lvl="0"/>
            <a:r>
              <a:rPr lang="hr-HR" sz="2200" b="1" dirty="0"/>
              <a:t>podaci o radnom odnosu i poslovima na kojima radnik radi:</a:t>
            </a:r>
            <a:endParaRPr lang="hr-HR" sz="2200" dirty="0"/>
          </a:p>
          <a:p>
            <a:pPr marL="0" lvl="0" indent="0">
              <a:buNone/>
            </a:pPr>
            <a:r>
              <a:rPr lang="hr-HR" sz="2200" dirty="0" smtClean="0"/>
              <a:t>10. dan </a:t>
            </a:r>
            <a:r>
              <a:rPr lang="hr-HR" sz="2200" dirty="0"/>
              <a:t>početka </a:t>
            </a:r>
            <a:r>
              <a:rPr lang="hr-HR" sz="2200" dirty="0" smtClean="0"/>
              <a:t>rada</a:t>
            </a:r>
            <a:endParaRPr lang="hr-HR" sz="2200" dirty="0"/>
          </a:p>
          <a:p>
            <a:pPr marL="0" lvl="0" indent="0">
              <a:buNone/>
            </a:pPr>
            <a:r>
              <a:rPr lang="hr-HR" sz="2200" dirty="0" smtClean="0"/>
              <a:t>11. zanimanje</a:t>
            </a:r>
            <a:r>
              <a:rPr lang="hr-HR" sz="2200" dirty="0"/>
              <a:t>, naziv posla, odnosno narav i vrsta rada koje radnik </a:t>
            </a:r>
            <a:r>
              <a:rPr lang="hr-HR" sz="2200" dirty="0" smtClean="0"/>
              <a:t>obavlja</a:t>
            </a:r>
            <a:endParaRPr lang="hr-HR" sz="2200" dirty="0"/>
          </a:p>
          <a:p>
            <a:pPr marL="361950" lvl="0" indent="-361950">
              <a:buNone/>
            </a:pPr>
            <a:r>
              <a:rPr lang="hr-HR" sz="2200" dirty="0" smtClean="0"/>
              <a:t>12. naznaka </a:t>
            </a:r>
            <a:r>
              <a:rPr lang="hr-HR" sz="2200" dirty="0"/>
              <a:t>je li ugovor o radu sklopljen na određeno ili neodređeno vrijeme te očekivano trajanje ugovora o radu na određeno </a:t>
            </a:r>
            <a:r>
              <a:rPr lang="hr-HR" sz="2200" dirty="0" smtClean="0"/>
              <a:t>vrijeme</a:t>
            </a:r>
          </a:p>
          <a:p>
            <a:pPr marL="0" lvl="0" indent="0">
              <a:buNone/>
            </a:pPr>
            <a:endParaRPr lang="hr-HR" sz="2200" dirty="0"/>
          </a:p>
          <a:p>
            <a:pPr lvl="0"/>
            <a:r>
              <a:rPr lang="hr-HR" sz="2200" b="1" dirty="0"/>
              <a:t>posebni podaci</a:t>
            </a:r>
            <a:r>
              <a:rPr lang="hr-HR" sz="2200" dirty="0"/>
              <a:t> </a:t>
            </a:r>
            <a:r>
              <a:rPr lang="hr-HR" sz="2200" b="1" dirty="0"/>
              <a:t>koji se vode samo ukoliko postoje kod određenog radnika:</a:t>
            </a:r>
            <a:endParaRPr lang="hr-HR" sz="2200" dirty="0"/>
          </a:p>
          <a:p>
            <a:pPr marL="361950" lvl="0" indent="-361950">
              <a:buNone/>
            </a:pPr>
            <a:r>
              <a:rPr lang="hr-HR" sz="2200" dirty="0" smtClean="0">
                <a:solidFill>
                  <a:srgbClr val="FF0000"/>
                </a:solidFill>
              </a:rPr>
              <a:t>13. </a:t>
            </a:r>
            <a:r>
              <a:rPr lang="hr-HR" sz="2200" dirty="0" smtClean="0"/>
              <a:t>naznaka </a:t>
            </a:r>
            <a:r>
              <a:rPr lang="hr-HR" sz="2200" dirty="0"/>
              <a:t>radi li se o ugovoru iz čl. 61. st. 3. i čl. 62. st. 3. Zakona o radu te broj radnih sati koje će radnik raditi temeljem takvog ugovora, kao i suglasnost poslodavca kod kojeg radnik radi u punom radnom vremenu ili poslodavaca kod kojih radnik u nepunom radnom vremenu radi četrdeset sati </a:t>
            </a:r>
            <a:r>
              <a:rPr lang="hr-HR" sz="2200" dirty="0" smtClean="0"/>
              <a:t>tjedno</a:t>
            </a:r>
          </a:p>
          <a:p>
            <a:pPr marL="361950" lvl="0" indent="-361950">
              <a:buNone/>
            </a:pPr>
            <a:r>
              <a:rPr lang="hr-HR" sz="2200" dirty="0" smtClean="0"/>
              <a:t>14. vrijeme </a:t>
            </a:r>
            <a:r>
              <a:rPr lang="hr-HR" sz="2200" dirty="0"/>
              <a:t>trajanja probnog rada, ako je </a:t>
            </a:r>
            <a:r>
              <a:rPr lang="hr-HR" sz="2200" dirty="0" smtClean="0"/>
              <a:t>ugovoreno</a:t>
            </a:r>
            <a:endParaRPr lang="hr-HR" sz="2200" dirty="0"/>
          </a:p>
          <a:p>
            <a:pPr marL="361950" lvl="0" indent="-361950">
              <a:buNone/>
            </a:pPr>
            <a:r>
              <a:rPr lang="hr-HR" sz="2200" dirty="0" smtClean="0"/>
              <a:t>15. trajanje pripravničkog staža, ako je ugovoreno te vrijeme i rezultat polaganja stručnog ispita, ako je isti predviđen i obavljen</a:t>
            </a:r>
          </a:p>
          <a:p>
            <a:pPr marL="0" lvl="0" indent="0">
              <a:buNone/>
            </a:pPr>
            <a:endParaRPr lang="hr-HR" sz="2000" dirty="0"/>
          </a:p>
          <a:p>
            <a:endParaRPr lang="hr-HR" dirty="0"/>
          </a:p>
        </p:txBody>
      </p:sp>
    </p:spTree>
    <p:extLst>
      <p:ext uri="{BB962C8B-B14F-4D97-AF65-F5344CB8AC3E}">
        <p14:creationId xmlns:p14="http://schemas.microsoft.com/office/powerpoint/2010/main" val="424188147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5300"/>
            <a:ext cx="8229600" cy="990600"/>
          </a:xfrm>
        </p:spPr>
        <p:txBody>
          <a:bodyPr/>
          <a:lstStyle/>
          <a:p>
            <a:endParaRPr lang="hr-HR" dirty="0"/>
          </a:p>
        </p:txBody>
      </p:sp>
      <p:sp>
        <p:nvSpPr>
          <p:cNvPr id="3" name="Content Placeholder 2"/>
          <p:cNvSpPr>
            <a:spLocks noGrp="1"/>
          </p:cNvSpPr>
          <p:nvPr>
            <p:ph idx="1"/>
          </p:nvPr>
        </p:nvSpPr>
        <p:spPr>
          <a:xfrm>
            <a:off x="457200" y="692696"/>
            <a:ext cx="8229600" cy="5784304"/>
          </a:xfrm>
        </p:spPr>
        <p:txBody>
          <a:bodyPr/>
          <a:lstStyle/>
          <a:p>
            <a:pPr marL="361950" lvl="0" indent="-361950">
              <a:buNone/>
            </a:pPr>
            <a:r>
              <a:rPr lang="hr-HR" sz="2000" dirty="0" smtClean="0"/>
              <a:t>16. trajanje </a:t>
            </a:r>
            <a:r>
              <a:rPr lang="hr-HR" sz="2000" dirty="0"/>
              <a:t>rada u inozemstvu, država i mjesto rada, u slučaju upućivanja radnika u </a:t>
            </a:r>
            <a:r>
              <a:rPr lang="hr-HR" sz="2000" dirty="0" smtClean="0"/>
              <a:t>inozemstvo</a:t>
            </a:r>
            <a:endParaRPr lang="hr-HR" sz="2000" dirty="0"/>
          </a:p>
          <a:p>
            <a:pPr marL="361950" lvl="0" indent="-361950">
              <a:buNone/>
            </a:pPr>
            <a:r>
              <a:rPr lang="hr-HR" sz="2000" dirty="0" smtClean="0">
                <a:solidFill>
                  <a:srgbClr val="FF0000"/>
                </a:solidFill>
              </a:rPr>
              <a:t>17. </a:t>
            </a:r>
            <a:r>
              <a:rPr lang="hr-HR" sz="2000" dirty="0" smtClean="0"/>
              <a:t>trajanje </a:t>
            </a:r>
            <a:r>
              <a:rPr lang="hr-HR" sz="2000" dirty="0"/>
              <a:t>privremenog ustupanja radnika u povezano društvo, sjedište i mjesto rada ustupljenog radnika te država poslovnog </a:t>
            </a:r>
            <a:r>
              <a:rPr lang="hr-HR" sz="2000" dirty="0" err="1"/>
              <a:t>nastana</a:t>
            </a:r>
            <a:r>
              <a:rPr lang="hr-HR" sz="2000" dirty="0"/>
              <a:t> povezanog društva, u slučaju ustupanja u </a:t>
            </a:r>
            <a:r>
              <a:rPr lang="hr-HR" sz="2000" dirty="0" smtClean="0"/>
              <a:t>inozemstvo</a:t>
            </a:r>
            <a:endParaRPr lang="hr-HR" sz="2000" dirty="0"/>
          </a:p>
          <a:p>
            <a:pPr marL="361950" lvl="0" indent="-361950">
              <a:buNone/>
            </a:pPr>
            <a:r>
              <a:rPr lang="hr-HR" sz="2000" dirty="0" smtClean="0"/>
              <a:t>18. naznaka </a:t>
            </a:r>
            <a:r>
              <a:rPr lang="hr-HR" sz="2000" dirty="0"/>
              <a:t>radi li se o poslovima na kojima se staž osiguranja računa s povećanim trajanjem i </a:t>
            </a:r>
            <a:r>
              <a:rPr lang="hr-HR" sz="2000" dirty="0" smtClean="0"/>
              <a:t>kako se računa</a:t>
            </a:r>
            <a:endParaRPr lang="hr-HR" sz="2000" dirty="0"/>
          </a:p>
          <a:p>
            <a:pPr marL="361950" lvl="0" indent="-361950">
              <a:buNone/>
            </a:pPr>
            <a:r>
              <a:rPr lang="hr-HR" sz="2000" dirty="0" smtClean="0"/>
              <a:t>19. naznaka </a:t>
            </a:r>
            <a:r>
              <a:rPr lang="hr-HR" sz="2000" dirty="0"/>
              <a:t>radi li se o poslovima na kojima radnik može raditi samo nakon prethodnog i redovnog utvrđivanja radne sposobnosti za njihovo </a:t>
            </a:r>
            <a:r>
              <a:rPr lang="hr-HR" sz="2000" dirty="0" smtClean="0"/>
              <a:t>obavljanje</a:t>
            </a:r>
          </a:p>
          <a:p>
            <a:pPr marL="0" lvl="0" indent="0">
              <a:buNone/>
            </a:pPr>
            <a:endParaRPr lang="hr-HR" sz="2000" dirty="0"/>
          </a:p>
          <a:p>
            <a:pPr lvl="0"/>
            <a:r>
              <a:rPr lang="hr-HR" sz="2000" b="1" dirty="0"/>
              <a:t>podaci koji se odnose na radno mjesto i ugovoreno radno vrijeme:</a:t>
            </a:r>
            <a:endParaRPr lang="hr-HR" sz="2000" dirty="0"/>
          </a:p>
          <a:p>
            <a:pPr marL="361950" lvl="0" indent="-361950">
              <a:buNone/>
            </a:pPr>
            <a:r>
              <a:rPr lang="hr-HR" sz="2000" dirty="0" smtClean="0"/>
              <a:t>20. mjesto </a:t>
            </a:r>
            <a:r>
              <a:rPr lang="hr-HR" sz="2000" dirty="0"/>
              <a:t>rada, a ako ne postoji stalno ili glavno mjesto rada, napomenu da se rad obavlja na različitim </a:t>
            </a:r>
            <a:r>
              <a:rPr lang="hr-HR" sz="2000" dirty="0" smtClean="0"/>
              <a:t>mjestima</a:t>
            </a:r>
            <a:endParaRPr lang="hr-HR" sz="2000" dirty="0"/>
          </a:p>
          <a:p>
            <a:pPr marL="361950" lvl="0" indent="-361950">
              <a:buNone/>
            </a:pPr>
            <a:r>
              <a:rPr lang="hr-HR" sz="2000" dirty="0" smtClean="0"/>
              <a:t>21. ugovoreno </a:t>
            </a:r>
            <a:r>
              <a:rPr lang="hr-HR" sz="2000" dirty="0"/>
              <a:t>tjedno radno vrijeme, određeno puno radno vrijeme, odnosno propisano skraćeno radno vrijeme u </a:t>
            </a:r>
            <a:r>
              <a:rPr lang="hr-HR" sz="2000" dirty="0" smtClean="0"/>
              <a:t>satima</a:t>
            </a:r>
            <a:endParaRPr lang="hr-HR" sz="2000" dirty="0"/>
          </a:p>
          <a:p>
            <a:endParaRPr lang="hr-HR" dirty="0"/>
          </a:p>
        </p:txBody>
      </p:sp>
    </p:spTree>
    <p:extLst>
      <p:ext uri="{BB962C8B-B14F-4D97-AF65-F5344CB8AC3E}">
        <p14:creationId xmlns:p14="http://schemas.microsoft.com/office/powerpoint/2010/main" val="72886155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476672"/>
            <a:ext cx="8229600" cy="56728"/>
          </a:xfrm>
        </p:spPr>
        <p:txBody>
          <a:bodyPr>
            <a:normAutofit fontScale="90000"/>
          </a:bodyPr>
          <a:lstStyle/>
          <a:p>
            <a:endParaRPr lang="hr-HR" dirty="0"/>
          </a:p>
        </p:txBody>
      </p:sp>
      <p:sp>
        <p:nvSpPr>
          <p:cNvPr id="3" name="Content Placeholder 2"/>
          <p:cNvSpPr>
            <a:spLocks noGrp="1"/>
          </p:cNvSpPr>
          <p:nvPr>
            <p:ph idx="1"/>
          </p:nvPr>
        </p:nvSpPr>
        <p:spPr>
          <a:xfrm>
            <a:off x="457200" y="908720"/>
            <a:ext cx="8229600" cy="5568280"/>
          </a:xfrm>
        </p:spPr>
        <p:txBody>
          <a:bodyPr>
            <a:normAutofit/>
          </a:bodyPr>
          <a:lstStyle/>
          <a:p>
            <a:pPr lvl="0"/>
            <a:r>
              <a:rPr lang="hr-HR" sz="2200" b="1" dirty="0"/>
              <a:t>podaci vezani uz mirovinski staž:</a:t>
            </a:r>
            <a:endParaRPr lang="hr-HR" sz="2200" dirty="0"/>
          </a:p>
          <a:p>
            <a:pPr marL="0" lvl="0" indent="0">
              <a:buNone/>
            </a:pPr>
            <a:r>
              <a:rPr lang="hr-HR" sz="2200" dirty="0" smtClean="0"/>
              <a:t>22. mirovinski </a:t>
            </a:r>
            <a:r>
              <a:rPr lang="hr-HR" sz="2200" dirty="0"/>
              <a:t>staž do početka rada kod poslodavca,</a:t>
            </a:r>
          </a:p>
          <a:p>
            <a:pPr marL="361950" lvl="0" indent="-361950">
              <a:buNone/>
            </a:pPr>
            <a:r>
              <a:rPr lang="hr-HR" sz="2200" dirty="0" smtClean="0"/>
              <a:t>23. vrijeme </a:t>
            </a:r>
            <a:r>
              <a:rPr lang="hr-HR" sz="2200" dirty="0"/>
              <a:t>mirovanja radnog odnosa (sadržaj toga podatka je izmijenjen i više ne uključuje podatke o razdobljima korištenja rodiljinog i roditeljskog dopusta, kako je bilo uređeno prethodnim Pravilnikom</a:t>
            </a:r>
            <a:r>
              <a:rPr lang="hr-HR" sz="2200" dirty="0" smtClean="0"/>
              <a:t>)</a:t>
            </a:r>
          </a:p>
          <a:p>
            <a:pPr marL="0" lvl="0" indent="0">
              <a:buNone/>
            </a:pPr>
            <a:endParaRPr lang="hr-HR" sz="2200" dirty="0"/>
          </a:p>
          <a:p>
            <a:pPr lvl="0"/>
            <a:r>
              <a:rPr lang="hr-HR" sz="2200" b="1" dirty="0"/>
              <a:t>podaci koji se odnose na prestanak radnog odnosa:</a:t>
            </a:r>
            <a:endParaRPr lang="hr-HR" sz="2200" dirty="0"/>
          </a:p>
          <a:p>
            <a:pPr marL="0" lvl="0" indent="0">
              <a:buNone/>
            </a:pPr>
            <a:r>
              <a:rPr lang="hr-HR" sz="2200" dirty="0" smtClean="0"/>
              <a:t>24. dan </a:t>
            </a:r>
            <a:r>
              <a:rPr lang="hr-HR" sz="2200" dirty="0"/>
              <a:t>prestanka radnog odnosa,</a:t>
            </a:r>
          </a:p>
          <a:p>
            <a:pPr marL="0" indent="0">
              <a:buNone/>
            </a:pPr>
            <a:r>
              <a:rPr lang="hr-HR" sz="2200" dirty="0" smtClean="0"/>
              <a:t>25. razlog </a:t>
            </a:r>
            <a:r>
              <a:rPr lang="hr-HR" sz="2200" dirty="0"/>
              <a:t>prestanka radnog odnosa</a:t>
            </a:r>
          </a:p>
        </p:txBody>
      </p:sp>
    </p:spTree>
    <p:extLst>
      <p:ext uri="{BB962C8B-B14F-4D97-AF65-F5344CB8AC3E}">
        <p14:creationId xmlns:p14="http://schemas.microsoft.com/office/powerpoint/2010/main" val="217758829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r-HR" sz="3600" dirty="0"/>
              <a:t>Evidencija o radnicima - u</a:t>
            </a:r>
            <a:r>
              <a:rPr lang="hr-HR" sz="3600" dirty="0" smtClean="0"/>
              <a:t>sporedba s ranijim Pravilnikom </a:t>
            </a:r>
            <a:endParaRPr lang="hr-HR" sz="3600" dirty="0"/>
          </a:p>
        </p:txBody>
      </p:sp>
      <p:sp>
        <p:nvSpPr>
          <p:cNvPr id="3" name="Content Placeholder 2"/>
          <p:cNvSpPr>
            <a:spLocks noGrp="1"/>
          </p:cNvSpPr>
          <p:nvPr>
            <p:ph idx="1"/>
          </p:nvPr>
        </p:nvSpPr>
        <p:spPr/>
        <p:txBody>
          <a:bodyPr>
            <a:normAutofit/>
          </a:bodyPr>
          <a:lstStyle/>
          <a:p>
            <a:pPr marL="0" indent="0">
              <a:buNone/>
            </a:pPr>
            <a:r>
              <a:rPr lang="hr-HR" b="1" dirty="0" smtClean="0"/>
              <a:t>3 nova podatka:</a:t>
            </a:r>
          </a:p>
          <a:p>
            <a:pPr lvl="0"/>
            <a:r>
              <a:rPr lang="hr-HR" dirty="0"/>
              <a:t>mjesto rođenja radnika (podatak pod </a:t>
            </a:r>
            <a:r>
              <a:rPr lang="hr-HR" b="1" dirty="0"/>
              <a:t>5</a:t>
            </a:r>
            <a:r>
              <a:rPr lang="hr-HR" dirty="0"/>
              <a:t>.),</a:t>
            </a:r>
          </a:p>
          <a:p>
            <a:pPr lvl="0"/>
            <a:r>
              <a:rPr lang="hr-HR" dirty="0"/>
              <a:t>podatke o radniku koji radi u tzv. dopunskom radu od najviše osam sati tjedno odnosno 180 sati </a:t>
            </a:r>
            <a:r>
              <a:rPr lang="hr-HR" dirty="0" smtClean="0"/>
              <a:t>godišnje </a:t>
            </a:r>
            <a:r>
              <a:rPr lang="hr-HR" dirty="0"/>
              <a:t>(podatak pod </a:t>
            </a:r>
            <a:r>
              <a:rPr lang="hr-HR" b="1" dirty="0"/>
              <a:t>13</a:t>
            </a:r>
            <a:r>
              <a:rPr lang="hr-HR" dirty="0"/>
              <a:t>.),</a:t>
            </a:r>
          </a:p>
          <a:p>
            <a:pPr lvl="0"/>
            <a:r>
              <a:rPr lang="hr-HR" dirty="0"/>
              <a:t>podaci o ustupanju radnika u povezano društvo, što je novina uvedena od 7. kolovoza 2015. i omogućuje poslodavcu da radnika za čijim radom privremeno nema potrebu ustupi povezanom trgovačkom društvu u zemlji u trajanju do 6 mjeseci, a u inozemstvu u trajanju do 24 mjeseca (podatak pod </a:t>
            </a:r>
            <a:r>
              <a:rPr lang="hr-HR" b="1" dirty="0"/>
              <a:t>17</a:t>
            </a:r>
            <a:r>
              <a:rPr lang="hr-HR" dirty="0"/>
              <a:t>.).</a:t>
            </a:r>
          </a:p>
          <a:p>
            <a:pPr marL="0" indent="0">
              <a:buNone/>
            </a:pPr>
            <a:endParaRPr lang="hr-HR" dirty="0"/>
          </a:p>
        </p:txBody>
      </p:sp>
    </p:spTree>
    <p:extLst>
      <p:ext uri="{BB962C8B-B14F-4D97-AF65-F5344CB8AC3E}">
        <p14:creationId xmlns:p14="http://schemas.microsoft.com/office/powerpoint/2010/main" val="178774908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r-HR" sz="3600" dirty="0" smtClean="0"/>
              <a:t>Evidencija o radnicima - usporedba </a:t>
            </a:r>
            <a:r>
              <a:rPr lang="hr-HR" sz="3600" dirty="0"/>
              <a:t>s ranijim Pravilnikom </a:t>
            </a:r>
          </a:p>
        </p:txBody>
      </p:sp>
      <p:sp>
        <p:nvSpPr>
          <p:cNvPr id="3" name="Content Placeholder 2"/>
          <p:cNvSpPr>
            <a:spLocks noGrp="1"/>
          </p:cNvSpPr>
          <p:nvPr>
            <p:ph idx="1"/>
          </p:nvPr>
        </p:nvSpPr>
        <p:spPr>
          <a:xfrm>
            <a:off x="457200" y="1916832"/>
            <a:ext cx="8229600" cy="4560168"/>
          </a:xfrm>
        </p:spPr>
        <p:txBody>
          <a:bodyPr/>
          <a:lstStyle/>
          <a:p>
            <a:pPr marL="0" indent="0">
              <a:buNone/>
            </a:pPr>
            <a:r>
              <a:rPr lang="hr-HR" dirty="0" smtClean="0"/>
              <a:t>Poslodavci više </a:t>
            </a:r>
            <a:r>
              <a:rPr lang="hr-HR" b="1" dirty="0"/>
              <a:t>nemaju obvezu</a:t>
            </a:r>
            <a:r>
              <a:rPr lang="hr-HR" dirty="0"/>
              <a:t> u evidenciji o radnicima voditi sljedeća </a:t>
            </a:r>
            <a:r>
              <a:rPr lang="hr-HR" b="1" dirty="0"/>
              <a:t>dva podatka</a:t>
            </a:r>
            <a:r>
              <a:rPr lang="hr-HR" dirty="0"/>
              <a:t>:</a:t>
            </a:r>
          </a:p>
          <a:p>
            <a:pPr lvl="0"/>
            <a:r>
              <a:rPr lang="hr-HR" dirty="0"/>
              <a:t>dan sklapanja ugovora o </a:t>
            </a:r>
            <a:r>
              <a:rPr lang="hr-HR" dirty="0" smtClean="0"/>
              <a:t>radu </a:t>
            </a:r>
            <a:endParaRPr lang="hr-HR" dirty="0"/>
          </a:p>
          <a:p>
            <a:pPr lvl="0"/>
            <a:r>
              <a:rPr lang="hr-HR" dirty="0"/>
              <a:t>podatke o razdobljima u kojima je poslodavac preuzeo obvezu plaćanja doprinosa za produženo mirovinsko osiguranje radnika stalnih sezonaca.</a:t>
            </a:r>
          </a:p>
          <a:p>
            <a:endParaRPr lang="hr-HR" dirty="0"/>
          </a:p>
        </p:txBody>
      </p:sp>
    </p:spTree>
    <p:extLst>
      <p:ext uri="{BB962C8B-B14F-4D97-AF65-F5344CB8AC3E}">
        <p14:creationId xmlns:p14="http://schemas.microsoft.com/office/powerpoint/2010/main" val="4163971656"/>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if-mod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Rif-model</Template>
  <TotalTime>535</TotalTime>
  <Words>2673</Words>
  <Application>Microsoft Office PowerPoint</Application>
  <PresentationFormat>On-screen Show (4:3)</PresentationFormat>
  <Paragraphs>248</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Wingdings</vt:lpstr>
      <vt:lpstr>Rif-model</vt:lpstr>
      <vt:lpstr>   NOVE EVIDENCIJE O RADNOM VREMENU   </vt:lpstr>
      <vt:lpstr>Propisi</vt:lpstr>
      <vt:lpstr>EVIDENCIJA O ZAPOSLENIM RADNICIMA </vt:lpstr>
      <vt:lpstr>Sadržaj podataka koji se vode u evidenciji o zaposlenim radnicima – 25 obveznih podataka</vt:lpstr>
      <vt:lpstr>PowerPoint Presentation</vt:lpstr>
      <vt:lpstr>PowerPoint Presentation</vt:lpstr>
      <vt:lpstr>PowerPoint Presentation</vt:lpstr>
      <vt:lpstr>Evidencija o radnicima - usporedba s ranijim Pravilnikom </vt:lpstr>
      <vt:lpstr>Evidencija o radnicima - usporedba s ranijim Pravilnikom </vt:lpstr>
      <vt:lpstr>Dodatni podaci – za određene radnike</vt:lpstr>
      <vt:lpstr>Način vođenja, ažurnost, čuvanje</vt:lpstr>
      <vt:lpstr> EVIDENCIJA O DRUGIM OSOBAMA KOJE RADE KOD POSLODAVCA – posebna evidencija </vt:lpstr>
      <vt:lpstr>Obvezni podaci o drugim osobama koje rade kod poslodavca - 10  obveznih podataka </vt:lpstr>
      <vt:lpstr>Ažurnost i rokovi čuvanja evidencija o drugim osobama </vt:lpstr>
      <vt:lpstr>Fizičke osobe koje mogu biti zatečene u prostorima poslodavca, za koje se ne vodi nikakva evidencija</vt:lpstr>
      <vt:lpstr>EVIDENCIJA O RADNOM VREMENU  </vt:lpstr>
      <vt:lpstr>Raspored radnog vremena</vt:lpstr>
      <vt:lpstr>JEDNAKI I NEJEDNAKI RASPORED RADNOG VREMENA</vt:lpstr>
      <vt:lpstr>NEJEDNAKI RASPORED - OGRANIČENJA</vt:lpstr>
      <vt:lpstr>Obvezni podaci u evidenciji radnog vremena – proširen je broj obveznih podataka</vt:lpstr>
      <vt:lpstr>PowerPoint Presentation</vt:lpstr>
      <vt:lpstr>Obvezni dodatni podaci</vt:lpstr>
      <vt:lpstr>Usporedba s ranijim Pravilnikom: uvedeni su novi obvezni podaci</vt:lpstr>
      <vt:lpstr>Novi obvezni podaci</vt:lpstr>
      <vt:lpstr>Novi obvezni podaci</vt:lpstr>
      <vt:lpstr>Način evidentiranja podataka i ažurnost </vt:lpstr>
      <vt:lpstr>Gdje se vodi evidencija i čuvanje</vt:lpstr>
      <vt:lpstr>Radnici ustupljeni preko agencije za zapošljavanje </vt:lpstr>
      <vt:lpstr>Radnici koji su s poslodavcem ugovorili samostalnost u raspoređivanju radnog vremena </vt:lpstr>
      <vt:lpstr>PREKRŠAJI POSLODAVCA</vt:lpstr>
    </vt:vector>
  </TitlesOfParts>
  <Company>RIF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xxx</dc:creator>
  <cp:lastModifiedBy>Marija</cp:lastModifiedBy>
  <cp:revision>48</cp:revision>
  <dcterms:created xsi:type="dcterms:W3CDTF">2012-09-19T13:04:13Z</dcterms:created>
  <dcterms:modified xsi:type="dcterms:W3CDTF">2015-05-20T15:02:16Z</dcterms:modified>
</cp:coreProperties>
</file>