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356" r:id="rId3"/>
    <p:sldId id="325" r:id="rId4"/>
    <p:sldId id="286" r:id="rId5"/>
    <p:sldId id="287" r:id="rId6"/>
    <p:sldId id="288" r:id="rId7"/>
    <p:sldId id="290" r:id="rId8"/>
    <p:sldId id="291" r:id="rId9"/>
    <p:sldId id="295" r:id="rId10"/>
    <p:sldId id="296" r:id="rId11"/>
    <p:sldId id="297" r:id="rId12"/>
    <p:sldId id="298" r:id="rId13"/>
    <p:sldId id="299" r:id="rId14"/>
    <p:sldId id="329" r:id="rId15"/>
    <p:sldId id="301" r:id="rId16"/>
    <p:sldId id="303" r:id="rId17"/>
    <p:sldId id="358" r:id="rId18"/>
    <p:sldId id="313" r:id="rId19"/>
    <p:sldId id="333" r:id="rId20"/>
    <p:sldId id="334" r:id="rId21"/>
    <p:sldId id="315" r:id="rId22"/>
    <p:sldId id="319" r:id="rId23"/>
    <p:sldId id="336" r:id="rId24"/>
    <p:sldId id="337" r:id="rId25"/>
    <p:sldId id="338" r:id="rId26"/>
    <p:sldId id="342" r:id="rId27"/>
    <p:sldId id="359" r:id="rId28"/>
    <p:sldId id="360" r:id="rId29"/>
    <p:sldId id="361" r:id="rId30"/>
    <p:sldId id="346" r:id="rId31"/>
    <p:sldId id="362" r:id="rId32"/>
    <p:sldId id="363" r:id="rId33"/>
    <p:sldId id="350" r:id="rId34"/>
    <p:sldId id="364" r:id="rId35"/>
    <p:sldId id="351" r:id="rId36"/>
    <p:sldId id="355" r:id="rId37"/>
    <p:sldId id="353" r:id="rId38"/>
    <p:sldId id="354" r:id="rId39"/>
  </p:sldIdLst>
  <p:sldSz cx="9144000" cy="6858000" type="screen4x3"/>
  <p:notesSz cx="6797675" cy="9928225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3094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8A06DD9-C377-4960-A68F-1A69FE37A462}" type="datetimeFigureOut">
              <a:rPr lang="hr-HR"/>
              <a:pPr>
                <a:defRPr/>
              </a:pPr>
              <a:t>24.11.2014.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8EB4372-14F5-40AE-BBDD-EFDD3A8F020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2156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19620DC-FEE1-4A14-96C4-DBC82662CE70}" type="datetimeFigureOut">
              <a:rPr lang="hr-HR"/>
              <a:pPr>
                <a:defRPr/>
              </a:pPr>
              <a:t>24.11.2014.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74BD813-FD4C-4314-B7D2-35646081A16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903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E9D0619-CC44-40DD-9CE1-30D470688F7B}" type="slidenum">
              <a:rPr lang="hr-HR"/>
              <a:pPr eaLnBrk="1" hangingPunct="1"/>
              <a:t>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P\ProFi_PowPt_backgrounds2012_3-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779713" y="6508750"/>
            <a:ext cx="4078287" cy="365125"/>
          </a:xfrm>
          <a:prstGeom prst="rect">
            <a:avLst/>
          </a:prstGeom>
        </p:spPr>
        <p:txBody>
          <a:bodyPr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 smtClean="0"/>
              <a:t>Savjetovanje  Vodice 2014.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EDA885-2431-421A-9109-0E01A0FE28B5}" type="datetimeFigureOut">
              <a:rPr lang="hr-HR"/>
              <a:pPr>
                <a:defRPr/>
              </a:pPr>
              <a:t>24.11.2014.</a:t>
            </a:fld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47B6B6-8EE7-48C7-8C78-4A7AE1767CA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380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96F1BC-C705-4952-A6EA-A2E08FD05226}" type="datetimeFigureOut">
              <a:rPr lang="hr-HR"/>
              <a:pPr>
                <a:defRPr/>
              </a:pPr>
              <a:t>24.11.2014.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0A296B-15AA-4D82-B67F-49C4100DE67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277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D4B73F-6555-44A0-B935-61AB8489572F}" type="datetimeFigureOut">
              <a:rPr lang="hr-HR"/>
              <a:pPr>
                <a:defRPr/>
              </a:pPr>
              <a:t>24.11.2014.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22B965-95B6-4DD0-969B-B483A37A6CC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9471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D693E8-1412-4472-BE1F-15B76B885E4C}" type="datetimeFigureOut">
              <a:rPr lang="hr-HR"/>
              <a:pPr>
                <a:defRPr/>
              </a:pPr>
              <a:t>24.11.2014.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6090FD-9B06-429D-BBA4-7197F45252E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036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P\ProFi_PowPt_backgrounds2012_3-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4567CA-5828-4BB7-AAE5-2272AC7E45F0}" type="datetimeFigureOut">
              <a:rPr lang="hr-HR"/>
              <a:pPr>
                <a:defRPr/>
              </a:pPr>
              <a:t>24.11.2014.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1067D5-C7D9-44E4-AA01-208EA8358E9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1571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PP\ProFi_PowPt_backgrounds2012_3-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61D97A-1FC8-4F61-83D8-1E80691EF83B}" type="datetimeFigureOut">
              <a:rPr lang="hr-HR"/>
              <a:pPr>
                <a:defRPr/>
              </a:pPr>
              <a:t>24.11.2014.</a:t>
            </a:fld>
            <a:endParaRPr lang="hr-H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F57DBE-4990-4782-8236-EDD676D1762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941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PP\ProFi_PowPt_backgrounds2012_3-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33363"/>
            <a:ext cx="9753600" cy="73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F93FEA-C71F-4491-AB45-E53D2936B18C}" type="datetimeFigureOut">
              <a:rPr lang="hr-HR"/>
              <a:pPr>
                <a:defRPr/>
              </a:pPr>
              <a:t>24.11.2014.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552932-3FFB-49D7-A91B-B396FCA0185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4926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P\ProFi_PowPt_backgrounds2012_3-1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33363"/>
            <a:ext cx="9753600" cy="73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CD7900-2440-4697-BE41-49DE063C2B7A}" type="datetimeFigureOut">
              <a:rPr lang="hr-HR"/>
              <a:pPr>
                <a:defRPr/>
              </a:pPr>
              <a:t>24.11.2014.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4FF437-C281-445E-B335-C5D0DDCDC34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102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29D21B-11A7-4141-BCC7-F11A71CDF863}" type="datetimeFigureOut">
              <a:rPr lang="hr-HR"/>
              <a:pPr>
                <a:defRPr/>
              </a:pPr>
              <a:t>24.11.2014.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F11A0B-B9C7-43BE-ABF4-2A295F89982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1019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A96B57-16FA-4A31-B9F3-3513CC6E733D}" type="datetimeFigureOut">
              <a:rPr lang="hr-HR"/>
              <a:pPr>
                <a:defRPr/>
              </a:pPr>
              <a:t>24.11.2014.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8C52A9-850B-4D8E-B95A-C4B9DF67182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355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FDDD7-71F8-4B6F-B3DC-DBC438A8B3E4}" type="datetimeFigureOut">
              <a:rPr lang="hr-HR"/>
              <a:pPr>
                <a:defRPr/>
              </a:pPr>
              <a:t>24.11.2014.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67AE7C-0D98-464F-A867-405CC3CA270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5209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C99003-7EE6-4828-9D98-F8A5A140D071}" type="datetimeFigureOut">
              <a:rPr lang="hr-HR"/>
              <a:pPr>
                <a:defRPr/>
              </a:pPr>
              <a:t>24.11.2014.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1C5381-66DA-4BB7-BBE8-01277DD0562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9886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D7B2B9B-7DB6-41FC-8AD8-DC76BFA00B9A}" type="datetimeFigureOut">
              <a:rPr lang="hr-HR"/>
              <a:pPr>
                <a:defRPr/>
              </a:pPr>
              <a:t>24.11.2014.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7313" y="6356350"/>
            <a:ext cx="3889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r-HR"/>
              <a:t>Savjetovanje  Biograd n/m.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3C316B2-1522-4F21-89B4-7F9F6FF2BD9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l-PL" sz="4800" smtClean="0"/>
              <a:t>e-Dom</a:t>
            </a:r>
            <a:r>
              <a:rPr lang="pl-PL" sz="3200" smtClean="0"/>
              <a:t/>
            </a:r>
            <a:br>
              <a:rPr lang="pl-PL" sz="3200" smtClean="0"/>
            </a:br>
            <a:r>
              <a:rPr lang="pl-PL" sz="2800" smtClean="0"/>
              <a:t>aplikacija za domove i ustanove za starije i nemoćne</a:t>
            </a:r>
            <a:endParaRPr lang="hr-HR" sz="2800" smtClean="0"/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hr-HR" smtClean="0">
              <a:solidFill>
                <a:schemeClr val="tx1"/>
              </a:solidFill>
            </a:endParaRPr>
          </a:p>
          <a:p>
            <a:pPr eaLnBrk="1" hangingPunct="1"/>
            <a:r>
              <a:rPr lang="hr-HR" smtClean="0">
                <a:solidFill>
                  <a:schemeClr val="tx1"/>
                </a:solidFill>
              </a:rPr>
              <a:t>Jure Staničić, </a:t>
            </a:r>
            <a:r>
              <a:rPr lang="hr-HR" sz="2400" smtClean="0">
                <a:solidFill>
                  <a:schemeClr val="tx1"/>
                </a:solidFill>
              </a:rPr>
              <a:t>mag.oec</a:t>
            </a:r>
          </a:p>
          <a:p>
            <a:pPr eaLnBrk="1" hangingPunct="1"/>
            <a:r>
              <a:rPr lang="hr-HR" sz="2400" smtClean="0">
                <a:solidFill>
                  <a:schemeClr val="tx1"/>
                </a:solidFill>
              </a:rPr>
              <a:t>jure.stanicic@enel.hr</a:t>
            </a:r>
          </a:p>
          <a:p>
            <a:pPr eaLnBrk="1" hangingPunct="1"/>
            <a:endParaRPr lang="hr-HR" smtClean="0">
              <a:solidFill>
                <a:srgbClr val="898989"/>
              </a:solidFill>
            </a:endParaRPr>
          </a:p>
        </p:txBody>
      </p:sp>
      <p:pic>
        <p:nvPicPr>
          <p:cNvPr id="14340" name="Picture 5" descr="D:\Savjetovanje VODICE jesen 2014\20godsvama_PLAVI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188" y="4797425"/>
            <a:ext cx="20843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e-DOM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571500" y="1928813"/>
            <a:ext cx="8335963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sz="2400" b="1"/>
              <a:t>Šifrarnici  UDV  ( </a:t>
            </a:r>
            <a:r>
              <a:rPr lang="hr-HR" sz="2400" b="1">
                <a:solidFill>
                  <a:srgbClr val="C00000"/>
                </a:solidFill>
              </a:rPr>
              <a:t>U</a:t>
            </a:r>
            <a:r>
              <a:rPr lang="hr-HR" sz="2400" b="1"/>
              <a:t>naprijed </a:t>
            </a:r>
            <a:r>
              <a:rPr lang="hr-HR" sz="2400" b="1">
                <a:solidFill>
                  <a:srgbClr val="C00000"/>
                </a:solidFill>
              </a:rPr>
              <a:t>D</a:t>
            </a:r>
            <a:r>
              <a:rPr lang="hr-HR" sz="2400" b="1"/>
              <a:t>efinirane </a:t>
            </a:r>
            <a:r>
              <a:rPr lang="hr-HR" sz="2400" b="1">
                <a:solidFill>
                  <a:srgbClr val="C00000"/>
                </a:solidFill>
              </a:rPr>
              <a:t>V</a:t>
            </a:r>
            <a:r>
              <a:rPr lang="hr-HR" sz="2400" b="1"/>
              <a:t>rijednosti )</a:t>
            </a:r>
          </a:p>
          <a:p>
            <a:pPr eaLnBrk="1" hangingPunct="1"/>
            <a:endParaRPr lang="hr-HR" sz="2400" b="1"/>
          </a:p>
          <a:p>
            <a:pPr eaLnBrk="1" hangingPunct="1"/>
            <a:r>
              <a:rPr lang="hr-HR" sz="2400"/>
              <a:t>Pojedini šifrarnici dolaze već popunjeni ( UDV ) jer njihove </a:t>
            </a:r>
          </a:p>
          <a:p>
            <a:pPr eaLnBrk="1" hangingPunct="1"/>
            <a:r>
              <a:rPr lang="hr-HR" sz="2400"/>
              <a:t>vrijednosti služe kao polazna osnova za formiranje izvješća.</a:t>
            </a:r>
          </a:p>
          <a:p>
            <a:pPr eaLnBrk="1" hangingPunct="1"/>
            <a:endParaRPr lang="hr-HR" sz="2400"/>
          </a:p>
          <a:p>
            <a:pPr eaLnBrk="1" hangingPunct="1"/>
            <a:r>
              <a:rPr lang="hr-HR" sz="2400"/>
              <a:t>Šifrarnici popunjeni sa UDV podacima su:</a:t>
            </a:r>
          </a:p>
          <a:p>
            <a:pPr eaLnBrk="1" hangingPunct="1"/>
            <a:endParaRPr lang="hr-HR" sz="2400"/>
          </a:p>
          <a:p>
            <a:pPr eaLnBrk="1" hangingPunct="1"/>
            <a:r>
              <a:rPr lang="hr-HR" sz="2400"/>
              <a:t>Razlog smještaja     Izvor plaćanja ( usluga )     Pokretnost </a:t>
            </a:r>
          </a:p>
          <a:p>
            <a:pPr eaLnBrk="1" hangingPunct="1"/>
            <a:r>
              <a:rPr lang="hr-HR" sz="2400"/>
              <a:t>Uvjeti stanovanja     Vrsta oštećenja            Razlog odlaska </a:t>
            </a:r>
          </a:p>
          <a:p>
            <a:pPr eaLnBrk="1" hangingPunct="1"/>
            <a:r>
              <a:rPr lang="hr-HR" sz="2400"/>
              <a:t>Bračno stanje          Stupanj obrazovanja    Tip domaćinstva</a:t>
            </a:r>
          </a:p>
          <a:p>
            <a:pPr eaLnBrk="1" hangingPunct="1"/>
            <a:r>
              <a:rPr lang="hr-HR" sz="2400"/>
              <a:t>Nositelj troškova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e-DOM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46088" y="159385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8" b="35547"/>
          <a:stretch>
            <a:fillRect/>
          </a:stretch>
        </p:blipFill>
        <p:spPr bwMode="auto">
          <a:xfrm>
            <a:off x="428625" y="1571625"/>
            <a:ext cx="771525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5435600" y="3429000"/>
            <a:ext cx="3240088" cy="8302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r-HR" sz="2400"/>
              <a:t>Primjer UDV šifrarnika</a:t>
            </a:r>
          </a:p>
          <a:p>
            <a:pPr algn="ctr" eaLnBrk="1" hangingPunct="1"/>
            <a:r>
              <a:rPr lang="hr-HR" sz="2400" b="1"/>
              <a:t>Vrsta oštećenja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e-DOM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4" b="37305"/>
          <a:stretch>
            <a:fillRect/>
          </a:stretch>
        </p:blipFill>
        <p:spPr bwMode="auto">
          <a:xfrm>
            <a:off x="214313" y="1571625"/>
            <a:ext cx="85725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rot="10800000">
            <a:off x="1338263" y="2786063"/>
            <a:ext cx="857250" cy="357187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TextBox 11"/>
          <p:cNvSpPr txBox="1">
            <a:spLocks noChangeArrowheads="1"/>
          </p:cNvSpPr>
          <p:nvPr/>
        </p:nvSpPr>
        <p:spPr bwMode="auto">
          <a:xfrm>
            <a:off x="214313" y="4429125"/>
            <a:ext cx="1981200" cy="1016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sz="2000"/>
              <a:t>Unos podataka </a:t>
            </a:r>
          </a:p>
          <a:p>
            <a:pPr eaLnBrk="1" hangingPunct="1"/>
            <a:r>
              <a:rPr lang="hr-HR" sz="2000"/>
              <a:t>korisnika doma</a:t>
            </a:r>
          </a:p>
          <a:p>
            <a:pPr algn="ctr" eaLnBrk="1" hangingPunct="1"/>
            <a:r>
              <a:rPr lang="hr-HR" sz="2000" b="1"/>
              <a:t>Opći podatci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e-DOM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47" b="37500"/>
          <a:stretch>
            <a:fillRect/>
          </a:stretch>
        </p:blipFill>
        <p:spPr bwMode="auto">
          <a:xfrm>
            <a:off x="285750" y="1714500"/>
            <a:ext cx="865028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3036094" y="3107531"/>
            <a:ext cx="642938" cy="14287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285750" y="4429125"/>
            <a:ext cx="1982788" cy="1016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sz="2000"/>
              <a:t>Unos podataka </a:t>
            </a:r>
          </a:p>
          <a:p>
            <a:pPr eaLnBrk="1" hangingPunct="1"/>
            <a:r>
              <a:rPr lang="hr-HR" sz="2000"/>
              <a:t>korisnika doma</a:t>
            </a:r>
          </a:p>
          <a:p>
            <a:pPr eaLnBrk="1" hangingPunct="1"/>
            <a:r>
              <a:rPr lang="hr-HR" sz="2000" b="1"/>
              <a:t>Opći podatci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e-DOM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09" b="37500"/>
          <a:stretch>
            <a:fillRect/>
          </a:stretch>
        </p:blipFill>
        <p:spPr bwMode="auto">
          <a:xfrm>
            <a:off x="357188" y="1785938"/>
            <a:ext cx="8572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rot="10800000" flipV="1">
            <a:off x="571500" y="1643063"/>
            <a:ext cx="1143000" cy="57150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4143375" y="2857500"/>
            <a:ext cx="357188" cy="35718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5" name="TextBox 11"/>
          <p:cNvSpPr txBox="1">
            <a:spLocks noChangeArrowheads="1"/>
          </p:cNvSpPr>
          <p:nvPr/>
        </p:nvSpPr>
        <p:spPr bwMode="auto">
          <a:xfrm>
            <a:off x="4643438" y="3000375"/>
            <a:ext cx="371475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r-HR"/>
              <a:t>Unos podataka o korisniku doma </a:t>
            </a:r>
          </a:p>
          <a:p>
            <a:pPr algn="ctr" eaLnBrk="1" hangingPunct="1"/>
            <a:r>
              <a:rPr lang="hr-HR" b="1"/>
              <a:t>Podaci o smještaju u ustanovu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e-DOM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74" b="39453"/>
          <a:stretch>
            <a:fillRect/>
          </a:stretch>
        </p:blipFill>
        <p:spPr bwMode="auto">
          <a:xfrm>
            <a:off x="357188" y="1714500"/>
            <a:ext cx="84296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4572000" y="3500438"/>
            <a:ext cx="3671888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/>
              <a:t>Unos podataka o korisniku doma </a:t>
            </a:r>
          </a:p>
          <a:p>
            <a:pPr algn="ctr" eaLnBrk="1" hangingPunct="1"/>
            <a:r>
              <a:rPr lang="hr-HR" b="1"/>
              <a:t>Podaci o odlasku</a:t>
            </a:r>
            <a:endParaRPr lang="hr-HR"/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4572000" y="3000375"/>
            <a:ext cx="571500" cy="28575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e-DOM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1" b="36523"/>
          <a:stretch>
            <a:fillRect/>
          </a:stretch>
        </p:blipFill>
        <p:spPr bwMode="auto">
          <a:xfrm>
            <a:off x="642938" y="1643063"/>
            <a:ext cx="7929562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4143375" y="3500438"/>
            <a:ext cx="3597275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/>
              <a:t>Unos podataka o korisniku doma </a:t>
            </a:r>
          </a:p>
          <a:p>
            <a:pPr algn="ctr" eaLnBrk="1" hangingPunct="1"/>
            <a:r>
              <a:rPr lang="hr-HR" b="1"/>
              <a:t>Posebni podaci</a:t>
            </a:r>
            <a:endParaRPr lang="hr-HR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072188" y="2786063"/>
            <a:ext cx="1143000" cy="642937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e-DOM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8574088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5208588" y="2636838"/>
            <a:ext cx="428625" cy="863600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2484438" y="1916113"/>
            <a:ext cx="1000125" cy="71437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395288" y="3429000"/>
            <a:ext cx="1008062" cy="2159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e-DOM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1" b="37305"/>
          <a:stretch>
            <a:fillRect/>
          </a:stretch>
        </p:blipFill>
        <p:spPr bwMode="auto">
          <a:xfrm>
            <a:off x="428625" y="1714500"/>
            <a:ext cx="8091488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1357313" y="2571750"/>
            <a:ext cx="642937" cy="500063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0" name="TextBox 7"/>
          <p:cNvSpPr txBox="1">
            <a:spLocks noChangeArrowheads="1"/>
          </p:cNvSpPr>
          <p:nvPr/>
        </p:nvSpPr>
        <p:spPr bwMode="auto">
          <a:xfrm>
            <a:off x="6372225" y="2493963"/>
            <a:ext cx="2663825" cy="1477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r-HR" b="1"/>
              <a:t>Izvješće Osobni list </a:t>
            </a:r>
          </a:p>
          <a:p>
            <a:pPr algn="ctr" eaLnBrk="1" hangingPunct="1"/>
            <a:r>
              <a:rPr lang="hr-HR"/>
              <a:t>( 3 strane ) sa prikazom podataka unešenih kroz </a:t>
            </a:r>
            <a:r>
              <a:rPr lang="hr-HR" b="1"/>
              <a:t>modul Korisnik doma </a:t>
            </a:r>
          </a:p>
          <a:p>
            <a:pPr eaLnBrk="1" hangingPunct="1"/>
            <a:r>
              <a:rPr lang="hr-HR" b="1"/>
              <a:t> </a:t>
            </a:r>
            <a:endParaRPr lang="hr-HR"/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3286125" y="2214563"/>
            <a:ext cx="1071563" cy="1587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e-DOM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77" b="43359"/>
          <a:stretch>
            <a:fillRect/>
          </a:stretch>
        </p:blipFill>
        <p:spPr bwMode="auto">
          <a:xfrm>
            <a:off x="214313" y="1643063"/>
            <a:ext cx="8643937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Sadržaj prezentacije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hr-HR" smtClean="0"/>
              <a:t>Uvod o proizvodu </a:t>
            </a:r>
            <a:r>
              <a:rPr lang="hr-HR" b="1" smtClean="0"/>
              <a:t>e-DOM</a:t>
            </a:r>
          </a:p>
          <a:p>
            <a:pPr>
              <a:buFont typeface="Wingdings" pitchFamily="2" charset="2"/>
              <a:buChar char="ü"/>
            </a:pPr>
            <a:r>
              <a:rPr lang="hr-HR" smtClean="0"/>
              <a:t>     </a:t>
            </a:r>
            <a:r>
              <a:rPr lang="hr-HR" sz="2800" b="1" i="1" smtClean="0"/>
              <a:t>Osobna i Socijalna skrb</a:t>
            </a:r>
          </a:p>
          <a:p>
            <a:pPr>
              <a:buFont typeface="Wingdings" pitchFamily="2" charset="2"/>
              <a:buChar char="ü"/>
            </a:pPr>
            <a:r>
              <a:rPr lang="hr-HR" sz="2800" b="1" i="1" smtClean="0"/>
              <a:t>      Zdravstvena skrb</a:t>
            </a:r>
          </a:p>
          <a:p>
            <a:pPr>
              <a:buFont typeface="Wingdings" pitchFamily="2" charset="2"/>
              <a:buChar char="ü"/>
            </a:pPr>
            <a:r>
              <a:rPr lang="hr-HR" sz="2800" smtClean="0"/>
              <a:t>      Unaprijed definirane vrijednosti (UVD-ovi)</a:t>
            </a:r>
          </a:p>
          <a:p>
            <a:pPr>
              <a:buFont typeface="Wingdings" pitchFamily="2" charset="2"/>
              <a:buChar char="ü"/>
            </a:pPr>
            <a:r>
              <a:rPr lang="hr-HR" sz="2800" smtClean="0"/>
              <a:t>      Izvješća</a:t>
            </a:r>
          </a:p>
          <a:p>
            <a:pPr>
              <a:buFont typeface="Wingdings" pitchFamily="2" charset="2"/>
              <a:buChar char="ü"/>
            </a:pPr>
            <a:r>
              <a:rPr lang="hr-HR" sz="2800" smtClean="0"/>
              <a:t>      Model predložaka</a:t>
            </a:r>
          </a:p>
          <a:p>
            <a:pPr>
              <a:buFont typeface="Wingdings" pitchFamily="2" charset="2"/>
              <a:buChar char="§"/>
            </a:pPr>
            <a:r>
              <a:rPr lang="hr-HR" smtClean="0"/>
              <a:t>Cijena</a:t>
            </a:r>
          </a:p>
          <a:p>
            <a:pPr>
              <a:buFont typeface="Wingdings" pitchFamily="2" charset="2"/>
              <a:buChar char="§"/>
            </a:pPr>
            <a:r>
              <a:rPr lang="hr-HR" smtClean="0"/>
              <a:t>Zaključak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e-DOM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28625" y="1604963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4071938" y="1928813"/>
            <a:ext cx="5070475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sz="2400" b="1">
                <a:solidFill>
                  <a:srgbClr val="C00000"/>
                </a:solidFill>
              </a:rPr>
              <a:t>V A Ž N O !</a:t>
            </a:r>
          </a:p>
          <a:p>
            <a:pPr eaLnBrk="1" hangingPunct="1"/>
            <a:endParaRPr lang="hr-HR" sz="2400" b="1"/>
          </a:p>
          <a:p>
            <a:pPr eaLnBrk="1" hangingPunct="1"/>
            <a:r>
              <a:rPr lang="hr-HR"/>
              <a:t>Izvješća o radu doma su bitan razlog za</a:t>
            </a:r>
          </a:p>
          <a:p>
            <a:pPr eaLnBrk="1" hangingPunct="1"/>
            <a:r>
              <a:rPr lang="hr-HR"/>
              <a:t>informatizaciju evidencija. Postojeće stanje je</a:t>
            </a:r>
          </a:p>
          <a:p>
            <a:pPr eaLnBrk="1" hangingPunct="1"/>
            <a:r>
              <a:rPr lang="hr-HR"/>
              <a:t>da se rade  ručno na način da se prolazi </a:t>
            </a:r>
          </a:p>
          <a:p>
            <a:pPr eaLnBrk="1" hangingPunct="1"/>
            <a:r>
              <a:rPr lang="hr-HR"/>
              <a:t>kroz svu dokumentaciju i (korisnik po korisnik) </a:t>
            </a:r>
          </a:p>
          <a:p>
            <a:pPr eaLnBrk="1" hangingPunct="1"/>
            <a:r>
              <a:rPr lang="hr-HR"/>
              <a:t>formira izvješće</a:t>
            </a:r>
          </a:p>
          <a:p>
            <a:pPr eaLnBrk="1" hangingPunct="1"/>
            <a:endParaRPr lang="hr-HR"/>
          </a:p>
          <a:p>
            <a:pPr eaLnBrk="1" hangingPunct="1"/>
            <a:r>
              <a:rPr lang="hr-HR"/>
              <a:t>Korištenjem e-DOM aplikacije izvješća se </a:t>
            </a:r>
          </a:p>
          <a:p>
            <a:pPr eaLnBrk="1" hangingPunct="1"/>
            <a:r>
              <a:rPr lang="hr-HR"/>
              <a:t>dobiju automatski  a jedini preduvjet je </a:t>
            </a:r>
          </a:p>
          <a:p>
            <a:pPr eaLnBrk="1" hangingPunct="1"/>
            <a:r>
              <a:rPr lang="hr-HR"/>
              <a:t>ažurna evidencija korisnika doma</a:t>
            </a:r>
          </a:p>
          <a:p>
            <a:pPr eaLnBrk="1" hangingPunct="1"/>
            <a:r>
              <a:rPr lang="hr-HR"/>
              <a:t>Izvješća potražuju MSPM, Centri za </a:t>
            </a:r>
          </a:p>
          <a:p>
            <a:pPr eaLnBrk="1" hangingPunct="1"/>
            <a:r>
              <a:rPr lang="hr-HR"/>
              <a:t>soc. Skrb, županije…</a:t>
            </a: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2447925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e-DOM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4500563" y="4929188"/>
            <a:ext cx="4000500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r-HR"/>
              <a:t>Primjer izvješća </a:t>
            </a:r>
          </a:p>
          <a:p>
            <a:pPr eaLnBrk="1" hangingPunct="1"/>
            <a:r>
              <a:rPr lang="hr-HR" b="1"/>
              <a:t>Korisnici prema razlogu smještaja</a:t>
            </a:r>
            <a:endParaRPr lang="hr-HR"/>
          </a:p>
        </p:txBody>
      </p:sp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4" t="7813" r="10645" b="51172"/>
          <a:stretch>
            <a:fillRect/>
          </a:stretch>
        </p:blipFill>
        <p:spPr bwMode="auto">
          <a:xfrm>
            <a:off x="642938" y="1714500"/>
            <a:ext cx="77152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e-DOM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4" t="7813" r="10645" b="44336"/>
          <a:stretch>
            <a:fillRect/>
          </a:stretch>
        </p:blipFill>
        <p:spPr bwMode="auto">
          <a:xfrm>
            <a:off x="785813" y="1785938"/>
            <a:ext cx="77152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4500563" y="4929188"/>
            <a:ext cx="4000500" cy="646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r-HR"/>
              <a:t>Primjer izvješća </a:t>
            </a:r>
          </a:p>
          <a:p>
            <a:pPr eaLnBrk="1" hangingPunct="1"/>
            <a:r>
              <a:rPr lang="hr-HR" b="1"/>
              <a:t>Korisnici prema vrstama oštećenja</a:t>
            </a: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e-DOM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428625" y="1857375"/>
            <a:ext cx="8001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/>
              <a:t>Za potrebe evidencija koje provode </a:t>
            </a:r>
            <a:r>
              <a:rPr lang="hr-HR">
                <a:solidFill>
                  <a:srgbClr val="C00000"/>
                </a:solidFill>
              </a:rPr>
              <a:t>socijalne službe </a:t>
            </a:r>
            <a:r>
              <a:rPr lang="hr-HR"/>
              <a:t>napravljen</a:t>
            </a:r>
            <a:r>
              <a:rPr lang="hr-HR">
                <a:solidFill>
                  <a:srgbClr val="C00000"/>
                </a:solidFill>
              </a:rPr>
              <a:t> </a:t>
            </a:r>
            <a:r>
              <a:rPr lang="hr-HR"/>
              <a:t>je modul </a:t>
            </a:r>
            <a:r>
              <a:rPr lang="hr-HR" b="1" i="1"/>
              <a:t>Aktivnosti </a:t>
            </a:r>
          </a:p>
          <a:p>
            <a:pPr eaLnBrk="1" hangingPunct="1"/>
            <a:endParaRPr lang="hr-HR"/>
          </a:p>
          <a:p>
            <a:pPr eaLnBrk="1" hangingPunct="1"/>
            <a:r>
              <a:rPr lang="hr-HR"/>
              <a:t>Kroz modul </a:t>
            </a:r>
            <a:r>
              <a:rPr lang="hr-HR" b="1" i="1"/>
              <a:t>Aktivnosti </a:t>
            </a:r>
            <a:r>
              <a:rPr lang="hr-HR"/>
              <a:t>omogućeno  je evidentiranje usluga za korisnike doma  i to:</a:t>
            </a:r>
          </a:p>
          <a:p>
            <a:pPr eaLnBrk="1" hangingPunct="1"/>
            <a:endParaRPr lang="hr-HR"/>
          </a:p>
          <a:p>
            <a:pPr eaLnBrk="1" hangingPunct="1"/>
            <a:r>
              <a:rPr lang="hr-HR" b="1"/>
              <a:t>Rekreativne aktivnosti  </a:t>
            </a:r>
            <a:r>
              <a:rPr lang="hr-HR"/>
              <a:t>( medicinska gimnastika, kuglanje, pikado i sl. )</a:t>
            </a:r>
          </a:p>
          <a:p>
            <a:pPr eaLnBrk="1" hangingPunct="1"/>
            <a:r>
              <a:rPr lang="hr-HR" b="1"/>
              <a:t>Kreativne aktivnosti </a:t>
            </a:r>
            <a:r>
              <a:rPr lang="hr-HR"/>
              <a:t>( likovne radionice, metode i tehnike, kiparske škole i slično )</a:t>
            </a:r>
          </a:p>
          <a:p>
            <a:pPr eaLnBrk="1" hangingPunct="1"/>
            <a:r>
              <a:rPr lang="hr-HR" b="1"/>
              <a:t>Kulturno zabavne aktivnosti </a:t>
            </a:r>
            <a:r>
              <a:rPr lang="hr-HR"/>
              <a:t>( društvene igre, proslave rođendana, gostovanje kulturno umjetničkih društava, posjeti vrtića i škola, predavanja i prezentacije i slično )</a:t>
            </a:r>
          </a:p>
          <a:p>
            <a:pPr eaLnBrk="1" hangingPunct="1"/>
            <a:r>
              <a:rPr lang="hr-HR" b="1"/>
              <a:t>Duhovne aktivnosti </a:t>
            </a:r>
            <a:r>
              <a:rPr lang="hr-HR"/>
              <a:t>(duhovne radionice, molitve, sv. Mise ) </a:t>
            </a:r>
          </a:p>
          <a:p>
            <a:pPr eaLnBrk="1" hangingPunct="1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e-DOM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77" b="37500"/>
          <a:stretch>
            <a:fillRect/>
          </a:stretch>
        </p:blipFill>
        <p:spPr bwMode="auto">
          <a:xfrm>
            <a:off x="285750" y="1643063"/>
            <a:ext cx="86439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10800000">
            <a:off x="8786813" y="3286125"/>
            <a:ext cx="714375" cy="35718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>
            <a:off x="5072063" y="5929313"/>
            <a:ext cx="714375" cy="357187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e-DOM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61950" y="166052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4071938" y="1857375"/>
            <a:ext cx="4786312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sz="2400" b="1"/>
              <a:t>Medicinski dio </a:t>
            </a:r>
            <a:r>
              <a:rPr lang="hr-HR" sz="2400"/>
              <a:t>sustava e-DOM</a:t>
            </a:r>
          </a:p>
          <a:p>
            <a:pPr eaLnBrk="1" hangingPunct="1"/>
            <a:endParaRPr lang="hr-HR" sz="2400"/>
          </a:p>
          <a:p>
            <a:pPr algn="ctr" eaLnBrk="1" hangingPunct="1"/>
            <a:r>
              <a:rPr lang="hr-HR" sz="2400" b="1"/>
              <a:t>V A Ž N O !</a:t>
            </a:r>
          </a:p>
          <a:p>
            <a:pPr eaLnBrk="1" hangingPunct="1"/>
            <a:endParaRPr lang="hr-HR" sz="2400" b="1"/>
          </a:p>
          <a:p>
            <a:pPr eaLnBrk="1" hangingPunct="1"/>
            <a:r>
              <a:rPr lang="hr-HR" sz="2000" b="1"/>
              <a:t>Korištenjem </a:t>
            </a:r>
            <a:r>
              <a:rPr lang="hr-HR" sz="2000" b="1">
                <a:solidFill>
                  <a:srgbClr val="C00000"/>
                </a:solidFill>
              </a:rPr>
              <a:t>predložaka</a:t>
            </a:r>
            <a:r>
              <a:rPr lang="hr-HR" sz="2000" b="1"/>
              <a:t>  u procesu evidentiranja usluga drastično je smanjeno vrijeme potrebno za ažuriranje dokumentacije</a:t>
            </a:r>
          </a:p>
          <a:p>
            <a:pPr eaLnBrk="1" hangingPunct="1"/>
            <a:endParaRPr lang="hr-HR" sz="2000" b="1"/>
          </a:p>
          <a:p>
            <a:pPr eaLnBrk="1" hangingPunct="1"/>
            <a:r>
              <a:rPr lang="hr-HR" sz="2000" b="1"/>
              <a:t>Svi podaci upisani u osobnoj evidenciji  a važni za funkcioniranje medicinske dokumentacije </a:t>
            </a:r>
            <a:r>
              <a:rPr lang="hr-HR" sz="2000" b="1">
                <a:solidFill>
                  <a:srgbClr val="C00000"/>
                </a:solidFill>
              </a:rPr>
              <a:t>automatski se prenose</a:t>
            </a:r>
          </a:p>
          <a:p>
            <a:pPr eaLnBrk="1" hangingPunct="1"/>
            <a:endParaRPr lang="hr-HR" sz="2400" b="1"/>
          </a:p>
          <a:p>
            <a:pPr eaLnBrk="1" hangingPunct="1"/>
            <a:endParaRPr lang="hr-HR" sz="2400" b="1"/>
          </a:p>
        </p:txBody>
      </p:sp>
      <p:pic>
        <p:nvPicPr>
          <p:cNvPr id="3891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3057525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411413" y="2205038"/>
            <a:ext cx="1368425" cy="16621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403350" y="3716338"/>
            <a:ext cx="1152525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e-DOM- model predloška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09" b="66797"/>
          <a:stretch>
            <a:fillRect/>
          </a:stretch>
        </p:blipFill>
        <p:spPr bwMode="auto">
          <a:xfrm>
            <a:off x="285750" y="1500188"/>
            <a:ext cx="8572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rot="16200000" flipV="1">
            <a:off x="7750969" y="2750344"/>
            <a:ext cx="642937" cy="4286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" t="8008" r="11182" b="60742"/>
          <a:stretch>
            <a:fillRect/>
          </a:stretch>
        </p:blipFill>
        <p:spPr bwMode="auto">
          <a:xfrm>
            <a:off x="285750" y="4071938"/>
            <a:ext cx="8572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rot="16200000" flipV="1">
            <a:off x="3107532" y="4464844"/>
            <a:ext cx="642937" cy="42862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e-DOM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8135937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rot="10800000">
            <a:off x="2843213" y="2133600"/>
            <a:ext cx="1357312" cy="64293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>
            <a:off x="1403350" y="3933825"/>
            <a:ext cx="1357313" cy="64293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e-DOM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8351837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rot="10800000">
            <a:off x="1403350" y="4149725"/>
            <a:ext cx="1285875" cy="2857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e-DOM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628775"/>
            <a:ext cx="8245475" cy="454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10800000">
            <a:off x="4787900" y="2208213"/>
            <a:ext cx="1285875" cy="2857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e-DOM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357188" y="1928813"/>
            <a:ext cx="83581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sz="3200" b="1"/>
              <a:t>Što je e-DOM ?</a:t>
            </a:r>
          </a:p>
          <a:p>
            <a:pPr eaLnBrk="1" hangingPunct="1"/>
            <a:endParaRPr lang="hr-HR"/>
          </a:p>
          <a:p>
            <a:pPr eaLnBrk="1" hangingPunct="1"/>
            <a:r>
              <a:rPr lang="hr-HR" sz="2400" b="1"/>
              <a:t>e-Dom je aplikacija za vođenje evidencij</a:t>
            </a:r>
            <a:r>
              <a:rPr lang="hr-HR" sz="2400" b="1">
                <a:solidFill>
                  <a:srgbClr val="C00000"/>
                </a:solidFill>
              </a:rPr>
              <a:t>a </a:t>
            </a:r>
            <a:r>
              <a:rPr lang="hr-HR" sz="2400" b="1"/>
              <a:t>o korisnicima domova za starije i nemoćne osobe.</a:t>
            </a:r>
          </a:p>
          <a:p>
            <a:pPr eaLnBrk="1" hangingPunct="1"/>
            <a:endParaRPr lang="hr-HR"/>
          </a:p>
          <a:p>
            <a:pPr eaLnBrk="1" hangingPunct="1"/>
            <a:r>
              <a:rPr lang="hr-HR"/>
              <a:t>Evidencije koje se vode kroz aplikaciju e-DOM su:</a:t>
            </a:r>
          </a:p>
          <a:p>
            <a:pPr eaLnBrk="1" hangingPunct="1"/>
            <a:endParaRPr lang="hr-HR"/>
          </a:p>
          <a:p>
            <a:pPr eaLnBrk="1" hangingPunct="1"/>
            <a:endParaRPr lang="hr-HR"/>
          </a:p>
          <a:p>
            <a:pPr eaLnBrk="1" hangingPunct="1">
              <a:buFontTx/>
              <a:buChar char="-"/>
            </a:pPr>
            <a:r>
              <a:rPr lang="hr-HR"/>
              <a:t> </a:t>
            </a:r>
            <a:r>
              <a:rPr lang="hr-HR" b="1"/>
              <a:t>Osobna</a:t>
            </a:r>
            <a:r>
              <a:rPr lang="hr-HR"/>
              <a:t> evidencija korisnika doma</a:t>
            </a:r>
          </a:p>
          <a:p>
            <a:pPr eaLnBrk="1" hangingPunct="1">
              <a:buFontTx/>
              <a:buChar char="-"/>
            </a:pPr>
            <a:r>
              <a:rPr lang="hr-HR"/>
              <a:t> </a:t>
            </a:r>
            <a:r>
              <a:rPr lang="hr-HR" b="1"/>
              <a:t>Socijalna </a:t>
            </a:r>
            <a:r>
              <a:rPr lang="hr-HR"/>
              <a:t>evidencija doma</a:t>
            </a:r>
          </a:p>
          <a:p>
            <a:pPr eaLnBrk="1" hangingPunct="1">
              <a:buFontTx/>
              <a:buChar char="-"/>
            </a:pPr>
            <a:r>
              <a:rPr lang="hr-HR"/>
              <a:t> </a:t>
            </a:r>
            <a:r>
              <a:rPr lang="hr-HR" b="1"/>
              <a:t>Zdravstvena</a:t>
            </a:r>
            <a:r>
              <a:rPr lang="hr-HR"/>
              <a:t> evidencija korisnika  doma</a:t>
            </a:r>
          </a:p>
          <a:p>
            <a:pPr eaLnBrk="1" hangingPunct="1"/>
            <a:endParaRPr lang="hr-HR"/>
          </a:p>
          <a:p>
            <a:pPr eaLnBrk="1" hangingPunct="1"/>
            <a:r>
              <a:rPr lang="hr-HR"/>
              <a:t>Aplikacija sadržava i dio kojim se </a:t>
            </a:r>
            <a:r>
              <a:rPr lang="hr-HR" b="1"/>
              <a:t>administriraju </a:t>
            </a:r>
          </a:p>
          <a:p>
            <a:pPr eaLnBrk="1" hangingPunct="1"/>
            <a:r>
              <a:rPr lang="hr-HR" b="1"/>
              <a:t>prava korisnika za rad</a:t>
            </a:r>
            <a:r>
              <a:rPr lang="hr-HR"/>
              <a:t> (u izradi)</a:t>
            </a:r>
          </a:p>
          <a:p>
            <a:pPr eaLnBrk="1" hangingPunct="1"/>
            <a:endParaRPr lang="hr-HR"/>
          </a:p>
        </p:txBody>
      </p:sp>
      <p:pic>
        <p:nvPicPr>
          <p:cNvPr id="1638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8" t="77094" r="59505" b="9032"/>
          <a:stretch>
            <a:fillRect/>
          </a:stretch>
        </p:blipFill>
        <p:spPr bwMode="auto">
          <a:xfrm>
            <a:off x="5857875" y="3786188"/>
            <a:ext cx="2857500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e-DOM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3" r="10645" b="55077"/>
          <a:stretch>
            <a:fillRect/>
          </a:stretch>
        </p:blipFill>
        <p:spPr bwMode="auto">
          <a:xfrm>
            <a:off x="214313" y="1571625"/>
            <a:ext cx="871537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3143250" y="1643063"/>
            <a:ext cx="1357313" cy="7143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>
            <a:off x="7751763" y="3606800"/>
            <a:ext cx="928688" cy="158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1" r="11375" b="71680"/>
          <a:stretch>
            <a:fillRect/>
          </a:stretch>
        </p:blipFill>
        <p:spPr bwMode="auto">
          <a:xfrm>
            <a:off x="285750" y="4572000"/>
            <a:ext cx="864393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rot="10800000" flipV="1">
            <a:off x="4643438" y="4643438"/>
            <a:ext cx="1357312" cy="7143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6680200" y="4535488"/>
            <a:ext cx="928687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e-DOM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81724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rot="10800000">
            <a:off x="6516688" y="2133600"/>
            <a:ext cx="1428750" cy="7143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>
            <a:off x="3708400" y="2997200"/>
            <a:ext cx="1428750" cy="7143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e-DOM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80645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rot="10800000">
            <a:off x="5651500" y="2060575"/>
            <a:ext cx="1428750" cy="7143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5148263" y="2346325"/>
            <a:ext cx="1439862" cy="50641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2852738"/>
            <a:ext cx="13589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e-DOM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" t="4883" r="19434" b="27734"/>
          <a:stretch>
            <a:fillRect/>
          </a:stretch>
        </p:blipFill>
        <p:spPr bwMode="auto">
          <a:xfrm>
            <a:off x="857250" y="1571625"/>
            <a:ext cx="7643813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rot="10800000">
            <a:off x="6572250" y="1714500"/>
            <a:ext cx="1143000" cy="2857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e-DOM izvješća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hr-HR" smtClean="0"/>
          </a:p>
          <a:p>
            <a:pPr marL="0" indent="0">
              <a:buFont typeface="Arial" charset="0"/>
              <a:buNone/>
            </a:pPr>
            <a:endParaRPr lang="hr-HR" smtClean="0"/>
          </a:p>
          <a:p>
            <a:pPr marL="0" indent="0">
              <a:buFont typeface="Arial" charset="0"/>
              <a:buNone/>
            </a:pPr>
            <a:endParaRPr lang="hr-HR" smtClean="0"/>
          </a:p>
          <a:p>
            <a:pPr marL="0" indent="0">
              <a:buFont typeface="Arial" charset="0"/>
              <a:buNone/>
            </a:pPr>
            <a:endParaRPr lang="hr-HR" smtClean="0"/>
          </a:p>
        </p:txBody>
      </p:sp>
      <p:sp>
        <p:nvSpPr>
          <p:cNvPr id="5" name="Flowchart: Document 4"/>
          <p:cNvSpPr/>
          <p:nvPr/>
        </p:nvSpPr>
        <p:spPr>
          <a:xfrm>
            <a:off x="971550" y="2133600"/>
            <a:ext cx="5484813" cy="1008063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b="1" dirty="0">
                <a:solidFill>
                  <a:srgbClr val="C00000"/>
                </a:solidFill>
              </a:rPr>
              <a:t>Izvješća o izvršenim uslugama / aktivnostima</a:t>
            </a:r>
          </a:p>
        </p:txBody>
      </p:sp>
      <p:sp>
        <p:nvSpPr>
          <p:cNvPr id="8" name="Flowchart: Document 7"/>
          <p:cNvSpPr/>
          <p:nvPr/>
        </p:nvSpPr>
        <p:spPr>
          <a:xfrm>
            <a:off x="976313" y="3141663"/>
            <a:ext cx="5480050" cy="1008062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b="1" dirty="0">
                <a:solidFill>
                  <a:srgbClr val="C00000"/>
                </a:solidFill>
              </a:rPr>
              <a:t>Izvješća medicinske evidencije</a:t>
            </a:r>
          </a:p>
        </p:txBody>
      </p:sp>
      <p:sp>
        <p:nvSpPr>
          <p:cNvPr id="9" name="Flowchart: Document 8"/>
          <p:cNvSpPr/>
          <p:nvPr/>
        </p:nvSpPr>
        <p:spPr>
          <a:xfrm>
            <a:off x="971550" y="4149725"/>
            <a:ext cx="5481638" cy="1150938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b="1" dirty="0">
                <a:solidFill>
                  <a:srgbClr val="C00000"/>
                </a:solidFill>
              </a:rPr>
              <a:t>Izvješća o radu medicinskog osoblja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e-DOM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500063" y="1785938"/>
            <a:ext cx="8072437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sz="2400" b="1"/>
              <a:t>Prednosti korištenja ENEL-ove aplikacije e-DOM</a:t>
            </a:r>
          </a:p>
          <a:p>
            <a:pPr eaLnBrk="1" hangingPunct="1"/>
            <a:endParaRPr lang="hr-HR"/>
          </a:p>
          <a:p>
            <a:pPr eaLnBrk="1" hangingPunct="1">
              <a:buFontTx/>
              <a:buChar char="-"/>
            </a:pPr>
            <a:r>
              <a:rPr lang="hr-HR"/>
              <a:t>Aplikacija kreirana po mjeri korisnika</a:t>
            </a:r>
          </a:p>
          <a:p>
            <a:pPr eaLnBrk="1" hangingPunct="1">
              <a:buFontTx/>
              <a:buChar char="-"/>
            </a:pPr>
            <a:endParaRPr lang="hr-HR"/>
          </a:p>
          <a:p>
            <a:pPr eaLnBrk="1" hangingPunct="1">
              <a:buFontTx/>
              <a:buChar char="-"/>
            </a:pPr>
            <a:r>
              <a:rPr lang="hr-HR"/>
              <a:t>Jednostavnost upotrebe proizašla iz dugogodišnjeg iskustva našeg projektnog tima</a:t>
            </a:r>
          </a:p>
          <a:p>
            <a:pPr eaLnBrk="1" hangingPunct="1"/>
            <a:endParaRPr lang="hr-HR"/>
          </a:p>
          <a:p>
            <a:pPr eaLnBrk="1" hangingPunct="1"/>
            <a:r>
              <a:rPr lang="hr-HR"/>
              <a:t>-moderna IT tehnologija koja omogućava prilagodbu dijelova programa mobilnim uređajima</a:t>
            </a:r>
          </a:p>
          <a:p>
            <a:pPr eaLnBrk="1" hangingPunct="1"/>
            <a:endParaRPr lang="hr-HR">
              <a:solidFill>
                <a:srgbClr val="C00000"/>
              </a:solidFill>
            </a:endParaRPr>
          </a:p>
          <a:p>
            <a:pPr eaLnBrk="1" hangingPunct="1"/>
            <a:r>
              <a:rPr lang="hr-HR"/>
              <a:t>-intuitivno sučelje  </a:t>
            </a:r>
            <a:r>
              <a:rPr lang="hr-HR">
                <a:sym typeface="Wingdings" pitchFamily="2" charset="2"/>
              </a:rPr>
              <a:t>  minimalna edukacija</a:t>
            </a:r>
          </a:p>
          <a:p>
            <a:pPr eaLnBrk="1" hangingPunct="1"/>
            <a:endParaRPr lang="hr-HR">
              <a:sym typeface="Wingdings" pitchFamily="2" charset="2"/>
            </a:endParaRPr>
          </a:p>
          <a:p>
            <a:pPr eaLnBrk="1" hangingPunct="1"/>
            <a:r>
              <a:rPr lang="hr-HR">
                <a:sym typeface="Wingdings" pitchFamily="2" charset="2"/>
              </a:rPr>
              <a:t>-konkurentnost u cijeni</a:t>
            </a:r>
            <a:endParaRPr lang="hr-HR"/>
          </a:p>
          <a:p>
            <a:pPr eaLnBrk="1" hangingPunct="1">
              <a:buFontTx/>
              <a:buChar char="-"/>
            </a:pPr>
            <a:endParaRPr lang="hr-HR"/>
          </a:p>
          <a:p>
            <a:pPr eaLnBrk="1" hangingPunct="1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e-DOM&gt;&gt;Cijena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8497887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e-DOM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214313" y="2071688"/>
            <a:ext cx="8715375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sz="2800"/>
              <a:t>Zaključak:</a:t>
            </a:r>
          </a:p>
          <a:p>
            <a:pPr eaLnBrk="1" hangingPunct="1"/>
            <a:endParaRPr lang="hr-HR"/>
          </a:p>
          <a:p>
            <a:pPr eaLnBrk="1" hangingPunct="1">
              <a:buFont typeface="Arial" charset="0"/>
              <a:buChar char="•"/>
            </a:pPr>
            <a:r>
              <a:rPr lang="hr-HR" sz="2400" b="1"/>
              <a:t>Korištenjem aplikacije e-DOM, ostvaruju se  značajne </a:t>
            </a:r>
            <a:r>
              <a:rPr lang="hr-HR" sz="2400" b="1">
                <a:solidFill>
                  <a:srgbClr val="C00000"/>
                </a:solidFill>
              </a:rPr>
              <a:t> uštede  </a:t>
            </a:r>
            <a:r>
              <a:rPr lang="hr-HR" sz="2400" b="1"/>
              <a:t>u vremenu i  smanjenju količine papirne dokumentacije </a:t>
            </a:r>
          </a:p>
          <a:p>
            <a:pPr eaLnBrk="1" hangingPunct="1">
              <a:buFont typeface="Arial" charset="0"/>
              <a:buChar char="•"/>
            </a:pPr>
            <a:r>
              <a:rPr lang="hr-HR" sz="2400" b="1">
                <a:solidFill>
                  <a:srgbClr val="C00000"/>
                </a:solidFill>
              </a:rPr>
              <a:t>Olakšan </a:t>
            </a:r>
            <a:r>
              <a:rPr lang="hr-HR" sz="2400" b="1"/>
              <a:t>je rad socijalnog i medicinskog osoblja doma</a:t>
            </a:r>
          </a:p>
          <a:p>
            <a:pPr eaLnBrk="1" hangingPunct="1">
              <a:buFont typeface="Arial" charset="0"/>
              <a:buChar char="•"/>
            </a:pPr>
            <a:r>
              <a:rPr lang="hr-HR" sz="2400" b="1">
                <a:solidFill>
                  <a:srgbClr val="C00000"/>
                </a:solidFill>
              </a:rPr>
              <a:t>Povećanjem učinkovitosti </a:t>
            </a:r>
            <a:r>
              <a:rPr lang="hr-HR" sz="2400" b="1"/>
              <a:t>stvaraju preduvjeti  da se osoblje doma više posveti korisnicima</a:t>
            </a:r>
          </a:p>
          <a:p>
            <a:pPr eaLnBrk="1" hangingPunct="1">
              <a:buFont typeface="Arial" charset="0"/>
              <a:buChar char="•"/>
            </a:pPr>
            <a:r>
              <a:rPr lang="hr-HR" sz="2400" b="1"/>
              <a:t>Cjenovna </a:t>
            </a:r>
            <a:r>
              <a:rPr lang="hr-HR" sz="2400" b="1">
                <a:solidFill>
                  <a:srgbClr val="C00000"/>
                </a:solidFill>
              </a:rPr>
              <a:t>konkurentnosti</a:t>
            </a:r>
          </a:p>
          <a:p>
            <a:pPr eaLnBrk="1" hangingPunct="1">
              <a:buFont typeface="Arial" charset="0"/>
              <a:buChar char="•"/>
            </a:pPr>
            <a:r>
              <a:rPr lang="hr-HR" sz="2400" b="1"/>
              <a:t>Višegodišnje iskustvo </a:t>
            </a:r>
            <a:r>
              <a:rPr lang="hr-HR" sz="2400" b="1">
                <a:solidFill>
                  <a:srgbClr val="C00000"/>
                </a:solidFill>
              </a:rPr>
              <a:t>podrške i održavanja</a:t>
            </a:r>
            <a:endParaRPr lang="hr-HR" sz="2400" b="1"/>
          </a:p>
          <a:p>
            <a:pPr eaLnBrk="1" hangingPunct="1">
              <a:buFont typeface="Arial" charset="0"/>
              <a:buChar char="•"/>
            </a:pPr>
            <a:endParaRPr lang="hr-HR" sz="2400" b="1"/>
          </a:p>
          <a:p>
            <a:pPr eaLnBrk="1" hangingPunct="1"/>
            <a:endParaRPr lang="hr-HR"/>
          </a:p>
          <a:p>
            <a:pPr eaLnBrk="1" hangingPunct="1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e-DOM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hr-HR" smtClean="0"/>
          </a:p>
          <a:p>
            <a:pPr algn="ctr">
              <a:buFont typeface="Arial" charset="0"/>
              <a:buNone/>
            </a:pPr>
            <a:endParaRPr lang="hr-HR" smtClean="0"/>
          </a:p>
          <a:p>
            <a:pPr algn="ctr">
              <a:buFont typeface="Arial" charset="0"/>
              <a:buNone/>
            </a:pPr>
            <a:r>
              <a:rPr lang="hr-HR" smtClean="0"/>
              <a:t>Pitanja ?</a:t>
            </a:r>
          </a:p>
          <a:p>
            <a:pPr algn="ctr">
              <a:buFont typeface="Arial" charset="0"/>
              <a:buNone/>
            </a:pPr>
            <a:endParaRPr lang="hr-HR" smtClean="0"/>
          </a:p>
          <a:p>
            <a:pPr algn="ctr">
              <a:buFont typeface="Arial" charset="0"/>
              <a:buNone/>
            </a:pPr>
            <a:endParaRPr lang="hr-HR" smtClean="0"/>
          </a:p>
          <a:p>
            <a:pPr algn="ctr">
              <a:buFont typeface="Arial" charset="0"/>
              <a:buNone/>
            </a:pPr>
            <a:r>
              <a:rPr lang="hr-HR" sz="3600" b="1" smtClean="0">
                <a:solidFill>
                  <a:srgbClr val="C00000"/>
                </a:solidFill>
              </a:rPr>
              <a:t>Hvala na pažnji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e-DOM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428625" y="1857375"/>
            <a:ext cx="8286750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hr-HR" sz="2400" b="1"/>
              <a:t>Kome je aplikacija namijenjena ?</a:t>
            </a:r>
          </a:p>
          <a:p>
            <a:pPr eaLnBrk="1" hangingPunct="1"/>
            <a:endParaRPr lang="hr-HR"/>
          </a:p>
          <a:p>
            <a:pPr eaLnBrk="1" hangingPunct="1"/>
            <a:r>
              <a:rPr lang="hr-HR" sz="2000" b="1"/>
              <a:t>	</a:t>
            </a:r>
          </a:p>
          <a:p>
            <a:pPr eaLnBrk="1" hangingPunct="1"/>
            <a:r>
              <a:rPr lang="hr-HR" sz="2000" b="1"/>
              <a:t>Aplikacija e-DOM je namijenjena</a:t>
            </a:r>
            <a:r>
              <a:rPr lang="hr-HR"/>
              <a:t>:</a:t>
            </a:r>
          </a:p>
          <a:p>
            <a:pPr eaLnBrk="1" hangingPunct="1"/>
            <a:endParaRPr lang="hr-HR"/>
          </a:p>
          <a:p>
            <a:pPr eaLnBrk="1" hangingPunct="1"/>
            <a:endParaRPr lang="hr-HR"/>
          </a:p>
          <a:p>
            <a:pPr lvl="3" eaLnBrk="1" hangingPunct="1">
              <a:buFontTx/>
              <a:buChar char="-"/>
            </a:pPr>
            <a:r>
              <a:rPr lang="hr-HR" b="1"/>
              <a:t>Administrativnom osoblju</a:t>
            </a:r>
          </a:p>
          <a:p>
            <a:pPr lvl="3" eaLnBrk="1" hangingPunct="1"/>
            <a:endParaRPr lang="hr-HR" b="1"/>
          </a:p>
          <a:p>
            <a:pPr lvl="3" eaLnBrk="1" hangingPunct="1"/>
            <a:r>
              <a:rPr lang="hr-HR" b="1"/>
              <a:t>-Socijalnim radnicima</a:t>
            </a:r>
          </a:p>
          <a:p>
            <a:pPr eaLnBrk="1" hangingPunct="1"/>
            <a:endParaRPr lang="hr-HR"/>
          </a:p>
          <a:p>
            <a:pPr lvl="3" eaLnBrk="1" hangingPunct="1">
              <a:buFontTx/>
              <a:buChar char="-"/>
            </a:pPr>
            <a:r>
              <a:rPr lang="hr-HR" b="1"/>
              <a:t>Zdravstvenim radnicima</a:t>
            </a:r>
          </a:p>
          <a:p>
            <a:pPr eaLnBrk="1" hangingPunct="1">
              <a:buFontTx/>
              <a:buChar char="-"/>
            </a:pPr>
            <a:endParaRPr lang="hr-HR"/>
          </a:p>
          <a:p>
            <a:pPr lvl="3" eaLnBrk="1" hangingPunct="1">
              <a:buFontTx/>
              <a:buChar char="-"/>
            </a:pPr>
            <a:r>
              <a:rPr lang="hr-HR" b="1"/>
              <a:t>Ravnateljima  ili upraviteljima (u smislu izvješća i analitike)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e-DOM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357188" y="1857375"/>
            <a:ext cx="828675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sz="2400" b="1"/>
              <a:t>Za naglasiti  …</a:t>
            </a:r>
          </a:p>
          <a:p>
            <a:pPr eaLnBrk="1" hangingPunct="1"/>
            <a:endParaRPr lang="hr-HR" b="1"/>
          </a:p>
          <a:p>
            <a:pPr eaLnBrk="1" hangingPunct="1">
              <a:buFontTx/>
              <a:buChar char="-"/>
            </a:pPr>
            <a:r>
              <a:rPr lang="hr-HR" b="1"/>
              <a:t> Aplikaciju je  jednostavna i intuitivna za korištenje</a:t>
            </a:r>
          </a:p>
          <a:p>
            <a:pPr eaLnBrk="1" hangingPunct="1">
              <a:buFontTx/>
              <a:buChar char="-"/>
            </a:pPr>
            <a:endParaRPr lang="hr-HR" b="1"/>
          </a:p>
          <a:p>
            <a:pPr eaLnBrk="1" hangingPunct="1">
              <a:buFontTx/>
              <a:buChar char="-"/>
            </a:pPr>
            <a:r>
              <a:rPr lang="hr-HR" b="1"/>
              <a:t> Pri izradi aplikacije konzultirane su stvarne potrebe korisnika i zakonska regulativa</a:t>
            </a:r>
          </a:p>
          <a:p>
            <a:pPr eaLnBrk="1" hangingPunct="1">
              <a:buFontTx/>
              <a:buChar char="-"/>
            </a:pPr>
            <a:endParaRPr lang="hr-HR" b="1"/>
          </a:p>
          <a:p>
            <a:pPr eaLnBrk="1" hangingPunct="1">
              <a:buFontTx/>
              <a:buChar char="-"/>
            </a:pPr>
            <a:r>
              <a:rPr lang="hr-HR" b="1"/>
              <a:t> Osigurana usluga </a:t>
            </a:r>
            <a:r>
              <a:rPr lang="hr-HR" b="1">
                <a:solidFill>
                  <a:srgbClr val="C00000"/>
                </a:solidFill>
              </a:rPr>
              <a:t>podrške i održavanja </a:t>
            </a:r>
            <a:endParaRPr lang="hr-HR" b="1"/>
          </a:p>
          <a:p>
            <a:pPr eaLnBrk="1" hangingPunct="1">
              <a:buFontTx/>
              <a:buChar char="-"/>
            </a:pPr>
            <a:endParaRPr lang="hr-HR" b="1"/>
          </a:p>
          <a:p>
            <a:pPr eaLnBrk="1" hangingPunct="1">
              <a:buFontTx/>
              <a:buChar char="-"/>
            </a:pPr>
            <a:r>
              <a:rPr lang="hr-HR" b="1"/>
              <a:t> Moguća integracija sa sustavom  PROFI ( za one koji ga koriste )</a:t>
            </a:r>
          </a:p>
          <a:p>
            <a:pPr eaLnBrk="1" hangingPunct="1"/>
            <a:endParaRPr lang="hr-HR"/>
          </a:p>
          <a:p>
            <a:pPr eaLnBrk="1" hangingPunct="1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e-DOM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357188" y="1571625"/>
            <a:ext cx="828675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sz="2400" b="1"/>
              <a:t>Za naglasiti  (2) …</a:t>
            </a:r>
          </a:p>
          <a:p>
            <a:pPr eaLnBrk="1" hangingPunct="1"/>
            <a:endParaRPr lang="hr-HR" b="1"/>
          </a:p>
          <a:p>
            <a:pPr eaLnBrk="1" hangingPunct="1">
              <a:buFontTx/>
              <a:buChar char="-"/>
            </a:pPr>
            <a:r>
              <a:rPr lang="hr-HR" b="1"/>
              <a:t> e-DOM je napravljen na temelju smjernica i preporuka objavljenih u </a:t>
            </a:r>
          </a:p>
          <a:p>
            <a:pPr eaLnBrk="1" hangingPunct="1"/>
            <a:r>
              <a:rPr lang="hr-HR" b="1"/>
              <a:t>knjizi    </a:t>
            </a:r>
          </a:p>
          <a:p>
            <a:pPr eaLnBrk="1" hangingPunct="1"/>
            <a:endParaRPr lang="hr-HR" b="1"/>
          </a:p>
          <a:p>
            <a:pPr algn="ctr" eaLnBrk="1" hangingPunct="1"/>
            <a:r>
              <a:rPr lang="hr-HR" sz="2000" b="1"/>
              <a:t>ČETIRI STUPNJA  GERIJATRIJSKE  ZDRAVSTVENE  NJEGE</a:t>
            </a:r>
          </a:p>
          <a:p>
            <a:pPr algn="ctr" eaLnBrk="1" hangingPunct="1"/>
            <a:r>
              <a:rPr lang="hr-HR" sz="2000" b="1"/>
              <a:t>SA  SESTRINSKOM  DOKUMENTACIJOM I POSTUPNIKOM OPĆE  OBITELJSKE MEDICINE</a:t>
            </a:r>
            <a:r>
              <a:rPr lang="pl-PL" sz="2000" b="1"/>
              <a:t> U DOMU ZA STARIJE OSOBE   </a:t>
            </a:r>
          </a:p>
          <a:p>
            <a:pPr eaLnBrk="1" hangingPunct="1"/>
            <a:r>
              <a:rPr lang="pl-PL" sz="2000" b="1"/>
              <a:t>	</a:t>
            </a:r>
          </a:p>
          <a:p>
            <a:pPr eaLnBrk="1" hangingPunct="1"/>
            <a:endParaRPr lang="pl-PL" sz="2000" b="1"/>
          </a:p>
          <a:p>
            <a:pPr eaLnBrk="1" hangingPunct="1"/>
            <a:r>
              <a:rPr lang="pl-PL" b="1"/>
              <a:t>u izdanju Zavoda za javno zdravstvo ‘ Dr. Andrija Štampar ‘ </a:t>
            </a:r>
          </a:p>
          <a:p>
            <a:pPr eaLnBrk="1" hangingPunct="1"/>
            <a:r>
              <a:rPr lang="pl-PL" b="1"/>
              <a:t>Centra  za Gerontologiju, </a:t>
            </a:r>
            <a:r>
              <a:rPr lang="hr-HR" b="1"/>
              <a:t>Referentni centar Ministarstva zdravlja RH </a:t>
            </a:r>
            <a:r>
              <a:rPr lang="pl-PL" b="1"/>
              <a:t>za zaštitu zdravlja starijih osoba</a:t>
            </a:r>
            <a:endParaRPr lang="hr-HR" b="1"/>
          </a:p>
          <a:p>
            <a:pPr eaLnBrk="1" hangingPunct="1"/>
            <a:endParaRPr lang="hr-HR" b="1"/>
          </a:p>
          <a:p>
            <a:pPr eaLnBrk="1" hangingPunct="1">
              <a:buFontTx/>
              <a:buChar char="-"/>
            </a:pPr>
            <a:endParaRPr lang="hr-HR" b="1"/>
          </a:p>
          <a:p>
            <a:pPr eaLnBrk="1" hangingPunct="1"/>
            <a:endParaRPr lang="hr-HR"/>
          </a:p>
          <a:p>
            <a:pPr eaLnBrk="1" hangingPunct="1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e-DOM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17578" r="36279" b="46289"/>
          <a:stretch>
            <a:fillRect/>
          </a:stretch>
        </p:blipFill>
        <p:spPr bwMode="auto">
          <a:xfrm>
            <a:off x="3929063" y="3429000"/>
            <a:ext cx="4929187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8" t="77094" r="59505" b="9032"/>
          <a:stretch>
            <a:fillRect/>
          </a:stretch>
        </p:blipFill>
        <p:spPr bwMode="auto">
          <a:xfrm>
            <a:off x="285750" y="1928813"/>
            <a:ext cx="2857500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rot="16200000" flipV="1">
            <a:off x="2321719" y="3536156"/>
            <a:ext cx="857250" cy="642938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285750" y="4786313"/>
            <a:ext cx="3565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sz="1600" b="1"/>
              <a:t>Dvoklik na ikonicu aplikacije</a:t>
            </a:r>
          </a:p>
          <a:p>
            <a:pPr eaLnBrk="1" hangingPunct="1"/>
            <a:r>
              <a:rPr lang="hr-HR" sz="1600" b="1"/>
              <a:t>otvara prozor kao na slici desno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e-DOM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6" b="38477"/>
          <a:stretch>
            <a:fillRect/>
          </a:stretch>
        </p:blipFill>
        <p:spPr bwMode="auto">
          <a:xfrm>
            <a:off x="642938" y="1571625"/>
            <a:ext cx="7977187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6227763" y="4137025"/>
            <a:ext cx="1143000" cy="100012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6227763" y="4637088"/>
            <a:ext cx="1143000" cy="1000125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e-DOM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rgbClr val="C00000"/>
              </a:solidFill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0" t="2420" r="34082" b="81445"/>
          <a:stretch>
            <a:fillRect/>
          </a:stretch>
        </p:blipFill>
        <p:spPr bwMode="auto">
          <a:xfrm>
            <a:off x="357188" y="1785938"/>
            <a:ext cx="85661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p Arrow 4"/>
          <p:cNvSpPr/>
          <p:nvPr/>
        </p:nvSpPr>
        <p:spPr>
          <a:xfrm>
            <a:off x="5500688" y="3000375"/>
            <a:ext cx="484187" cy="428625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r-H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500063" y="4572000"/>
            <a:ext cx="81613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r-HR" sz="2400" b="1"/>
              <a:t>Linija alata napravljena je po </a:t>
            </a:r>
            <a:r>
              <a:rPr lang="hr-HR" sz="2400" b="1" i="1"/>
              <a:t>uzoru na </a:t>
            </a:r>
            <a:r>
              <a:rPr lang="hr-HR" sz="2400" b="1" i="1">
                <a:solidFill>
                  <a:srgbClr val="C00000"/>
                </a:solidFill>
              </a:rPr>
              <a:t>PROFI </a:t>
            </a:r>
            <a:r>
              <a:rPr lang="hr-HR" sz="2400" b="1"/>
              <a:t>kako bi</a:t>
            </a:r>
          </a:p>
          <a:p>
            <a:pPr eaLnBrk="1" hangingPunct="1"/>
            <a:r>
              <a:rPr lang="hr-HR" sz="2400" b="1"/>
              <a:t>korisnici imali što lakšu prilagodbu na novo okruženje</a:t>
            </a:r>
          </a:p>
          <a:p>
            <a:pPr eaLnBrk="1" hangingPunct="1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17785</TotalTime>
  <Words>669</Words>
  <Application>Microsoft Office PowerPoint</Application>
  <PresentationFormat>On-screen Show (4:3)</PresentationFormat>
  <Paragraphs>192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Wingdings</vt:lpstr>
      <vt:lpstr>Office Theme</vt:lpstr>
      <vt:lpstr>e-Dom aplikacija za domove i ustanove za starije i nemoćne</vt:lpstr>
      <vt:lpstr>Sadržaj prezentacije</vt:lpstr>
      <vt:lpstr>e-DOM</vt:lpstr>
      <vt:lpstr>e-DOM</vt:lpstr>
      <vt:lpstr>e-DOM</vt:lpstr>
      <vt:lpstr>e-DOM</vt:lpstr>
      <vt:lpstr>e-DOM</vt:lpstr>
      <vt:lpstr>e-DOM</vt:lpstr>
      <vt:lpstr>e-DOM</vt:lpstr>
      <vt:lpstr>e-DOM</vt:lpstr>
      <vt:lpstr>e-DOM</vt:lpstr>
      <vt:lpstr>e-DOM</vt:lpstr>
      <vt:lpstr>e-DOM</vt:lpstr>
      <vt:lpstr>e-DOM</vt:lpstr>
      <vt:lpstr>e-DOM</vt:lpstr>
      <vt:lpstr>e-DOM</vt:lpstr>
      <vt:lpstr>e-DOM</vt:lpstr>
      <vt:lpstr>e-DOM</vt:lpstr>
      <vt:lpstr>e-DOM</vt:lpstr>
      <vt:lpstr>e-DOM</vt:lpstr>
      <vt:lpstr>e-DOM</vt:lpstr>
      <vt:lpstr>e-DOM</vt:lpstr>
      <vt:lpstr>e-DOM</vt:lpstr>
      <vt:lpstr>e-DOM</vt:lpstr>
      <vt:lpstr>e-DOM</vt:lpstr>
      <vt:lpstr>e-DOM- model predloška</vt:lpstr>
      <vt:lpstr>e-DOM</vt:lpstr>
      <vt:lpstr>e-DOM</vt:lpstr>
      <vt:lpstr>e-DOM</vt:lpstr>
      <vt:lpstr>e-DOM</vt:lpstr>
      <vt:lpstr>e-DOM</vt:lpstr>
      <vt:lpstr>e-DOM</vt:lpstr>
      <vt:lpstr>e-DOM</vt:lpstr>
      <vt:lpstr>e-DOM izvješća</vt:lpstr>
      <vt:lpstr>e-DOM</vt:lpstr>
      <vt:lpstr>e-DOM&gt;&gt;Cijena</vt:lpstr>
      <vt:lpstr>e-DOM</vt:lpstr>
      <vt:lpstr>e-DOM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Jure</dc:creator>
  <cp:lastModifiedBy>Jana Bajurin</cp:lastModifiedBy>
  <cp:revision>515</cp:revision>
  <cp:lastPrinted>2014-11-10T12:20:05Z</cp:lastPrinted>
  <dcterms:created xsi:type="dcterms:W3CDTF">2012-10-10T08:50:49Z</dcterms:created>
  <dcterms:modified xsi:type="dcterms:W3CDTF">2014-11-24T08:14:13Z</dcterms:modified>
</cp:coreProperties>
</file>