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70" r:id="rId3"/>
    <p:sldId id="372" r:id="rId4"/>
    <p:sldId id="373" r:id="rId5"/>
    <p:sldId id="357" r:id="rId6"/>
    <p:sldId id="361" r:id="rId7"/>
    <p:sldId id="368" r:id="rId8"/>
    <p:sldId id="364" r:id="rId9"/>
    <p:sldId id="365" r:id="rId10"/>
    <p:sldId id="369" r:id="rId11"/>
    <p:sldId id="374" r:id="rId12"/>
    <p:sldId id="354" r:id="rId13"/>
  </p:sldIdLst>
  <p:sldSz cx="9144000" cy="6858000" type="screen4x3"/>
  <p:notesSz cx="6797675" cy="9928225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2" autoAdjust="0"/>
    <p:restoredTop sz="93094" autoAdjust="0"/>
  </p:normalViewPr>
  <p:slideViewPr>
    <p:cSldViewPr>
      <p:cViewPr varScale="1">
        <p:scale>
          <a:sx n="85" d="100"/>
          <a:sy n="85" d="100"/>
        </p:scale>
        <p:origin x="-11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071EA-F1BC-41DE-A4D1-CC0F36FF6F56}" type="datetimeFigureOut">
              <a:rPr lang="hr-HR" smtClean="0"/>
              <a:t>18.11.14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1E7DD-DDCA-4795-86D2-B00A306F70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4959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8A2C0D9-DFFE-4551-B135-BC7E45294F56}" type="datetimeFigureOut">
              <a:rPr lang="hr-HR"/>
              <a:pPr>
                <a:defRPr/>
              </a:pPr>
              <a:t>18.11.14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2CFF3E6-422F-467C-BA9F-CF47012799C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2667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79DE556-00DE-4857-851A-CB19D0789DB2}" type="slidenum">
              <a:rPr lang="hr-HR" smtClean="0"/>
              <a:pPr eaLnBrk="1" hangingPunct="1"/>
              <a:t>1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40941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PP\ProFi_PowPt_backgrounds2012_3-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779713" y="6508750"/>
            <a:ext cx="4078287" cy="365125"/>
          </a:xfrm>
          <a:prstGeom prst="rect">
            <a:avLst/>
          </a:prstGeom>
        </p:spPr>
        <p:txBody>
          <a:bodyPr anchor="ctr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 smtClean="0"/>
              <a:t>Savjetovanje  Vodice 2014.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4462B-0684-47DF-B0A9-8FB1C5E4E589}" type="datetimeFigureOut">
              <a:rPr lang="hr-HR"/>
              <a:pPr>
                <a:defRPr/>
              </a:pPr>
              <a:t>18.11.14</a:t>
            </a:fld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1B765-C48D-47C2-93B6-C851D26FF85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3111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68AB8-F756-41AB-9507-D9698B0AD620}" type="datetimeFigureOut">
              <a:rPr lang="hr-HR"/>
              <a:pPr>
                <a:defRPr/>
              </a:pPr>
              <a:t>18.11.14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BF575-8301-494D-90FD-1A336661903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30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39498-B83F-4D5B-BFA7-0C7EDDC476CB}" type="datetimeFigureOut">
              <a:rPr lang="hr-HR"/>
              <a:pPr>
                <a:defRPr/>
              </a:pPr>
              <a:t>18.11.14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00D0C-A97F-459E-88EB-A467467F650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1720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D2681-54A8-451A-9D2B-6C8CE1FF33B6}" type="datetimeFigureOut">
              <a:rPr lang="hr-HR"/>
              <a:pPr>
                <a:defRPr/>
              </a:pPr>
              <a:t>18.11.14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0BD5A-3432-42A4-A9A0-A0D85054D9E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590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PP\ProFi_PowPt_backgrounds2012_3-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F2A27-62F0-49B3-A7D2-2D4550DB7C66}" type="datetimeFigureOut">
              <a:rPr lang="hr-HR"/>
              <a:pPr>
                <a:defRPr/>
              </a:pPr>
              <a:t>18.11.14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EE732-5EB1-4C72-810D-37B3B9BDC9D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0760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PP\ProFi_PowPt_backgrounds2012_3-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C90B1-7E72-4B0F-990B-4D940F111219}" type="datetimeFigureOut">
              <a:rPr lang="hr-HR"/>
              <a:pPr>
                <a:defRPr/>
              </a:pPr>
              <a:t>18.11.14</a:t>
            </a:fld>
            <a:endParaRPr lang="hr-H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53A2-DF62-4021-B52B-8F5105DA16F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81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PP\ProFi_PowPt_backgrounds2012_3-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33363"/>
            <a:ext cx="9753600" cy="73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79476-CA63-4D6D-8315-8D417AD95464}" type="datetimeFigureOut">
              <a:rPr lang="hr-HR"/>
              <a:pPr>
                <a:defRPr/>
              </a:pPr>
              <a:t>18.11.14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B8419-3EC2-4D8C-AB86-448B5FADCB1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467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PP\ProFi_PowPt_backgrounds2012_3-1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33363"/>
            <a:ext cx="9753600" cy="73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E8E66-1F58-4EC5-BB4B-676FFAA66643}" type="datetimeFigureOut">
              <a:rPr lang="hr-HR"/>
              <a:pPr>
                <a:defRPr/>
              </a:pPr>
              <a:t>18.11.14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0204D-6977-42C5-8992-8357B54A231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224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31D8E-3711-4499-B756-88FDAAB17754}" type="datetimeFigureOut">
              <a:rPr lang="hr-HR"/>
              <a:pPr>
                <a:defRPr/>
              </a:pPr>
              <a:t>18.11.14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64D99-6C13-4EAF-9C9A-5BAC49BE7A5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1875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77E4E-F43E-4419-93FE-6459BAF1D333}" type="datetimeFigureOut">
              <a:rPr lang="hr-HR"/>
              <a:pPr>
                <a:defRPr/>
              </a:pPr>
              <a:t>18.11.14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89EB6-F9EC-4289-951B-80260399A09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212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9A9DB-21A4-49CA-A045-4D3C59DB612B}" type="datetimeFigureOut">
              <a:rPr lang="hr-HR"/>
              <a:pPr>
                <a:defRPr/>
              </a:pPr>
              <a:t>18.11.14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686AE-85F4-49D3-B32E-FBC866892F5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063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D7422-A07E-4A30-BEC2-28072418F4F8}" type="datetimeFigureOut">
              <a:rPr lang="hr-HR"/>
              <a:pPr>
                <a:defRPr/>
              </a:pPr>
              <a:t>18.11.14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51AD5-AE8E-4DC3-B123-C4377857E48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735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E43F18E-C2B3-4320-B1FE-A24322CD394A}" type="datetimeFigureOut">
              <a:rPr lang="hr-HR"/>
              <a:pPr>
                <a:defRPr/>
              </a:pPr>
              <a:t>18.11.14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7313" y="6356350"/>
            <a:ext cx="3889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r-HR"/>
              <a:t>Savjetovanje  Biograd n/m.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DECE8CB-18D9-4741-AACF-0D768A0AB7F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r-HR" dirty="0" err="1" smtClean="0"/>
              <a:t>WordPress</a:t>
            </a:r>
            <a:r>
              <a:rPr lang="hr-HR" dirty="0"/>
              <a:t> </a:t>
            </a:r>
            <a:r>
              <a:rPr lang="hr-HR" dirty="0" smtClean="0"/>
              <a:t>Internet stranice centara za socijalnu skrb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hr-HR" smtClean="0">
              <a:solidFill>
                <a:schemeClr val="tx1"/>
              </a:solidFill>
            </a:endParaRPr>
          </a:p>
          <a:p>
            <a:pPr eaLnBrk="1" hangingPunct="1"/>
            <a:r>
              <a:rPr lang="hr-HR" smtClean="0">
                <a:solidFill>
                  <a:schemeClr val="tx1"/>
                </a:solidFill>
              </a:rPr>
              <a:t>Jure Staničić, </a:t>
            </a:r>
            <a:r>
              <a:rPr lang="hr-HR" sz="2400" smtClean="0">
                <a:solidFill>
                  <a:schemeClr val="tx1"/>
                </a:solidFill>
              </a:rPr>
              <a:t>mag.oec</a:t>
            </a:r>
          </a:p>
          <a:p>
            <a:pPr eaLnBrk="1" hangingPunct="1"/>
            <a:r>
              <a:rPr lang="hr-HR" sz="2400" smtClean="0">
                <a:solidFill>
                  <a:schemeClr val="tx1"/>
                </a:solidFill>
              </a:rPr>
              <a:t>jure.stanicic@enel.hr</a:t>
            </a:r>
          </a:p>
          <a:p>
            <a:pPr eaLnBrk="1" hangingPunct="1"/>
            <a:endParaRPr lang="hr-HR" smtClean="0">
              <a:solidFill>
                <a:srgbClr val="898989"/>
              </a:solidFill>
            </a:endParaRPr>
          </a:p>
        </p:txBody>
      </p:sp>
      <p:pic>
        <p:nvPicPr>
          <p:cNvPr id="5" name="Picture 2" descr="D:\Savjetovanje VODICE jesen 2014\20godsvama_PLAVI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97152"/>
            <a:ext cx="1656184" cy="124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Cijena z</a:t>
            </a:r>
            <a:r>
              <a:rPr lang="hr-HR" dirty="0" smtClean="0"/>
              <a:t>a postojeće korisnike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20891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77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Više informacija na: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GORANA </a:t>
            </a:r>
            <a:r>
              <a:rPr lang="hr-HR" dirty="0"/>
              <a:t>SIVIĆ </a:t>
            </a:r>
            <a:r>
              <a:rPr lang="hr-HR" dirty="0" smtClean="0"/>
              <a:t>RUŠINOVIĆ</a:t>
            </a:r>
          </a:p>
          <a:p>
            <a:r>
              <a:rPr lang="hr-HR" i="1" dirty="0" smtClean="0"/>
              <a:t>mail: gorana.sivic.rusinovic@</a:t>
            </a:r>
            <a:r>
              <a:rPr lang="hr-HR" i="1" dirty="0" err="1" smtClean="0"/>
              <a:t>enel.hr</a:t>
            </a:r>
            <a:endParaRPr lang="hr-HR" i="1" dirty="0" smtClean="0"/>
          </a:p>
          <a:p>
            <a:endParaRPr lang="hr-HR" dirty="0"/>
          </a:p>
          <a:p>
            <a:r>
              <a:rPr lang="hr-HR" dirty="0" err="1" smtClean="0"/>
              <a:t>Tel</a:t>
            </a:r>
            <a:r>
              <a:rPr lang="hr-HR" dirty="0"/>
              <a:t>:  +385 (0)21 406 212</a:t>
            </a:r>
          </a:p>
          <a:p>
            <a:r>
              <a:rPr lang="hr-HR" dirty="0" err="1" smtClean="0"/>
              <a:t>Mob</a:t>
            </a:r>
            <a:r>
              <a:rPr lang="hr-HR" dirty="0"/>
              <a:t>:  +385 (0)91 134 1229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155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z="3600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hr-HR" dirty="0" smtClean="0"/>
          </a:p>
          <a:p>
            <a:pPr algn="ctr">
              <a:buFont typeface="Arial" charset="0"/>
              <a:buNone/>
            </a:pPr>
            <a:r>
              <a:rPr lang="hr-HR" sz="3600" dirty="0" smtClean="0"/>
              <a:t>Pitanja ?</a:t>
            </a:r>
          </a:p>
          <a:p>
            <a:pPr algn="ctr">
              <a:buFont typeface="Arial" charset="0"/>
              <a:buNone/>
            </a:pPr>
            <a:endParaRPr lang="hr-HR" dirty="0" smtClean="0"/>
          </a:p>
          <a:p>
            <a:pPr algn="ctr">
              <a:buFont typeface="Arial" charset="0"/>
              <a:buNone/>
            </a:pPr>
            <a:endParaRPr lang="hr-HR" dirty="0" smtClean="0"/>
          </a:p>
          <a:p>
            <a:pPr algn="ctr">
              <a:buFont typeface="Arial" charset="0"/>
              <a:buNone/>
            </a:pPr>
            <a:r>
              <a:rPr lang="hr-HR" sz="3600" b="1" dirty="0" smtClean="0">
                <a:solidFill>
                  <a:srgbClr val="C00000"/>
                </a:solidFill>
              </a:rPr>
              <a:t>Hvala na pažnji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Osnovni cilj web stranica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vi-VN" smtClean="0"/>
              <a:t>omogućiti korisniku da nađe traženu informaciju</a:t>
            </a:r>
          </a:p>
          <a:p>
            <a:pPr eaLnBrk="1" hangingPunct="1"/>
            <a:r>
              <a:rPr lang="vi-VN" smtClean="0"/>
              <a:t>osigurati nalaženje informacija bez suvišnog napora</a:t>
            </a:r>
          </a:p>
          <a:p>
            <a:pPr eaLnBrk="1" hangingPunct="1"/>
            <a:r>
              <a:rPr lang="vi-VN" smtClean="0"/>
              <a:t>motivirati korisnika da ponovno posjeti stranice</a:t>
            </a:r>
          </a:p>
          <a:p>
            <a:pPr eaLnBrk="1" hangingPunct="1"/>
            <a:r>
              <a:rPr lang="vi-VN" smtClean="0"/>
              <a:t>dati korisniku željenu sliku o vlasniku stranica</a:t>
            </a:r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6743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229600" cy="1081087"/>
          </a:xfrm>
        </p:spPr>
        <p:txBody>
          <a:bodyPr/>
          <a:lstStyle/>
          <a:p>
            <a:pPr eaLnBrk="1" hangingPunct="1"/>
            <a:r>
              <a:rPr lang="hr-HR" sz="3600" smtClean="0"/>
              <a:t>TIJELA JAVNE VLASTI OBVEZNA SU NA INTERNETSKIM STRANICAMA OBJAVITI: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507413" cy="41751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hr-HR" sz="2400" smtClean="0">
                <a:cs typeface="Times New Roman" pitchFamily="18" charset="0"/>
              </a:rPr>
              <a:t>Zakone i ostale propise koji se odnose na njihovo područje rada, kao i nacrte zakona i drugih propisa te općih akata koje donose</a:t>
            </a:r>
          </a:p>
          <a:p>
            <a:pPr algn="just" eaLnBrk="1" hangingPunct="1">
              <a:lnSpc>
                <a:spcPct val="90000"/>
              </a:lnSpc>
            </a:pPr>
            <a:r>
              <a:rPr lang="hr-HR" sz="2400" smtClean="0">
                <a:cs typeface="Times New Roman" pitchFamily="18" charset="0"/>
              </a:rPr>
              <a:t>Opće akte i odluke koje donose kojima se utječe na interese korisnika</a:t>
            </a:r>
          </a:p>
          <a:p>
            <a:pPr algn="just" eaLnBrk="1" hangingPunct="1">
              <a:lnSpc>
                <a:spcPct val="90000"/>
              </a:lnSpc>
            </a:pPr>
            <a:r>
              <a:rPr lang="hr-HR" sz="2400" smtClean="0">
                <a:cs typeface="Times New Roman" pitchFamily="18" charset="0"/>
              </a:rPr>
              <a:t>Godišnje planove, programe, strategije, upute, izvještaje o radu, financijska izvješća</a:t>
            </a:r>
          </a:p>
          <a:p>
            <a:pPr algn="just" eaLnBrk="1" hangingPunct="1">
              <a:lnSpc>
                <a:spcPct val="90000"/>
              </a:lnSpc>
            </a:pPr>
            <a:r>
              <a:rPr lang="hr-HR" sz="2400" smtClean="0">
                <a:cs typeface="Times New Roman" pitchFamily="18" charset="0"/>
              </a:rPr>
              <a:t>Podatke o izvoru financiranja, proračunu i izvršenju proračuna </a:t>
            </a:r>
          </a:p>
          <a:p>
            <a:pPr algn="just" eaLnBrk="1" hangingPunct="1">
              <a:lnSpc>
                <a:spcPct val="90000"/>
              </a:lnSpc>
            </a:pPr>
            <a:r>
              <a:rPr lang="hr-HR" sz="2400" smtClean="0">
                <a:cs typeface="Times New Roman" pitchFamily="18" charset="0"/>
              </a:rPr>
              <a:t>Informacije o dodijeljenim potporama i donacijama</a:t>
            </a:r>
          </a:p>
          <a:p>
            <a:pPr algn="just" eaLnBrk="1" hangingPunct="1">
              <a:lnSpc>
                <a:spcPct val="90000"/>
              </a:lnSpc>
            </a:pPr>
            <a:r>
              <a:rPr lang="hr-HR" sz="2400" smtClean="0">
                <a:cs typeface="Times New Roman" pitchFamily="18" charset="0"/>
              </a:rPr>
              <a:t>Informacije o svom unutarnjem ustrojstvu, imenima čelnika tijela i voditelja ustrojstvenih jedinica i podacima za kontakt</a:t>
            </a:r>
          </a:p>
          <a:p>
            <a:pPr algn="just" eaLnBrk="1" hangingPunct="1">
              <a:lnSpc>
                <a:spcPct val="90000"/>
              </a:lnSpc>
            </a:pPr>
            <a:r>
              <a:rPr lang="hr-HR" sz="2400" smtClean="0">
                <a:cs typeface="Times New Roman" pitchFamily="18" charset="0"/>
              </a:rPr>
              <a:t>Zapisnike i zaključke sa službenih sjednica tijela javne vlasti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hr-HR" sz="2000" smtClean="0"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AutoNum type="arabicPeriod" startAt="2"/>
            </a:pPr>
            <a:endParaRPr lang="hr-HR" sz="2000" smtClean="0"/>
          </a:p>
        </p:txBody>
      </p:sp>
    </p:spTree>
    <p:extLst>
      <p:ext uri="{BB962C8B-B14F-4D97-AF65-F5344CB8AC3E}">
        <p14:creationId xmlns:p14="http://schemas.microsoft.com/office/powerpoint/2010/main" val="4011363724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79388" y="2060575"/>
            <a:ext cx="8507412" cy="352901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hr-HR" sz="2400" smtClean="0">
                <a:cs typeface="Times New Roman" pitchFamily="18" charset="0"/>
              </a:rPr>
              <a:t>Informacije o postupcima javne nabave te informacije o izvršavanju ugovora</a:t>
            </a:r>
            <a:endParaRPr lang="hr-HR" sz="2400" smtClean="0"/>
          </a:p>
          <a:p>
            <a:pPr algn="just" eaLnBrk="1" hangingPunct="1">
              <a:lnSpc>
                <a:spcPct val="90000"/>
              </a:lnSpc>
            </a:pPr>
            <a:r>
              <a:rPr lang="hr-HR" sz="2400" smtClean="0">
                <a:cs typeface="Times New Roman" pitchFamily="18" charset="0"/>
              </a:rPr>
              <a:t>Obavijesti o raspisanim natječajima te natječajnu dokumentaciju</a:t>
            </a:r>
          </a:p>
          <a:p>
            <a:pPr algn="just" eaLnBrk="1" hangingPunct="1">
              <a:lnSpc>
                <a:spcPct val="90000"/>
              </a:lnSpc>
            </a:pPr>
            <a:r>
              <a:rPr lang="hr-HR" sz="2400" smtClean="0">
                <a:cs typeface="Times New Roman" pitchFamily="18" charset="0"/>
              </a:rPr>
              <a:t>Registre i baze podataka</a:t>
            </a:r>
          </a:p>
          <a:p>
            <a:pPr algn="just" eaLnBrk="1" hangingPunct="1">
              <a:lnSpc>
                <a:spcPct val="90000"/>
              </a:lnSpc>
            </a:pPr>
            <a:r>
              <a:rPr lang="hr-HR" sz="2400" smtClean="0">
                <a:cs typeface="Times New Roman" pitchFamily="18" charset="0"/>
              </a:rPr>
              <a:t>Obavijesti o načinu ostvarivanja prava na pristup informacijama</a:t>
            </a:r>
          </a:p>
          <a:p>
            <a:pPr algn="just" eaLnBrk="1" hangingPunct="1">
              <a:lnSpc>
                <a:spcPct val="90000"/>
              </a:lnSpc>
            </a:pPr>
            <a:r>
              <a:rPr lang="hr-HR" sz="2400" smtClean="0">
                <a:cs typeface="Times New Roman" pitchFamily="18" charset="0"/>
              </a:rPr>
              <a:t>Visinu naknade za pristup informacijama</a:t>
            </a:r>
          </a:p>
          <a:p>
            <a:pPr algn="just" eaLnBrk="1" hangingPunct="1">
              <a:lnSpc>
                <a:spcPct val="90000"/>
              </a:lnSpc>
            </a:pPr>
            <a:r>
              <a:rPr lang="hr-HR" sz="2400" smtClean="0">
                <a:cs typeface="Times New Roman" pitchFamily="18" charset="0"/>
              </a:rPr>
              <a:t>Najčešće tražene informacije</a:t>
            </a:r>
          </a:p>
          <a:p>
            <a:pPr algn="just" eaLnBrk="1" hangingPunct="1">
              <a:lnSpc>
                <a:spcPct val="90000"/>
              </a:lnSpc>
            </a:pPr>
            <a:r>
              <a:rPr lang="hr-HR" sz="2400" smtClean="0">
                <a:cs typeface="Times New Roman" pitchFamily="18" charset="0"/>
              </a:rPr>
              <a:t>Ostale informacije (vijesti, priopćenja za javnost, podaci o drugim aktivnostima)</a:t>
            </a:r>
            <a:endParaRPr lang="hr-HR" sz="24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hr-HR" sz="1900" smtClean="0"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AutoNum type="arabicPeriod" startAt="2"/>
            </a:pPr>
            <a:endParaRPr lang="hr-HR" sz="1900" smtClean="0"/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229600" cy="1081087"/>
          </a:xfrm>
        </p:spPr>
        <p:txBody>
          <a:bodyPr/>
          <a:lstStyle/>
          <a:p>
            <a:pPr eaLnBrk="1" hangingPunct="1"/>
            <a:r>
              <a:rPr lang="hr-HR" sz="3600" smtClean="0"/>
              <a:t>TIJELA JAVNE VLASTI OBVEZNA SU NA INTERNETSKIM STRANICAMA OBJAVITI:</a:t>
            </a:r>
          </a:p>
        </p:txBody>
      </p:sp>
    </p:spTree>
    <p:extLst>
      <p:ext uri="{BB962C8B-B14F-4D97-AF65-F5344CB8AC3E}">
        <p14:creationId xmlns:p14="http://schemas.microsoft.com/office/powerpoint/2010/main" val="2296505242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Zašto nove Internet stranice?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endParaRPr lang="hr-HR" dirty="0" smtClean="0"/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Tehnološki suvremenija platforma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Dizajnerski naprednija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</a:t>
            </a:r>
            <a:r>
              <a:rPr lang="hr-HR" sz="2400" dirty="0" smtClean="0"/>
              <a:t>- Mogućnost odabira boja predložaka</a:t>
            </a:r>
          </a:p>
          <a:p>
            <a:pPr marL="0" indent="0">
              <a:buNone/>
            </a:pPr>
            <a:r>
              <a:rPr lang="hr-HR" sz="2400" dirty="0" smtClean="0"/>
              <a:t>      - Stranica je animirana i dinamična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Bolja preglednost i koncept stranica</a:t>
            </a:r>
          </a:p>
          <a:p>
            <a:pPr marL="0" indent="0">
              <a:buNone/>
            </a:pP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/>
          <a:lstStyle/>
          <a:p>
            <a:r>
              <a:rPr lang="hr-HR" sz="3200" dirty="0" smtClean="0"/>
              <a:t>Kako bi naslovna stranica izgledala?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764704"/>
            <a:ext cx="849694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hr-HR" sz="3200" dirty="0"/>
              <a:t>Kako bi naslovna stranica izgledala</a:t>
            </a:r>
            <a:r>
              <a:rPr lang="hr-HR" sz="3200" dirty="0" smtClean="0"/>
              <a:t>?(2)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35292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56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Ponuda uključuje…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hr-HR" sz="2400" dirty="0" smtClean="0"/>
              <a:t>Web hosting 1000 MB (prostor za smještaj Vaše web stranice)</a:t>
            </a:r>
          </a:p>
          <a:p>
            <a:pPr>
              <a:buFont typeface="Wingdings" pitchFamily="2" charset="2"/>
              <a:buChar char="ü"/>
            </a:pPr>
            <a:r>
              <a:rPr lang="hr-HR" sz="2400" dirty="0" smtClean="0"/>
              <a:t>Izrada do 10 stranica (npr. O nama, Usluge, Obavijesti, Dokumenti, Kontakt i sl.)</a:t>
            </a:r>
          </a:p>
          <a:p>
            <a:pPr>
              <a:buFont typeface="Wingdings" pitchFamily="2" charset="2"/>
              <a:buChar char="ü"/>
            </a:pPr>
            <a:r>
              <a:rPr lang="hr-HR" sz="2400" dirty="0" smtClean="0"/>
              <a:t>Obrada do 20 Vaših digitalnih fotografija ili mogućnost odabira generičkih fotografija iz našeg </a:t>
            </a:r>
            <a:r>
              <a:rPr lang="hr-HR" sz="2400" dirty="0" err="1" smtClean="0"/>
              <a:t>portfolia</a:t>
            </a:r>
            <a:endParaRPr lang="hr-HR" sz="2400" dirty="0" smtClean="0"/>
          </a:p>
          <a:p>
            <a:pPr>
              <a:buFont typeface="Wingdings" pitchFamily="2" charset="2"/>
              <a:buChar char="ü"/>
            </a:pPr>
            <a:r>
              <a:rPr lang="hr-HR" sz="2400" dirty="0" smtClean="0"/>
              <a:t>Prijava na web tražilice (Google, Yahoo i dr.) i osnovna SEO optimizacija</a:t>
            </a:r>
          </a:p>
          <a:p>
            <a:pPr>
              <a:buFont typeface="Wingdings" pitchFamily="2" charset="2"/>
              <a:buChar char="ü"/>
            </a:pPr>
            <a:r>
              <a:rPr lang="hr-HR" sz="2400" dirty="0" smtClean="0"/>
              <a:t>Kontakt forma – upiti dolaze direktno na definiranu e-mail adresu</a:t>
            </a:r>
          </a:p>
          <a:p>
            <a:pPr>
              <a:buFont typeface="Wingdings" pitchFamily="2" charset="2"/>
              <a:buChar char="ü"/>
            </a:pPr>
            <a:r>
              <a:rPr lang="hr-HR" sz="2400" dirty="0" smtClean="0"/>
              <a:t>Forma za upit na ZAHTJEV ZA PRISTUP INFORMACIJAMA</a:t>
            </a:r>
          </a:p>
          <a:p>
            <a:pPr>
              <a:buFont typeface="Wingdings" pitchFamily="2" charset="2"/>
              <a:buChar char="ü"/>
            </a:pPr>
            <a:r>
              <a:rPr lang="hr-HR" sz="2400" dirty="0" smtClean="0"/>
              <a:t>Korisnik može sam mijenjati sadržaj stranica putem korisničkih uputa</a:t>
            </a:r>
          </a:p>
        </p:txBody>
      </p:sp>
    </p:spTree>
    <p:extLst>
      <p:ext uri="{BB962C8B-B14F-4D97-AF65-F5344CB8AC3E}">
        <p14:creationId xmlns:p14="http://schemas.microsoft.com/office/powerpoint/2010/main" val="38778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Cijena za nove korisnike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628800"/>
            <a:ext cx="831532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30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17900</TotalTime>
  <Words>364</Words>
  <Application>Microsoft Office PowerPoint</Application>
  <PresentationFormat>On-screen Show (4:3)</PresentationFormat>
  <Paragraphs>56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WordPress Internet stranice centara za socijalnu skrb</vt:lpstr>
      <vt:lpstr>Osnovni cilj web stranica</vt:lpstr>
      <vt:lpstr>TIJELA JAVNE VLASTI OBVEZNA SU NA INTERNETSKIM STRANICAMA OBJAVITI:</vt:lpstr>
      <vt:lpstr>TIJELA JAVNE VLASTI OBVEZNA SU NA INTERNETSKIM STRANICAMA OBJAVITI:</vt:lpstr>
      <vt:lpstr>Zašto nove Internet stranice?</vt:lpstr>
      <vt:lpstr>Kako bi naslovna stranica izgledala?</vt:lpstr>
      <vt:lpstr>Kako bi naslovna stranica izgledala?(2)</vt:lpstr>
      <vt:lpstr>Ponuda uključuje…</vt:lpstr>
      <vt:lpstr>Cijena za nove korisnike</vt:lpstr>
      <vt:lpstr>Cijena za postojeće korisnike</vt:lpstr>
      <vt:lpstr>Više informacija na: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Jure</dc:creator>
  <cp:lastModifiedBy>Jure Staničić</cp:lastModifiedBy>
  <cp:revision>530</cp:revision>
  <cp:lastPrinted>2014-11-18T11:21:33Z</cp:lastPrinted>
  <dcterms:created xsi:type="dcterms:W3CDTF">2012-10-10T08:50:49Z</dcterms:created>
  <dcterms:modified xsi:type="dcterms:W3CDTF">2014-11-18T11:21:43Z</dcterms:modified>
</cp:coreProperties>
</file>