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62" r:id="rId3"/>
    <p:sldId id="257" r:id="rId4"/>
    <p:sldId id="293" r:id="rId5"/>
    <p:sldId id="294" r:id="rId6"/>
    <p:sldId id="279" r:id="rId7"/>
    <p:sldId id="296" r:id="rId8"/>
    <p:sldId id="295" r:id="rId9"/>
    <p:sldId id="297" r:id="rId10"/>
    <p:sldId id="298" r:id="rId11"/>
    <p:sldId id="299" r:id="rId12"/>
    <p:sldId id="30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90" y="21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12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7" name="Pravokutni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6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slovni slajd sa slikam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3400" y="5115656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9" name="Rezervirano mjesto slike 2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13" name="Rezervirano mjesto slike 2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  <p:sp>
        <p:nvSpPr>
          <p:cNvPr id="14" name="Rezervirano mjesto slike 2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aglavlje odjelj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2514600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151812" y="1714498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hr-HR" smtClean="0"/>
              <a:t>13.11.2014.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hr-HR" smtClean="0"/>
              <a:pPr/>
              <a:t>13.11.2014.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hr-HR" sz="4400" b="0" i="0" spc="-50" baseline="0" dirty="0" smtClean="0">
                <a:solidFill>
                  <a:schemeClr val="bg1"/>
                </a:solidFill>
                <a:latin typeface="Calibri Light"/>
                <a:ea typeface="+mj-ea"/>
                <a:cs typeface="+mj-cs"/>
              </a:rPr>
              <a:t>ŠTO</a:t>
            </a:r>
            <a:r>
              <a:rPr lang="hr-HR" sz="4400" b="0" i="0" spc="-50" dirty="0" smtClean="0">
                <a:solidFill>
                  <a:schemeClr val="bg1"/>
                </a:solidFill>
                <a:latin typeface="Calibri Light"/>
                <a:ea typeface="+mj-ea"/>
                <a:cs typeface="+mj-cs"/>
              </a:rPr>
              <a:t> BI TREBALI ZNATI O INFORMACIJSKIM SUSTAVIMA</a:t>
            </a:r>
            <a:br>
              <a:rPr lang="hr-HR" sz="4400" b="0" i="0" spc="-50" dirty="0" smtClean="0">
                <a:solidFill>
                  <a:schemeClr val="bg1"/>
                </a:solidFill>
                <a:latin typeface="Calibri Light"/>
                <a:ea typeface="+mj-ea"/>
                <a:cs typeface="+mj-cs"/>
              </a:rPr>
            </a:br>
            <a:r>
              <a:rPr lang="hr-HR" sz="3600" i="1" dirty="0" smtClean="0"/>
              <a:t>(</a:t>
            </a:r>
            <a:r>
              <a:rPr lang="hr-HR" sz="3600" i="1" dirty="0" err="1" smtClean="0"/>
              <a:t>bEZ</a:t>
            </a:r>
            <a:r>
              <a:rPr lang="hr-HR" sz="3600" i="1" dirty="0" smtClean="0"/>
              <a:t> </a:t>
            </a:r>
            <a:r>
              <a:rPr lang="hr-HR" sz="3600" i="1" dirty="0"/>
              <a:t>SUVIŠNOG </a:t>
            </a:r>
            <a:r>
              <a:rPr lang="hr-HR" sz="3600" i="1" dirty="0" smtClean="0"/>
              <a:t>ZAŠTO)</a:t>
            </a:r>
            <a:endParaRPr lang="hr-HR" sz="4900" b="0" i="1" spc="-50" baseline="0" dirty="0">
              <a:solidFill>
                <a:schemeClr val="bg1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6157519"/>
            <a:ext cx="11125200" cy="45710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hr-HR" sz="2000" b="0" i="0" spc="50" baseline="0" dirty="0" smtClean="0">
                <a:solidFill>
                  <a:schemeClr val="bg1"/>
                </a:solidFill>
              </a:rPr>
              <a:t>vodice, studeni 2014</a:t>
            </a:r>
            <a:r>
              <a:rPr lang="hr-HR" sz="2000" b="0" i="0" spc="50" baseline="0" dirty="0" smtClean="0">
                <a:solidFill>
                  <a:schemeClr val="bg1"/>
                </a:solidFill>
              </a:rPr>
              <a:t>.</a:t>
            </a:r>
            <a:endParaRPr lang="hr-HR" sz="2000" b="0" i="0" spc="50" baseline="0" dirty="0">
              <a:solidFill>
                <a:schemeClr val="bg1"/>
              </a:solidFill>
            </a:endParaRPr>
          </a:p>
        </p:txBody>
      </p:sp>
      <p:pic>
        <p:nvPicPr>
          <p:cNvPr id="5" name="Rezervirano mjesto slike 4"/>
          <p:cNvPicPr>
            <a:picLocks noGrp="1" noChangeAspect="1"/>
          </p:cNvPicPr>
          <p:nvPr>
            <p:ph type="pic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27" r="-214"/>
          <a:stretch/>
        </p:blipFill>
        <p:spPr>
          <a:xfrm>
            <a:off x="0" y="0"/>
            <a:ext cx="4023360" cy="4745736"/>
          </a:xfrm>
        </p:spPr>
      </p:pic>
      <p:pic>
        <p:nvPicPr>
          <p:cNvPr id="10" name="Rezervirano mjesto slike 9"/>
          <p:cNvPicPr>
            <a:picLocks noGrp="1" noChangeAspect="1"/>
          </p:cNvPicPr>
          <p:nvPr>
            <p:ph type="pic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03" r="19003"/>
          <a:stretch>
            <a:fillRect/>
          </a:stretch>
        </p:blipFill>
        <p:spPr/>
      </p:pic>
      <p:pic>
        <p:nvPicPr>
          <p:cNvPr id="18" name="Rezervirano mjesto slike 17"/>
          <p:cNvPicPr>
            <a:picLocks noGrp="1" noChangeAspect="1"/>
          </p:cNvPicPr>
          <p:nvPr>
            <p:ph type="pic" idx="1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0" r="184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održavanje računala i lokalne računalne mreže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Ugovori s vanjskim izvođačima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Informativni upitnik o održavanju računalne opreme i lokalne računalne mreže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Suradnja </a:t>
            </a:r>
            <a:r>
              <a:rPr lang="hr-HR" altLang="sr-Latn-RS" sz="2800" dirty="0" err="1" smtClean="0">
                <a:solidFill>
                  <a:srgbClr val="595959"/>
                </a:solidFill>
              </a:rPr>
              <a:t>MSPM</a:t>
            </a:r>
            <a:r>
              <a:rPr lang="hr-HR" altLang="sr-Latn-RS" sz="2800" dirty="0" smtClean="0">
                <a:solidFill>
                  <a:srgbClr val="595959"/>
                </a:solidFill>
              </a:rPr>
              <a:t> i firmi koje za ustanove održavaju računala i mrežu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 smtClean="0">
              <a:solidFill>
                <a:srgbClr val="595959"/>
              </a:solidFill>
            </a:endParaRP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8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isporuka računalne opreme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O ovome na </a:t>
            </a:r>
            <a:r>
              <a:rPr lang="hr-HR" sz="2800" smtClean="0">
                <a:solidFill>
                  <a:srgbClr val="595959"/>
                </a:solidFill>
              </a:rPr>
              <a:t>okrugljaku</a:t>
            </a:r>
            <a:endParaRPr lang="hr-HR" altLang="sr-Latn-RS" sz="2800" dirty="0" smtClean="0">
              <a:solidFill>
                <a:srgbClr val="595959"/>
              </a:solidFill>
            </a:endParaRP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 smtClean="0">
              <a:solidFill>
                <a:srgbClr val="595959"/>
              </a:solidFill>
            </a:endParaRP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136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hvala na pažnji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iako ovo piše malim slovima – sva su </a:t>
            </a:r>
            <a:r>
              <a:rPr lang="hr-HR" smtClean="0"/>
              <a:t>pitanja dobrodošla!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9639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Tko o čemu a ja ...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Pristup informacijskom sustavu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Virusi i zaštita od njih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Rezervne kopije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Sigurnosna nadogradnja operativnog sustava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Nadogradnja Windows </a:t>
            </a:r>
            <a:r>
              <a:rPr lang="hr-HR" altLang="sr-Latn-RS" sz="2800" dirty="0" err="1" smtClean="0">
                <a:solidFill>
                  <a:srgbClr val="595959"/>
                </a:solidFill>
              </a:rPr>
              <a:t>XP</a:t>
            </a:r>
            <a:r>
              <a:rPr lang="hr-HR" altLang="sr-Latn-RS" sz="2800" dirty="0" smtClean="0">
                <a:solidFill>
                  <a:srgbClr val="595959"/>
                </a:solidFill>
              </a:rPr>
              <a:t> sustava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Održavanje računala i lokalne računalne mreže</a:t>
            </a: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pristup informacijskom sustavu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Pristup samo unutar "privatne" mreže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>
                <a:solidFill>
                  <a:srgbClr val="595959"/>
                </a:solidFill>
              </a:rPr>
              <a:t>Zaposlenik se sustavu predstavlja korisničkim imenom i lozinkom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Svaki zaposlenik odgovara za svoj rad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Administratorska i korisnička prava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Sva računala moraju biti uključena u mrežu pod istim pravilima ili ...</a:t>
            </a: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136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virusi i zaštita od njih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Virusi su programi a to što rade je, u najmanju ruku – zločesto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Zaštita?</a:t>
            </a:r>
          </a:p>
          <a:p>
            <a:pPr lvl="1"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600" dirty="0" smtClean="0">
                <a:solidFill>
                  <a:srgbClr val="595959"/>
                </a:solidFill>
              </a:rPr>
              <a:t>samozaštita – ne diraj ono što nije tvoje, ne otvaraj ono što ne razumiješ, ne posjećuj web stranice "sumnjivog morala"</a:t>
            </a:r>
          </a:p>
          <a:p>
            <a:pPr lvl="1"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600" dirty="0" smtClean="0">
                <a:solidFill>
                  <a:srgbClr val="595959"/>
                </a:solidFill>
              </a:rPr>
              <a:t>programi za zaštitu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Stanje po ustanovama socijalne skrbi – uglavnom "promiskuitetno"</a:t>
            </a: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29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pogledajte ovaj e-mail...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8524" y="1737374"/>
            <a:ext cx="5659755" cy="41586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5">
                <a:lumMod val="60000"/>
                <a:lumOff val="40000"/>
              </a:schemeClr>
            </a:extrusionClr>
          </a:sp3d>
        </p:spPr>
      </p:pic>
    </p:spTree>
    <p:extLst>
      <p:ext uri="{BB962C8B-B14F-4D97-AF65-F5344CB8AC3E}">
        <p14:creationId xmlns:p14="http://schemas.microsoft.com/office/powerpoint/2010/main" val="243165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virusi i zaštita od njih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err="1" smtClean="0">
                <a:solidFill>
                  <a:srgbClr val="595959"/>
                </a:solidFill>
              </a:rPr>
              <a:t>MSPM</a:t>
            </a:r>
            <a:r>
              <a:rPr lang="hr-HR" sz="2800" dirty="0" smtClean="0">
                <a:solidFill>
                  <a:srgbClr val="595959"/>
                </a:solidFill>
              </a:rPr>
              <a:t> nabavlja antivirusni program za sve ustanove socijalne skrbi ali da bi program zaštitio sva vaša računala ...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64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rezervne kopije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Da li je rad na "papiru" sigurniji od rada na računalu?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Da li ste djeci ikada pričali/čitali priču o Maci </a:t>
            </a:r>
            <a:r>
              <a:rPr lang="hr-HR" altLang="sr-Latn-RS" sz="2800" dirty="0" err="1" smtClean="0">
                <a:solidFill>
                  <a:srgbClr val="595959"/>
                </a:solidFill>
              </a:rPr>
              <a:t>Papučarici</a:t>
            </a:r>
            <a:r>
              <a:rPr lang="hr-HR" altLang="sr-Latn-RS" sz="2800" dirty="0" smtClean="0">
                <a:solidFill>
                  <a:srgbClr val="595959"/>
                </a:solidFill>
              </a:rPr>
              <a:t>?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Što Služba za informatičku podršku i </a:t>
            </a:r>
            <a:r>
              <a:rPr lang="hr-HR" altLang="sr-Latn-RS" sz="2800" dirty="0" err="1" smtClean="0">
                <a:solidFill>
                  <a:srgbClr val="595959"/>
                </a:solidFill>
              </a:rPr>
              <a:t>CarNet</a:t>
            </a:r>
            <a:r>
              <a:rPr lang="hr-HR" altLang="sr-Latn-RS" sz="2800" dirty="0" smtClean="0">
                <a:solidFill>
                  <a:srgbClr val="595959"/>
                </a:solidFill>
              </a:rPr>
              <a:t> spremaju u vaše ime a o čemu vi morate voditi računa?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2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sigurnosne nadogradnje operativnog sustava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Zašto bilo kakve nadogradnje?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Tko to treba napraviti u ustanovama?</a:t>
            </a:r>
            <a:endParaRPr lang="hr-HR" altLang="sr-Latn-RS" sz="2800" dirty="0" smtClean="0">
              <a:solidFill>
                <a:srgbClr val="595959"/>
              </a:solidFill>
            </a:endParaRP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29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nadogradnje </a:t>
            </a:r>
            <a:r>
              <a:rPr lang="hr-HR" sz="3400" b="0" i="0" baseline="0" dirty="0" err="1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windows</a:t>
            </a: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 </a:t>
            </a:r>
            <a:r>
              <a:rPr lang="hr-HR" sz="3400" b="0" i="0" baseline="0" dirty="0" err="1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xp</a:t>
            </a:r>
            <a:r>
              <a:rPr lang="hr-HR" sz="3400" b="0" i="0" baseline="0" dirty="0" smtClean="0">
                <a:solidFill>
                  <a:srgbClr val="87A91B"/>
                </a:solidFill>
                <a:latin typeface="Calibri Light"/>
                <a:ea typeface="+mj-ea"/>
                <a:cs typeface="+mj-cs"/>
              </a:rPr>
              <a:t> operativnog sustava</a:t>
            </a:r>
            <a:endParaRPr lang="hr-HR" sz="3400" b="0" i="0" baseline="0" dirty="0">
              <a:solidFill>
                <a:srgbClr val="87A91B"/>
              </a:solidFill>
              <a:latin typeface="Calibri Light"/>
              <a:ea typeface="+mj-ea"/>
              <a:cs typeface="+mj-cs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sz="2800" dirty="0" smtClean="0">
                <a:solidFill>
                  <a:srgbClr val="595959"/>
                </a:solidFill>
              </a:rPr>
              <a:t>Početkom 2014. godine prestalo održavanje ovog operativnog sustava od strane Microsofta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Sva računala na kojima je to moguće potrebno je instalirati Windows 7 operativni sustav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r>
              <a:rPr lang="hr-HR" altLang="sr-Latn-RS" sz="2800" dirty="0" smtClean="0">
                <a:solidFill>
                  <a:srgbClr val="595959"/>
                </a:solidFill>
              </a:rPr>
              <a:t>A što je s Windows 8 ili Windows 8.1?</a:t>
            </a:r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altLang="sr-Latn-RS" sz="2800" dirty="0"/>
          </a:p>
          <a:p>
            <a:pPr>
              <a:buClr>
                <a:srgbClr val="87A91B"/>
              </a:buClr>
              <a:buFont typeface="Wingdings" panose="05000000000000000000" pitchFamily="2" charset="2"/>
              <a:buChar char="§"/>
            </a:pPr>
            <a:endParaRPr lang="hr-HR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92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382D75-6DC6-4908-8B05-64D061C4B1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 vezana uz zdravlje i održavanje kondicije (široki zaslon)</Template>
  <TotalTime>0</TotalTime>
  <Words>322</Words>
  <Application>Microsoft Office PowerPoint</Application>
  <PresentationFormat>Široki zaslon</PresentationFormat>
  <Paragraphs>45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Health Fitness 16x9</vt:lpstr>
      <vt:lpstr>ŠTO BI TREBALI ZNATI O INFORMACIJSKIM SUSTAVIMA (bEZ SUVIŠNOG ZAŠTO)</vt:lpstr>
      <vt:lpstr>Tko o čemu a ja ...</vt:lpstr>
      <vt:lpstr>pristup informacijskom sustavu</vt:lpstr>
      <vt:lpstr>virusi i zaštita od njih</vt:lpstr>
      <vt:lpstr>pogledajte ovaj e-mail...</vt:lpstr>
      <vt:lpstr>virusi i zaštita od njih</vt:lpstr>
      <vt:lpstr>rezervne kopije</vt:lpstr>
      <vt:lpstr>sigurnosne nadogradnje operativnog sustava</vt:lpstr>
      <vt:lpstr>nadogradnje windows xp operativnog sustava</vt:lpstr>
      <vt:lpstr>održavanje računala i lokalne računalne mreže</vt:lpstr>
      <vt:lpstr>isporuka računalne opreme</vt:lpstr>
      <vt:lpstr>hvala na pažnji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2014-05-14T20:57:57Z</dcterms:created>
  <dcterms:modified xsi:type="dcterms:W3CDTF">2014-11-14T06:46:07Z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