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6" r:id="rId4"/>
    <p:sldId id="258" r:id="rId5"/>
    <p:sldId id="273" r:id="rId6"/>
    <p:sldId id="274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6" autoAdjust="0"/>
    <p:restoredTop sz="94660"/>
  </p:normalViewPr>
  <p:slideViewPr>
    <p:cSldViewPr>
      <p:cViewPr>
        <p:scale>
          <a:sx n="75" d="100"/>
          <a:sy n="75" d="100"/>
        </p:scale>
        <p:origin x="-110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CCE6C-EB3A-47F5-B9B6-AD3DA81C7465}" type="datetimeFigureOut">
              <a:rPr lang="hr-HR" smtClean="0"/>
              <a:t>12.11.2014.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38910-1BFD-41C7-A7E9-5109722E4D4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1971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r-Latn-CS" smtClean="0">
              <a:latin typeface="Arial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chemeClr val="tx2"/>
                </a:solidFill>
                <a:latin typeface="Arial" charset="0"/>
              </a:defRPr>
            </a:lvl1pPr>
            <a:lvl2pPr marL="742950" indent="-285750" eaLnBrk="0" hangingPunct="0">
              <a:defRPr sz="3200" b="1">
                <a:solidFill>
                  <a:schemeClr val="tx2"/>
                </a:solidFill>
                <a:latin typeface="Arial" charset="0"/>
              </a:defRPr>
            </a:lvl2pPr>
            <a:lvl3pPr marL="1143000" indent="-228600" eaLnBrk="0" hangingPunct="0">
              <a:defRPr sz="3200" b="1">
                <a:solidFill>
                  <a:schemeClr val="tx2"/>
                </a:solidFill>
                <a:latin typeface="Arial" charset="0"/>
              </a:defRPr>
            </a:lvl3pPr>
            <a:lvl4pPr marL="1600200" indent="-228600" eaLnBrk="0" hangingPunct="0">
              <a:defRPr sz="3200" b="1">
                <a:solidFill>
                  <a:schemeClr val="tx2"/>
                </a:solidFill>
                <a:latin typeface="Arial" charset="0"/>
              </a:defRPr>
            </a:lvl4pPr>
            <a:lvl5pPr marL="2057400" indent="-228600" eaLnBrk="0" hangingPunct="0"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fld id="{9F484F48-5F4C-40B3-AD31-C5BED51A59E5}" type="slidenum">
              <a:rPr lang="hr-HR" sz="1200" b="0" smtClean="0">
                <a:solidFill>
                  <a:schemeClr val="tx1"/>
                </a:solidFill>
              </a:rPr>
              <a:pPr eaLnBrk="1" hangingPunct="1"/>
              <a:t>9</a:t>
            </a:fld>
            <a:endParaRPr lang="hr-HR" sz="1200" b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12.11.2014.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1026" name="Picture 2" descr="F:\PP\ProFi_PowPt_backgrounds2012_3-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2780184" y="6508750"/>
            <a:ext cx="4096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R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Savjetovanje za računovodstvene djelatnike Vodice 2014.</a:t>
            </a:r>
          </a:p>
        </p:txBody>
      </p:sp>
    </p:spTree>
    <p:extLst>
      <p:ext uri="{BB962C8B-B14F-4D97-AF65-F5344CB8AC3E}">
        <p14:creationId xmlns:p14="http://schemas.microsoft.com/office/powerpoint/2010/main" val="758728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12.11.2014.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2050" name="Picture 2" descr="F:\PP\ProFi_PowPt_backgrounds2012_3-4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2780184" y="6508750"/>
            <a:ext cx="40960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R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Savjetovanje za računovodstvene djelatnike Vodice 2014.</a:t>
            </a:r>
          </a:p>
        </p:txBody>
      </p:sp>
    </p:spTree>
    <p:extLst>
      <p:ext uri="{BB962C8B-B14F-4D97-AF65-F5344CB8AC3E}">
        <p14:creationId xmlns:p14="http://schemas.microsoft.com/office/powerpoint/2010/main" val="419748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12.11.2014.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4099" name="Picture 3" descr="F:\PP\ProFi_PowPt_backgrounds2012_3-8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33363"/>
            <a:ext cx="9753600" cy="732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3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12.11.2014.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  <p:pic>
        <p:nvPicPr>
          <p:cNvPr id="5122" name="Picture 2" descr="F:\PP\ProFi_PowPt_backgrounds2012_3-1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-233363"/>
            <a:ext cx="9753600" cy="732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95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12.11.2014.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4565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1F5C-3F9E-4866-A328-95DBE0C79592}" type="datetimeFigureOut">
              <a:rPr lang="hr-HR" smtClean="0"/>
              <a:t>12.11.2014.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7345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11F5C-3F9E-4866-A328-95DBE0C79592}" type="datetimeFigureOut">
              <a:rPr lang="hr-HR" smtClean="0"/>
              <a:t>12.11.2014.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83768" y="6356350"/>
            <a:ext cx="4032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dirty="0" smtClean="0"/>
              <a:t>Savjetovanje za računovodstvene djelatnike Vodice 2014.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6EEDD-99E3-4BA4-97B6-D0B07A07F92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0525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ENEL.M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Savjetovanje</a:t>
            </a:r>
            <a:br>
              <a:rPr lang="hr-HR" dirty="0" smtClean="0"/>
            </a:br>
            <a:r>
              <a:rPr lang="hr-HR" dirty="0" smtClean="0"/>
              <a:t>Vodice, studeni 2014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841648"/>
          </a:xfrm>
        </p:spPr>
        <p:txBody>
          <a:bodyPr/>
          <a:lstStyle/>
          <a:p>
            <a:r>
              <a:rPr lang="hr-HR" dirty="0" smtClean="0"/>
              <a:t>Mario Jerončić, </a:t>
            </a:r>
            <a:r>
              <a:rPr lang="hr-HR" dirty="0" err="1" smtClean="0"/>
              <a:t>Enel</a:t>
            </a:r>
            <a:r>
              <a:rPr lang="hr-HR" dirty="0" smtClean="0"/>
              <a:t>-Split</a:t>
            </a:r>
            <a:endParaRPr lang="hr-HR" dirty="0"/>
          </a:p>
        </p:txBody>
      </p:sp>
      <p:pic>
        <p:nvPicPr>
          <p:cNvPr id="1026" name="Picture 2" descr="D:\Savjetovanje VODICE jesen 2014\20godsvama_PLAVI_LOGO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4360" y="4797151"/>
            <a:ext cx="1958048" cy="142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260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Dobro došli!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2204864"/>
            <a:ext cx="7283152" cy="392129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3600" dirty="0"/>
              <a:t>Plan rada, i drugih aktivnosti…</a:t>
            </a:r>
            <a:r>
              <a:rPr lang="hr-HR" sz="3600" dirty="0">
                <a:sym typeface="Wingdings" pitchFamily="2" charset="2"/>
              </a:rPr>
              <a:t>.</a:t>
            </a:r>
          </a:p>
          <a:p>
            <a:pPr>
              <a:defRPr/>
            </a:pPr>
            <a:r>
              <a:rPr lang="hr-HR" sz="3600" dirty="0"/>
              <a:t>Novosti </a:t>
            </a:r>
            <a:r>
              <a:rPr lang="hr-HR" sz="3600" dirty="0" smtClean="0"/>
              <a:t>na Savjetovanju</a:t>
            </a:r>
            <a:endParaRPr lang="hr-HR" sz="3600" dirty="0"/>
          </a:p>
          <a:p>
            <a:pPr>
              <a:defRPr/>
            </a:pPr>
            <a:r>
              <a:rPr lang="hr-HR" sz="3600" dirty="0"/>
              <a:t>Novosti </a:t>
            </a:r>
            <a:r>
              <a:rPr lang="hr-HR" sz="3600" dirty="0" smtClean="0"/>
              <a:t>u sustavu</a:t>
            </a:r>
            <a:endParaRPr lang="hr-HR" sz="3600" dirty="0"/>
          </a:p>
          <a:p>
            <a:pPr>
              <a:defRPr/>
            </a:pPr>
            <a:r>
              <a:rPr lang="hr-HR" sz="3600" dirty="0" smtClean="0"/>
              <a:t>Sve </a:t>
            </a:r>
            <a:r>
              <a:rPr lang="hr-HR" sz="3600" dirty="0"/>
              <a:t>ostalo…</a:t>
            </a:r>
          </a:p>
          <a:p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132057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20 godina uz vas!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hr-HR" dirty="0" smtClean="0">
                <a:hlinkClick r:id="rId2" action="ppaction://hlinkfile"/>
              </a:rPr>
              <a:t>Podsjetnik!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94221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Danas</a:t>
            </a:r>
            <a:endParaRPr lang="hr-HR" dirty="0"/>
          </a:p>
        </p:txBody>
      </p:sp>
      <p:sp>
        <p:nvSpPr>
          <p:cNvPr id="5" name="Rectangle 4"/>
          <p:cNvSpPr/>
          <p:nvPr/>
        </p:nvSpPr>
        <p:spPr>
          <a:xfrm>
            <a:off x="1187624" y="6013108"/>
            <a:ext cx="7560840" cy="52322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endParaRPr lang="hr-HR" sz="2800" dirty="0">
              <a:latin typeface="Times New Roman"/>
              <a:ea typeface="Times New Roman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341154"/>
              </p:ext>
            </p:extLst>
          </p:nvPr>
        </p:nvGraphicFramePr>
        <p:xfrm>
          <a:off x="323528" y="1484783"/>
          <a:ext cx="8820472" cy="452974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960105"/>
                <a:gridCol w="6860367"/>
              </a:tblGrid>
              <a:tr h="571157">
                <a:tc gridSpan="2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hr-HR" sz="2800" b="1" dirty="0" smtClean="0">
                          <a:effectLst/>
                          <a:latin typeface="Calibri"/>
                          <a:ea typeface="Times New Roman"/>
                        </a:rPr>
                        <a:t>Srijeda</a:t>
                      </a:r>
                      <a:r>
                        <a:rPr lang="hr-HR" sz="2800" b="1" dirty="0">
                          <a:effectLst/>
                          <a:latin typeface="Calibri"/>
                          <a:ea typeface="Times New Roman"/>
                        </a:rPr>
                        <a:t>, 12.11.2014</a:t>
                      </a:r>
                      <a:endParaRPr lang="hr-HR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872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15.30 - 16.00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Dolazak i prijave sudionika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16.00 - 16.20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Otvaranje savjetovanja (Mario Jerončić)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0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16.20 - 16.40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/>
                          <a:ea typeface="Times New Roman"/>
                        </a:rPr>
                        <a:t>E-dom: Evidencija (socijala) (Jure Staničić)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7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16.40 - 17.00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/>
                          <a:ea typeface="Times New Roman"/>
                        </a:rPr>
                        <a:t>E-dom: Medicinska skrb (Jure Staničić) 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17.00 - 17.20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Pauza uz kavu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97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17.20- 17.40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Izmjene osobnog odbitka (Vanda Golem)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3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17.40 -18.00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/>
                          <a:ea typeface="Times New Roman"/>
                        </a:rPr>
                        <a:t>Praktična studija slučaja: Automatsko popunjavanje periodičnih izvješća (Saša Kelava)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16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18.00- 18.30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JOPPD </a:t>
                      </a:r>
                      <a:r>
                        <a:rPr lang="en-US" sz="2000" b="1" dirty="0" err="1">
                          <a:effectLst/>
                          <a:latin typeface="Calibri"/>
                          <a:ea typeface="Times New Roman"/>
                        </a:rPr>
                        <a:t>za</a:t>
                      </a: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/>
                          <a:ea typeface="Times New Roman"/>
                        </a:rPr>
                        <a:t>konačni</a:t>
                      </a: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/>
                          <a:ea typeface="Times New Roman"/>
                        </a:rPr>
                        <a:t>obračun</a:t>
                      </a: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 (Vanda Golem)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7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224136"/>
          </a:xfrm>
        </p:spPr>
        <p:txBody>
          <a:bodyPr/>
          <a:lstStyle/>
          <a:p>
            <a:r>
              <a:rPr lang="hr-HR" dirty="0" smtClean="0"/>
              <a:t>Sutra</a:t>
            </a:r>
            <a:endParaRPr lang="hr-HR" dirty="0"/>
          </a:p>
        </p:txBody>
      </p:sp>
      <p:sp>
        <p:nvSpPr>
          <p:cNvPr id="5" name="Rectangle 4"/>
          <p:cNvSpPr/>
          <p:nvPr/>
        </p:nvSpPr>
        <p:spPr>
          <a:xfrm>
            <a:off x="1187624" y="6093296"/>
            <a:ext cx="7560840" cy="40011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endParaRPr lang="hr-HR" sz="2000" dirty="0">
              <a:latin typeface="Times New Roman"/>
              <a:ea typeface="Times New Roman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286742"/>
              </p:ext>
            </p:extLst>
          </p:nvPr>
        </p:nvGraphicFramePr>
        <p:xfrm>
          <a:off x="251520" y="980728"/>
          <a:ext cx="9001000" cy="488514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47137"/>
                <a:gridCol w="7353863"/>
              </a:tblGrid>
              <a:tr h="504056">
                <a:tc gridSpan="2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hr-HR" sz="2800" b="1" dirty="0" smtClean="0">
                          <a:effectLst/>
                          <a:latin typeface="Calibri"/>
                          <a:ea typeface="Times New Roman"/>
                        </a:rPr>
                        <a:t>Četvrtak</a:t>
                      </a:r>
                      <a:r>
                        <a:rPr lang="hr-HR" sz="2800" b="1" dirty="0">
                          <a:effectLst/>
                          <a:latin typeface="Calibri"/>
                          <a:ea typeface="Times New Roman"/>
                        </a:rPr>
                        <a:t>, 13.11.2014 </a:t>
                      </a:r>
                      <a:endParaRPr lang="hr-HR" sz="4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1079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9.00 – 10.30 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Gost predavač: Mladenka Karačić, MFIN: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Novi </a:t>
                      </a:r>
                      <a:r>
                        <a:rPr lang="en-US" sz="2000" b="1" dirty="0" err="1">
                          <a:effectLst/>
                          <a:latin typeface="Calibri"/>
                          <a:ea typeface="Times New Roman"/>
                        </a:rPr>
                        <a:t>Pravilnik</a:t>
                      </a: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 o </a:t>
                      </a:r>
                      <a:r>
                        <a:rPr lang="en-US" sz="2000" b="1" dirty="0" err="1">
                          <a:effectLst/>
                          <a:latin typeface="Calibri"/>
                          <a:ea typeface="Times New Roman"/>
                        </a:rPr>
                        <a:t>proračunskom</a:t>
                      </a: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/>
                          <a:ea typeface="Times New Roman"/>
                        </a:rPr>
                        <a:t>računovodstvu</a:t>
                      </a: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/>
                          <a:ea typeface="Times New Roman"/>
                        </a:rPr>
                        <a:t>i</a:t>
                      </a: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/>
                          <a:ea typeface="Times New Roman"/>
                        </a:rPr>
                        <a:t>izmjene</a:t>
                      </a: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/>
                          <a:ea typeface="Times New Roman"/>
                        </a:rPr>
                        <a:t>računskog</a:t>
                      </a: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2000" b="1" dirty="0" err="1" smtClean="0">
                          <a:effectLst/>
                          <a:latin typeface="Calibri"/>
                          <a:ea typeface="Times New Roman"/>
                        </a:rPr>
                        <a:t>plana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0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10.30 </a:t>
                      </a: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- 11.00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Calibri"/>
                          <a:ea typeface="Times New Roman"/>
                        </a:rPr>
                        <a:t>Pauza</a:t>
                      </a: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/>
                          <a:ea typeface="Times New Roman"/>
                        </a:rPr>
                        <a:t>uz</a:t>
                      </a: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Calibri"/>
                          <a:ea typeface="Times New Roman"/>
                        </a:rPr>
                        <a:t>kavu</a:t>
                      </a:r>
                      <a:r>
                        <a:rPr lang="en-US" sz="2000" b="1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42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11.00 - </a:t>
                      </a: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11.20 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>
                          <a:effectLst/>
                          <a:latin typeface="Calibri"/>
                          <a:ea typeface="Times New Roman"/>
                        </a:rPr>
                        <a:t>Novi Enelov portal i preuzimanje patcheva (Jure Staničić) 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5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11.20 - 11.30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Kratka pauza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975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11.30 – 13.00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Gost predavač: </a:t>
                      </a:r>
                      <a:r>
                        <a:rPr lang="hr-HR" sz="2000" b="1" dirty="0" err="1">
                          <a:effectLst/>
                          <a:latin typeface="Calibri"/>
                          <a:ea typeface="Times New Roman"/>
                        </a:rPr>
                        <a:t>dr.sc</a:t>
                      </a: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. ZUBER, Marija, urednica-savjetnica Hrvatska zajednica računovođa i financijskih </a:t>
                      </a: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djelatnika: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Najvažnije novine Zakona o </a:t>
                      </a: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radu, 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naknada </a:t>
                      </a: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troškova prijevoza prema TKU za javne službe.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3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 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43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21.00 -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Glazbeni program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0540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hr-HR" dirty="0" smtClean="0"/>
              <a:t>Petak</a:t>
            </a:r>
            <a:endParaRPr lang="hr-HR" dirty="0"/>
          </a:p>
        </p:txBody>
      </p:sp>
      <p:sp>
        <p:nvSpPr>
          <p:cNvPr id="6" name="Rectangle 5"/>
          <p:cNvSpPr/>
          <p:nvPr/>
        </p:nvSpPr>
        <p:spPr>
          <a:xfrm>
            <a:off x="1187624" y="6013108"/>
            <a:ext cx="7560840" cy="40011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endParaRPr lang="hr-HR" sz="2000" dirty="0">
              <a:latin typeface="Times New Roman"/>
              <a:ea typeface="Times New Roman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724627"/>
              </p:ext>
            </p:extLst>
          </p:nvPr>
        </p:nvGraphicFramePr>
        <p:xfrm>
          <a:off x="251520" y="1484784"/>
          <a:ext cx="9001000" cy="417646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12168"/>
                <a:gridCol w="7488832"/>
              </a:tblGrid>
              <a:tr h="648072">
                <a:tc gridSpan="2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hr-HR" sz="2400" b="1" dirty="0" smtClean="0">
                          <a:effectLst/>
                          <a:latin typeface="Calibri"/>
                          <a:ea typeface="Times New Roman"/>
                        </a:rPr>
                        <a:t>Petak</a:t>
                      </a:r>
                      <a:r>
                        <a:rPr lang="hr-HR" sz="2400" b="1" dirty="0">
                          <a:effectLst/>
                          <a:latin typeface="Calibri"/>
                          <a:ea typeface="Times New Roman"/>
                        </a:rPr>
                        <a:t>, 14.11.2014  </a:t>
                      </a:r>
                      <a:endParaRPr lang="hr-HR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9.00 -  9.40  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Tema Ministarstva socijalne politike i mladih:  Sigurnost i održavanje informatičkih sustava u ustanovama socijalne skrbi 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(Rafael Pejčinović, MSPM, voditelj službe za informatičku podršku) 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9.40 - 10.40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Okrugli stol </a:t>
                      </a:r>
                      <a:r>
                        <a:rPr lang="hr-HR" sz="2000" b="1" dirty="0" smtClean="0">
                          <a:effectLst/>
                          <a:latin typeface="Calibri"/>
                          <a:ea typeface="Times New Roman"/>
                        </a:rPr>
                        <a:t>MSPM: sve što ste željeli znati, pitati …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7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10.40 - 11.00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Pauza radi </a:t>
                      </a:r>
                      <a:r>
                        <a:rPr lang="hr-HR" sz="2000" b="1" dirty="0" err="1">
                          <a:effectLst/>
                          <a:latin typeface="Calibri"/>
                          <a:ea typeface="Times New Roman"/>
                        </a:rPr>
                        <a:t>check</a:t>
                      </a: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r>
                        <a:rPr lang="hr-HR" sz="2000" b="1" dirty="0" err="1">
                          <a:effectLst/>
                          <a:latin typeface="Calibri"/>
                          <a:ea typeface="Times New Roman"/>
                        </a:rPr>
                        <a:t>outa</a:t>
                      </a: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7615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11.00 - 11.30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Calibri"/>
                          <a:ea typeface="Times New Roman"/>
                        </a:rPr>
                        <a:t>Rad u uvjetima centralizirane arhitekture  (Zoran Matić, Saša Kelava) </a:t>
                      </a:r>
                      <a:endParaRPr lang="hr-HR" sz="3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78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11.30 - 12.00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Novi UI: </a:t>
                      </a:r>
                      <a:r>
                        <a:rPr lang="hr-HR" sz="2000" b="1" dirty="0" err="1">
                          <a:effectLst/>
                          <a:latin typeface="Calibri"/>
                          <a:ea typeface="Times New Roman"/>
                        </a:rPr>
                        <a:t>ProFi</a:t>
                      </a:r>
                      <a:r>
                        <a:rPr lang="hr-HR" sz="2000" b="1" dirty="0">
                          <a:effectLst/>
                          <a:latin typeface="Calibri"/>
                          <a:ea typeface="Times New Roman"/>
                        </a:rPr>
                        <a:t> SHELL (Saša Kelava) </a:t>
                      </a:r>
                      <a:endParaRPr lang="hr-HR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718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76213"/>
            <a:ext cx="8785671" cy="1143000"/>
          </a:xfrm>
        </p:spPr>
        <p:txBody>
          <a:bodyPr/>
          <a:lstStyle/>
          <a:p>
            <a:pPr>
              <a:defRPr/>
            </a:pPr>
            <a:r>
              <a:rPr lang="hr-HR" dirty="0" smtClean="0"/>
              <a:t>I ovaj put na Savjetovanju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72816"/>
            <a:ext cx="9252520" cy="468052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r-HR" sz="3600" dirty="0" smtClean="0"/>
              <a:t>Nova verzija sustava </a:t>
            </a:r>
            <a:r>
              <a:rPr lang="hr-HR" sz="3600" dirty="0" err="1" smtClean="0"/>
              <a:t>ProFi</a:t>
            </a:r>
            <a:r>
              <a:rPr lang="hr-HR" sz="3600" dirty="0" smtClean="0"/>
              <a:t> – rad s novim sučeljem – </a:t>
            </a:r>
            <a:r>
              <a:rPr lang="hr-HR" sz="3600" b="1" dirty="0" err="1" smtClean="0"/>
              <a:t>shell</a:t>
            </a:r>
            <a:r>
              <a:rPr lang="hr-HR" sz="3600" b="1" dirty="0" smtClean="0"/>
              <a:t> </a:t>
            </a:r>
            <a:r>
              <a:rPr lang="hr-HR" sz="3600" b="1" dirty="0" err="1" smtClean="0"/>
              <a:t>ProFi</a:t>
            </a:r>
            <a:r>
              <a:rPr lang="hr-HR" sz="3600" b="1" dirty="0" smtClean="0"/>
              <a:t> </a:t>
            </a:r>
          </a:p>
          <a:p>
            <a:pPr>
              <a:defRPr/>
            </a:pPr>
            <a:r>
              <a:rPr lang="hr-HR" sz="3600" dirty="0" smtClean="0"/>
              <a:t>Tematska izlaganja referentnih stručnjaka – </a:t>
            </a:r>
            <a:r>
              <a:rPr lang="hr-HR" sz="3600" dirty="0" err="1" smtClean="0"/>
              <a:t>dr.sc</a:t>
            </a:r>
            <a:r>
              <a:rPr lang="hr-HR" sz="3600" dirty="0" smtClean="0"/>
              <a:t>. Marija </a:t>
            </a:r>
            <a:r>
              <a:rPr lang="hr-HR" sz="3600" dirty="0" err="1" smtClean="0"/>
              <a:t>Zuber</a:t>
            </a:r>
            <a:r>
              <a:rPr lang="hr-HR" sz="3600" dirty="0" smtClean="0"/>
              <a:t> , Mladenka Karačić (MFIN)…</a:t>
            </a:r>
          </a:p>
          <a:p>
            <a:pPr>
              <a:defRPr/>
            </a:pPr>
            <a:endParaRPr lang="hr-HR" sz="3600" dirty="0"/>
          </a:p>
          <a:p>
            <a:pPr>
              <a:defRPr/>
            </a:pPr>
            <a:r>
              <a:rPr lang="hr-HR" sz="3600" dirty="0" smtClean="0"/>
              <a:t>Ovaj put, malo manji </a:t>
            </a:r>
            <a:r>
              <a:rPr lang="hr-HR" sz="3600" dirty="0" err="1" smtClean="0"/>
              <a:t>presing</a:t>
            </a:r>
            <a:r>
              <a:rPr lang="hr-HR" sz="3600" dirty="0" smtClean="0"/>
              <a:t> u programu – bez radionica …</a:t>
            </a:r>
          </a:p>
        </p:txBody>
      </p:sp>
    </p:spTree>
    <p:extLst>
      <p:ext uri="{BB962C8B-B14F-4D97-AF65-F5344CB8AC3E}">
        <p14:creationId xmlns:p14="http://schemas.microsoft.com/office/powerpoint/2010/main" val="130541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pPr>
              <a:defRPr/>
            </a:pPr>
            <a:r>
              <a:rPr dirty="0" err="1" smtClean="0"/>
              <a:t>Za</a:t>
            </a:r>
            <a:r>
              <a:rPr dirty="0" smtClean="0"/>
              <a:t> </a:t>
            </a:r>
            <a:r>
              <a:rPr dirty="0" err="1" smtClean="0"/>
              <a:t>još</a:t>
            </a:r>
            <a:r>
              <a:rPr dirty="0" smtClean="0"/>
              <a:t> </a:t>
            </a:r>
            <a:r>
              <a:rPr dirty="0" err="1" smtClean="0"/>
              <a:t>bolju</a:t>
            </a:r>
            <a:r>
              <a:rPr dirty="0" smtClean="0"/>
              <a:t> </a:t>
            </a:r>
            <a:r>
              <a:rPr dirty="0" err="1" smtClean="0"/>
              <a:t>suradnju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892480" cy="504056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hr-HR" b="1" dirty="0" smtClean="0"/>
              <a:t>OBAVEZNO – popunite anketni upitnik!!!</a:t>
            </a:r>
          </a:p>
          <a:p>
            <a:pPr lvl="1">
              <a:defRPr/>
            </a:pPr>
            <a:r>
              <a:rPr lang="hr-HR" dirty="0" smtClean="0"/>
              <a:t>Što biste željeli dodatno u sustavu?</a:t>
            </a:r>
          </a:p>
          <a:p>
            <a:pPr lvl="1">
              <a:defRPr/>
            </a:pPr>
            <a:r>
              <a:rPr lang="hr-HR" dirty="0" smtClean="0"/>
              <a:t>Što su Vaši prioriteti?</a:t>
            </a:r>
          </a:p>
          <a:p>
            <a:pPr lvl="1">
              <a:defRPr/>
            </a:pPr>
            <a:r>
              <a:rPr lang="hr-HR" dirty="0" smtClean="0"/>
              <a:t>Kako nas ocjenjujete?</a:t>
            </a:r>
          </a:p>
          <a:p>
            <a:pPr lvl="1">
              <a:defRPr/>
            </a:pPr>
            <a:r>
              <a:rPr lang="hr-HR" dirty="0"/>
              <a:t>Dajte vlastite prijedloge!</a:t>
            </a:r>
          </a:p>
          <a:p>
            <a:pPr>
              <a:defRPr/>
            </a:pPr>
            <a:r>
              <a:rPr lang="hr-HR" dirty="0" smtClean="0"/>
              <a:t>Kako ste zadovoljni seminarom?</a:t>
            </a:r>
          </a:p>
          <a:p>
            <a:pPr>
              <a:defRPr/>
            </a:pPr>
            <a:endParaRPr lang="hr-HR" dirty="0"/>
          </a:p>
          <a:p>
            <a:pPr>
              <a:defRPr/>
            </a:pPr>
            <a:r>
              <a:rPr lang="hr-HR" b="1" dirty="0" smtClean="0"/>
              <a:t>20 godina – 20 poklona!</a:t>
            </a:r>
            <a:r>
              <a:rPr lang="hr-HR" dirty="0" smtClean="0"/>
              <a:t> </a:t>
            </a:r>
          </a:p>
          <a:p>
            <a:pPr lvl="1">
              <a:defRPr/>
            </a:pPr>
            <a:r>
              <a:rPr lang="hr-HR" dirty="0" smtClean="0"/>
              <a:t>U pauzi glazbenog programa – dijelimo poklone, ujedno nagrade za Vaš trud oko ankete!</a:t>
            </a:r>
          </a:p>
          <a:p>
            <a:pPr>
              <a:defRPr/>
            </a:pPr>
            <a:endParaRPr lang="hr-HR" dirty="0" smtClean="0"/>
          </a:p>
          <a:p>
            <a:pPr>
              <a:defRPr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42256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097810"/>
            <a:ext cx="7772400" cy="779462"/>
          </a:xfrm>
        </p:spPr>
        <p:txBody>
          <a:bodyPr/>
          <a:lstStyle/>
          <a:p>
            <a:pPr algn="ctr">
              <a:defRPr/>
            </a:pPr>
            <a:r>
              <a:rPr dirty="0" err="1" smtClean="0"/>
              <a:t>Hvala</a:t>
            </a:r>
            <a:r>
              <a:rPr dirty="0" smtClean="0"/>
              <a:t> </a:t>
            </a:r>
            <a:endParaRPr dirty="0"/>
          </a:p>
        </p:txBody>
      </p:sp>
      <p:pic>
        <p:nvPicPr>
          <p:cNvPr id="17411" name="Picture 8" descr="http://www.canberra.edu.au/__data/assets/image/0009/686070/questi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556792"/>
            <a:ext cx="47752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D:\Savjetovanje VODICE jesen 2014\20godsvama_PLAVI_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4360" y="-99392"/>
            <a:ext cx="1958048" cy="1420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029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391</Words>
  <Application>Microsoft Office PowerPoint</Application>
  <PresentationFormat>On-screen Show (4:3)</PresentationFormat>
  <Paragraphs>76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Savjetovanje Vodice, studeni 2014</vt:lpstr>
      <vt:lpstr>Dobro došli!</vt:lpstr>
      <vt:lpstr>20 godina uz vas!</vt:lpstr>
      <vt:lpstr>Danas</vt:lpstr>
      <vt:lpstr>Sutra</vt:lpstr>
      <vt:lpstr>Petak</vt:lpstr>
      <vt:lpstr>I ovaj put na Savjetovanju </vt:lpstr>
      <vt:lpstr>Za još bolju suradnju</vt:lpstr>
      <vt:lpstr>Hvala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Gorana Sivić Rušinović</dc:creator>
  <cp:lastModifiedBy>Jana Bajurin</cp:lastModifiedBy>
  <cp:revision>46</cp:revision>
  <dcterms:created xsi:type="dcterms:W3CDTF">2012-10-10T08:50:49Z</dcterms:created>
  <dcterms:modified xsi:type="dcterms:W3CDTF">2014-11-12T15:01:13Z</dcterms:modified>
</cp:coreProperties>
</file>