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301" r:id="rId11"/>
    <p:sldId id="311" r:id="rId12"/>
    <p:sldId id="310" r:id="rId13"/>
    <p:sldId id="312" r:id="rId14"/>
    <p:sldId id="313" r:id="rId15"/>
    <p:sldId id="315" r:id="rId16"/>
    <p:sldId id="316" r:id="rId17"/>
    <p:sldId id="314" r:id="rId18"/>
    <p:sldId id="295" r:id="rId19"/>
    <p:sldId id="296" r:id="rId20"/>
    <p:sldId id="293" r:id="rId21"/>
    <p:sldId id="294" r:id="rId22"/>
    <p:sldId id="297" r:id="rId23"/>
    <p:sldId id="298" r:id="rId24"/>
    <p:sldId id="299" r:id="rId25"/>
    <p:sldId id="300" r:id="rId26"/>
    <p:sldId id="303" r:id="rId27"/>
    <p:sldId id="304" r:id="rId28"/>
    <p:sldId id="305" r:id="rId29"/>
    <p:sldId id="307" r:id="rId30"/>
    <p:sldId id="306" r:id="rId31"/>
    <p:sldId id="302" r:id="rId32"/>
    <p:sldId id="285" r:id="rId3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035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4078287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D542-7398-4D6C-8BDB-A30F75592848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5FFC-5D9B-43D5-A73D-D166FA1AF8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hr-HR"/>
              <a:t>Seminar za računovodstvene djelatnike Vodice 2014</a:t>
            </a:r>
          </a:p>
        </p:txBody>
      </p:sp>
    </p:spTree>
    <p:extLst>
      <p:ext uri="{BB962C8B-B14F-4D97-AF65-F5344CB8AC3E}">
        <p14:creationId xmlns:p14="http://schemas.microsoft.com/office/powerpoint/2010/main" val="161009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C298-4E02-4177-A01F-9BE7CEB33698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64BD-321F-4DC1-ADEA-57514E33D3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66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0F13-A060-4C6E-82CB-475BA44E4AC1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DF27-224B-4A3A-B2D9-FAF6CD135CD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C3C7-4725-4B4A-A00F-A39F87E291BA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5BEC-14CC-4953-AF6C-62F75D8156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81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A523-B65F-4A80-8F81-9DE98FA87DA1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hr-HR"/>
              <a:t>Seminar za računovodstvene djelatnike Vodice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6DFA-3F4C-4D32-8C0D-6CC6C29D7C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91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79713" y="6215063"/>
            <a:ext cx="3889375" cy="658812"/>
          </a:xfrm>
          <a:prstGeom prst="rect">
            <a:avLst/>
          </a:prstGeom>
        </p:spPr>
        <p:txBody>
          <a:bodyPr anchor="ctr"/>
          <a:lstStyle>
            <a:lvl1pPr>
              <a:defRPr b="1" smtClean="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t>Seminar za računovodstvene djelatnike Vodice 2014</a:t>
            </a:r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FEB2-C625-4948-8145-CDCAA6CDDC23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24CD-A1D5-4BA2-AA07-5279BE7846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4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3889375" cy="365125"/>
          </a:xfrm>
          <a:prstGeom prst="rect">
            <a:avLst/>
          </a:prstGeom>
        </p:spPr>
        <p:txBody>
          <a:bodyPr anchor="ctr"/>
          <a:lstStyle>
            <a:lvl1pPr>
              <a:defRPr b="1" smtClean="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t>Seminar za računovodstvene djelatnike Vodice 2014</a:t>
            </a:r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96BE-A95A-43CD-99FB-8C9C46641E74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1D61-FFBD-4E26-A252-D03DA94947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89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D3DC-FA5F-4757-9A7C-A41E53A578E6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3D83-43AB-4AEF-B5D3-4701AFD973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3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4C11-3E1A-4998-A477-2E984B5D9BE8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5855-A638-46FE-B96A-F866041309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31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2714625" y="6357938"/>
            <a:ext cx="3889375" cy="365125"/>
          </a:xfrm>
          <a:prstGeom prst="rect">
            <a:avLst/>
          </a:prstGeom>
        </p:spPr>
        <p:txBody>
          <a:bodyPr anchor="ctr"/>
          <a:lstStyle>
            <a:lvl1pPr>
              <a:defRPr b="1" smtClean="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t>Seminar za računovodstvene djelatnike Vodice 2014</a:t>
            </a:r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7FF4-A232-423F-AE52-C67FA884F81A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F8D1-9F0C-48E5-B7A3-3691916941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46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2643188" y="6357938"/>
            <a:ext cx="3889375" cy="365125"/>
          </a:xfrm>
          <a:prstGeom prst="rect">
            <a:avLst/>
          </a:prstGeom>
        </p:spPr>
        <p:txBody>
          <a:bodyPr anchor="ctr"/>
          <a:lstStyle>
            <a:lvl1pPr>
              <a:defRPr b="1" smtClean="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t>Seminar za računovodstvene djelatnike Vodice 2014</a:t>
            </a:r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B275-3D1F-4D4E-9DA6-725E5FD2BDBF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5E12-3C71-4F6E-AFEA-857C07130C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35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8500-9D7A-43A9-A573-1F00B26C4EAF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E711-061E-44D7-BC92-005D8341092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0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E2DC57-7202-4AAC-9A15-19197BF07E4C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6818B0-C8F3-4A07-B314-E4687F8C38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4800" smtClean="0"/>
              <a:t>SHELL</a:t>
            </a:r>
            <a:r>
              <a:rPr lang="pl-PL" sz="3200" smtClean="0"/>
              <a:t/>
            </a:r>
            <a:br>
              <a:rPr lang="pl-PL" sz="3200" smtClean="0"/>
            </a:br>
            <a:r>
              <a:rPr lang="pl-PL" sz="3200" smtClean="0"/>
              <a:t>novi način pristupa aplikacijama</a:t>
            </a:r>
            <a:endParaRPr lang="hr-HR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>
                <a:solidFill>
                  <a:schemeClr val="tx1"/>
                </a:solidFill>
              </a:rPr>
              <a:t>Saša Kelava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>
                <a:solidFill>
                  <a:schemeClr val="tx1"/>
                </a:solidFill>
              </a:rPr>
              <a:t>sasa.kelava@enel.hr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22510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00313" y="6675438"/>
            <a:ext cx="4286250" cy="365125"/>
          </a:xfrm>
        </p:spPr>
        <p:txBody>
          <a:bodyPr/>
          <a:lstStyle>
            <a:lvl1pPr>
              <a:defRPr b="1" smtClean="0"/>
            </a:lvl1pPr>
          </a:lstStyle>
          <a:p>
            <a:pPr algn="r">
              <a:defRPr/>
            </a:pPr>
            <a:r>
              <a:rPr lang="hr-HR" sz="1400"/>
              <a:t>Seminar za računovodstvene djelatnike Vodice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-977" r="12109" b="36523"/>
          <a:stretch>
            <a:fillRect/>
          </a:stretch>
        </p:blipFill>
        <p:spPr bwMode="auto">
          <a:xfrm>
            <a:off x="500063" y="1500188"/>
            <a:ext cx="8001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1857375" y="2286000"/>
            <a:ext cx="571500" cy="4286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4648" r="15771" b="19922"/>
          <a:stretch>
            <a:fillRect/>
          </a:stretch>
        </p:blipFill>
        <p:spPr bwMode="auto">
          <a:xfrm>
            <a:off x="928688" y="1500188"/>
            <a:ext cx="721518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00250" y="3929063"/>
            <a:ext cx="1428750" cy="10001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58594" r="41406" b="20898"/>
          <a:stretch>
            <a:fillRect/>
          </a:stretch>
        </p:blipFill>
        <p:spPr bwMode="auto">
          <a:xfrm>
            <a:off x="714375" y="1785938"/>
            <a:ext cx="79502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9" b="35352"/>
          <a:stretch>
            <a:fillRect/>
          </a:stretch>
        </p:blipFill>
        <p:spPr bwMode="auto">
          <a:xfrm>
            <a:off x="214313" y="1500188"/>
            <a:ext cx="8734425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43188" y="1000125"/>
            <a:ext cx="1285875" cy="50006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57617" r="45128" b="21976"/>
          <a:stretch>
            <a:fillRect/>
          </a:stretch>
        </p:blipFill>
        <p:spPr bwMode="auto">
          <a:xfrm>
            <a:off x="642938" y="1643063"/>
            <a:ext cx="7858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3" r="6250" b="45313"/>
          <a:stretch>
            <a:fillRect/>
          </a:stretch>
        </p:blipFill>
        <p:spPr bwMode="auto">
          <a:xfrm>
            <a:off x="0" y="1571625"/>
            <a:ext cx="9144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000125" y="1571625"/>
            <a:ext cx="2500313" cy="3571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18555" r="15771" b="18945"/>
          <a:stretch>
            <a:fillRect/>
          </a:stretch>
        </p:blipFill>
        <p:spPr bwMode="auto">
          <a:xfrm>
            <a:off x="2000250" y="1714500"/>
            <a:ext cx="6643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43063" y="4000500"/>
            <a:ext cx="571500" cy="50006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 b="34570"/>
          <a:stretch>
            <a:fillRect/>
          </a:stretch>
        </p:blipFill>
        <p:spPr bwMode="auto">
          <a:xfrm>
            <a:off x="785813" y="1643063"/>
            <a:ext cx="77152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1" t="14648" r="11804" b="36646"/>
          <a:stretch>
            <a:fillRect/>
          </a:stretch>
        </p:blipFill>
        <p:spPr bwMode="auto">
          <a:xfrm>
            <a:off x="571500" y="1643063"/>
            <a:ext cx="67151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7072313" y="3571875"/>
            <a:ext cx="1214437" cy="10715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7715250" y="4714875"/>
            <a:ext cx="130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Promjena </a:t>
            </a:r>
          </a:p>
          <a:p>
            <a:pPr eaLnBrk="1" hangingPunct="1"/>
            <a:r>
              <a:rPr lang="hr-HR" b="1"/>
              <a:t>godine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 t="13672" r="10838" b="40410"/>
          <a:stretch>
            <a:fillRect/>
          </a:stretch>
        </p:blipFill>
        <p:spPr bwMode="auto">
          <a:xfrm>
            <a:off x="571500" y="1643063"/>
            <a:ext cx="70723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7143750" y="3000375"/>
            <a:ext cx="1285875" cy="10715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7689850" y="4143375"/>
            <a:ext cx="173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Godina </a:t>
            </a:r>
          </a:p>
          <a:p>
            <a:pPr eaLnBrk="1" hangingPunct="1"/>
            <a:r>
              <a:rPr lang="hr-HR" b="1"/>
              <a:t>promjenjena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1857375" y="4857750"/>
            <a:ext cx="540385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VAŽNA NAPOMENA:</a:t>
            </a:r>
          </a:p>
          <a:p>
            <a:pPr eaLnBrk="1" hangingPunct="1"/>
            <a:r>
              <a:rPr lang="hr-HR" b="1"/>
              <a:t> </a:t>
            </a:r>
          </a:p>
          <a:p>
            <a:pPr eaLnBrk="1" hangingPunct="1"/>
            <a:r>
              <a:rPr lang="hr-HR" b="1"/>
              <a:t>Podacima od </a:t>
            </a:r>
            <a:r>
              <a:rPr lang="hr-HR" b="1">
                <a:solidFill>
                  <a:srgbClr val="C00000"/>
                </a:solidFill>
              </a:rPr>
              <a:t>2013 godine i ranije </a:t>
            </a:r>
            <a:r>
              <a:rPr lang="hr-HR" b="1"/>
              <a:t>pristupate kao i do sad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Što je to  SHELL ?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SHELL je </a:t>
            </a:r>
            <a:r>
              <a:rPr lang="hr-HR" smtClean="0">
                <a:solidFill>
                  <a:srgbClr val="C00000"/>
                </a:solidFill>
              </a:rPr>
              <a:t>novi način pristupa ENEL-ovim </a:t>
            </a:r>
            <a:r>
              <a:rPr lang="hr-HR" smtClean="0"/>
              <a:t>aplikacijama.</a:t>
            </a: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24699" r="40495" b="54350"/>
          <a:stretch>
            <a:fillRect/>
          </a:stretch>
        </p:blipFill>
        <p:spPr bwMode="auto">
          <a:xfrm>
            <a:off x="1785938" y="3786188"/>
            <a:ext cx="47863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3321844" y="3607594"/>
            <a:ext cx="1071563" cy="1000125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464969" y="3607594"/>
            <a:ext cx="1071563" cy="1000125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14313" y="1785938"/>
            <a:ext cx="87153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800" b="1"/>
              <a:t>Prava pristupa</a:t>
            </a:r>
          </a:p>
          <a:p>
            <a:pPr eaLnBrk="1" hangingPunct="1"/>
            <a:endParaRPr lang="hr-HR" sz="2400" b="1"/>
          </a:p>
          <a:p>
            <a:pPr eaLnBrk="1" hangingPunct="1"/>
            <a:r>
              <a:rPr lang="hr-HR" sz="2000" b="1"/>
              <a:t>Rad kroz SHELL mjenja način na koji se definiraju prava pristupa aplikacijama.</a:t>
            </a:r>
          </a:p>
          <a:p>
            <a:pPr eaLnBrk="1" hangingPunct="1"/>
            <a:endParaRPr lang="hr-HR" sz="2000" b="1"/>
          </a:p>
          <a:p>
            <a:pPr eaLnBrk="1" hangingPunct="1"/>
            <a:r>
              <a:rPr lang="hr-HR" sz="2000" b="1"/>
              <a:t>Umjesto starog tipa prava koji je regulirao isključivo pravo pristupa na bazu, uvodi se novi, puno precizniji, set prava.</a:t>
            </a:r>
          </a:p>
          <a:p>
            <a:pPr eaLnBrk="1" hangingPunct="1"/>
            <a:endParaRPr lang="hr-HR" sz="2000" b="1"/>
          </a:p>
          <a:p>
            <a:pPr eaLnBrk="1" hangingPunct="1"/>
            <a:r>
              <a:rPr lang="hr-HR" sz="2000" b="1"/>
              <a:t>Razlučivost prava ovisit će isključivo o dogovoru na relaciji ENEL- Ministarstvo</a:t>
            </a:r>
          </a:p>
          <a:p>
            <a:pPr eaLnBrk="1" hangingPunct="1"/>
            <a:endParaRPr lang="hr-HR" sz="2000" b="1"/>
          </a:p>
          <a:p>
            <a:pPr eaLnBrk="1" hangingPunct="1"/>
            <a:r>
              <a:rPr lang="hr-HR" sz="2000" b="1"/>
              <a:t>Ukoliko se prava ispravno definiraju, korisnici nebi trebali primjetiti nikakvu bitnu razliku u svakodnevnom radu.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28320" r="8447" b="16992"/>
          <a:stretch>
            <a:fillRect/>
          </a:stretch>
        </p:blipFill>
        <p:spPr bwMode="auto">
          <a:xfrm>
            <a:off x="285750" y="1643063"/>
            <a:ext cx="85598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85813" y="4572000"/>
            <a:ext cx="1214437" cy="6429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00500" y="4357688"/>
            <a:ext cx="1214438" cy="6429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85750" y="1500188"/>
            <a:ext cx="435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 b="1"/>
              <a:t>Osobne prilagodbe SHELL-a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8008" r="55859" b="47070"/>
          <a:stretch>
            <a:fillRect/>
          </a:stretch>
        </p:blipFill>
        <p:spPr bwMode="auto">
          <a:xfrm>
            <a:off x="785813" y="2000250"/>
            <a:ext cx="5643562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-214313" y="3786188"/>
            <a:ext cx="1143001" cy="9286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928813" y="3929063"/>
            <a:ext cx="857250" cy="3571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6753225" y="2786063"/>
            <a:ext cx="2390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Kroz tab / karticu</a:t>
            </a:r>
          </a:p>
          <a:p>
            <a:pPr eaLnBrk="1" hangingPunct="1"/>
            <a:r>
              <a:rPr lang="hr-HR" b="1">
                <a:solidFill>
                  <a:srgbClr val="C00000"/>
                </a:solidFill>
              </a:rPr>
              <a:t>Favoriti </a:t>
            </a:r>
            <a:r>
              <a:rPr lang="hr-HR" b="1"/>
              <a:t>odaberemo </a:t>
            </a:r>
          </a:p>
          <a:p>
            <a:pPr eaLnBrk="1" hangingPunct="1"/>
            <a:r>
              <a:rPr lang="hr-HR" b="1"/>
              <a:t>nekoliko </a:t>
            </a:r>
            <a:r>
              <a:rPr lang="hr-HR" b="1">
                <a:solidFill>
                  <a:srgbClr val="C00000"/>
                </a:solidFill>
              </a:rPr>
              <a:t>aplikacija</a:t>
            </a:r>
            <a:r>
              <a:rPr lang="hr-HR" b="1"/>
              <a:t> </a:t>
            </a:r>
          </a:p>
          <a:p>
            <a:pPr eaLnBrk="1" hangingPunct="1"/>
            <a:r>
              <a:rPr lang="hr-HR" b="1"/>
              <a:t>radi bržeg pristupa</a:t>
            </a:r>
            <a:r>
              <a:rPr lang="hr-H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930" r="20166" b="37500"/>
          <a:stretch>
            <a:fillRect/>
          </a:stretch>
        </p:blipFill>
        <p:spPr bwMode="auto">
          <a:xfrm>
            <a:off x="785813" y="1714500"/>
            <a:ext cx="75723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6750844" y="3750469"/>
            <a:ext cx="1143000" cy="107156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930" r="19435" b="47266"/>
          <a:stretch>
            <a:fillRect/>
          </a:stretch>
        </p:blipFill>
        <p:spPr bwMode="auto">
          <a:xfrm>
            <a:off x="301625" y="1714500"/>
            <a:ext cx="88423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5078" r="10631" b="41943"/>
          <a:stretch>
            <a:fillRect/>
          </a:stretch>
        </p:blipFill>
        <p:spPr bwMode="auto">
          <a:xfrm>
            <a:off x="214313" y="1714500"/>
            <a:ext cx="8715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571500" y="5143500"/>
            <a:ext cx="1357313" cy="571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4500563" y="4572000"/>
            <a:ext cx="3787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Kroz tab / karticu  </a:t>
            </a:r>
            <a:r>
              <a:rPr lang="hr-HR" b="1">
                <a:solidFill>
                  <a:srgbClr val="C00000"/>
                </a:solidFill>
              </a:rPr>
              <a:t>PREČACI</a:t>
            </a:r>
          </a:p>
          <a:p>
            <a:pPr eaLnBrk="1" hangingPunct="1"/>
            <a:r>
              <a:rPr lang="hr-HR" b="1"/>
              <a:t>dodajemo / linkamo dokumente</a:t>
            </a:r>
          </a:p>
          <a:p>
            <a:pPr eaLnBrk="1" hangingPunct="1"/>
            <a:r>
              <a:rPr lang="hr-HR" b="1"/>
              <a:t>mailove, web adrese koje nam</a:t>
            </a:r>
          </a:p>
          <a:p>
            <a:pPr eaLnBrk="1" hangingPunct="1"/>
            <a:r>
              <a:rPr lang="hr-HR" b="1"/>
              <a:t> mogu koristiti u svakodnevnom </a:t>
            </a:r>
          </a:p>
          <a:p>
            <a:pPr eaLnBrk="1" hangingPunct="1"/>
            <a:r>
              <a:rPr lang="hr-HR" b="1"/>
              <a:t>radu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572000" y="3714750"/>
            <a:ext cx="1000125" cy="4286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8789" r="45801" b="30664"/>
          <a:stretch>
            <a:fillRect/>
          </a:stretch>
        </p:blipFill>
        <p:spPr bwMode="auto">
          <a:xfrm>
            <a:off x="928688" y="1571625"/>
            <a:ext cx="42148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1214438" y="4857750"/>
            <a:ext cx="1071562" cy="1428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5143500" y="2643188"/>
            <a:ext cx="3819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000"/>
              <a:t>Izbornik </a:t>
            </a:r>
            <a:r>
              <a:rPr lang="hr-HR" sz="2000">
                <a:solidFill>
                  <a:srgbClr val="C00000"/>
                </a:solidFill>
              </a:rPr>
              <a:t>‘Poruke ‘ </a:t>
            </a:r>
            <a:r>
              <a:rPr lang="hr-HR" sz="2000"/>
              <a:t>omogućava</a:t>
            </a:r>
          </a:p>
          <a:p>
            <a:pPr eaLnBrk="1" hangingPunct="1"/>
            <a:r>
              <a:rPr lang="hr-HR" sz="2000"/>
              <a:t>brzu i jednostavnu komunikaciju</a:t>
            </a:r>
          </a:p>
          <a:p>
            <a:pPr eaLnBrk="1" hangingPunct="1"/>
            <a:r>
              <a:rPr lang="hr-HR" sz="2000"/>
              <a:t>sa svim korisnicima SHELL-a</a:t>
            </a:r>
          </a:p>
          <a:p>
            <a:pPr eaLnBrk="1" hangingPunct="1"/>
            <a:endParaRPr lang="hr-HR" sz="2000"/>
          </a:p>
          <a:p>
            <a:pPr eaLnBrk="1" hangingPunct="1"/>
            <a:r>
              <a:rPr lang="hr-HR" sz="2000"/>
              <a:t>Poruku može zaprimiti osoba ili</a:t>
            </a:r>
          </a:p>
          <a:p>
            <a:pPr eaLnBrk="1" hangingPunct="1"/>
            <a:r>
              <a:rPr lang="hr-HR" sz="2000"/>
              <a:t>organizacijska jedinica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714750" y="4786313"/>
            <a:ext cx="1214438" cy="4286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8789" r="27490" b="24805"/>
          <a:stretch>
            <a:fillRect/>
          </a:stretch>
        </p:blipFill>
        <p:spPr bwMode="auto">
          <a:xfrm>
            <a:off x="1428750" y="1571625"/>
            <a:ext cx="59293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5929313" y="4429125"/>
            <a:ext cx="1000125" cy="7143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8984" r="26563" b="26563"/>
          <a:stretch>
            <a:fillRect/>
          </a:stretch>
        </p:blipFill>
        <p:spPr bwMode="auto">
          <a:xfrm>
            <a:off x="1214438" y="1500188"/>
            <a:ext cx="607218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5857875" y="5072063"/>
            <a:ext cx="857250" cy="5715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8008" r="14111" b="26563"/>
          <a:stretch>
            <a:fillRect/>
          </a:stretch>
        </p:blipFill>
        <p:spPr bwMode="auto">
          <a:xfrm>
            <a:off x="1071563" y="1571625"/>
            <a:ext cx="728662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6572250" y="5572125"/>
            <a:ext cx="928688" cy="21431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9712" r="4959" b="34761"/>
          <a:stretch>
            <a:fillRect/>
          </a:stretch>
        </p:blipFill>
        <p:spPr bwMode="auto">
          <a:xfrm>
            <a:off x="1071563" y="1857375"/>
            <a:ext cx="69294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071563" y="1714500"/>
            <a:ext cx="7143750" cy="457200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57250" y="1928813"/>
            <a:ext cx="7500938" cy="442912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8086"/>
          <a:stretch>
            <a:fillRect/>
          </a:stretch>
        </p:blipFill>
        <p:spPr bwMode="auto">
          <a:xfrm>
            <a:off x="357188" y="1571625"/>
            <a:ext cx="86106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571625" y="3071813"/>
            <a:ext cx="1071563" cy="10001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86438" y="3429000"/>
            <a:ext cx="1428750" cy="107156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21484" r="11377" b="13086"/>
          <a:stretch>
            <a:fillRect/>
          </a:stretch>
        </p:blipFill>
        <p:spPr bwMode="auto">
          <a:xfrm>
            <a:off x="1071563" y="1571625"/>
            <a:ext cx="75723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 H E L 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r>
              <a:rPr lang="hr-HR" smtClean="0"/>
              <a:t>Pitanja ???</a:t>
            </a:r>
          </a:p>
          <a:p>
            <a:pPr algn="ctr">
              <a:buFont typeface="Arial" charset="0"/>
              <a:buNone/>
            </a:pPr>
            <a:r>
              <a:rPr lang="hr-HR" sz="3600" b="1" smtClean="0">
                <a:solidFill>
                  <a:srgbClr val="C00000"/>
                </a:solidFill>
              </a:rPr>
              <a:t>Hvala na pažnji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1741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27995" r="31737" b="27037"/>
          <a:stretch>
            <a:fillRect/>
          </a:stretch>
        </p:blipFill>
        <p:spPr>
          <a:xfrm>
            <a:off x="1928813" y="1643063"/>
            <a:ext cx="5357812" cy="4714875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857250" y="1928813"/>
            <a:ext cx="7500938" cy="442912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71563" y="1714500"/>
            <a:ext cx="7143750" cy="457200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smtClean="0"/>
              <a:t>Razlozi uvođenja SHELL-a</a:t>
            </a:r>
          </a:p>
          <a:p>
            <a:pPr>
              <a:buFontTx/>
              <a:buChar char="-"/>
            </a:pPr>
            <a:r>
              <a:rPr lang="hr-HR" smtClean="0"/>
              <a:t>Jednostavniji pristup aplikacijama</a:t>
            </a:r>
          </a:p>
          <a:p>
            <a:pPr>
              <a:buFontTx/>
              <a:buChar char="-"/>
            </a:pPr>
            <a:r>
              <a:rPr lang="hr-HR" smtClean="0">
                <a:solidFill>
                  <a:srgbClr val="C00000"/>
                </a:solidFill>
              </a:rPr>
              <a:t>Uvođenje novih tehnologija </a:t>
            </a:r>
          </a:p>
          <a:p>
            <a:pPr>
              <a:buFontTx/>
              <a:buChar char="-"/>
            </a:pPr>
            <a:r>
              <a:rPr lang="hr-HR" smtClean="0"/>
              <a:t>Lakše održavanje </a:t>
            </a:r>
          </a:p>
          <a:p>
            <a:pPr>
              <a:buFontTx/>
              <a:buChar char="-"/>
            </a:pPr>
            <a:r>
              <a:rPr lang="hr-HR" smtClean="0"/>
              <a:t>Centralizacija i virtualizacija </a:t>
            </a:r>
          </a:p>
          <a:p>
            <a:pPr>
              <a:buFont typeface="Arial" charset="0"/>
              <a:buNone/>
            </a:pPr>
            <a:r>
              <a:rPr lang="hr-HR" smtClean="0"/>
              <a:t>-  </a:t>
            </a:r>
            <a:r>
              <a:rPr lang="hr-HR" smtClean="0">
                <a:solidFill>
                  <a:srgbClr val="C00000"/>
                </a:solidFill>
              </a:rPr>
              <a:t>Mehanizmi upravljanja pravima korisnika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10417" r="13303" b="10661"/>
          <a:stretch>
            <a:fillRect/>
          </a:stretch>
        </p:blipFill>
        <p:spPr>
          <a:xfrm>
            <a:off x="1357313" y="1643063"/>
            <a:ext cx="6429375" cy="4870450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28625" y="3214688"/>
            <a:ext cx="1143000" cy="7143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57500" y="2286000"/>
            <a:ext cx="17145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286625" y="3000375"/>
            <a:ext cx="1643063" cy="1214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143625" y="3000375"/>
            <a:ext cx="1643063" cy="1214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5143500" y="4286250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>
                <a:solidFill>
                  <a:srgbClr val="C00000"/>
                </a:solidFill>
              </a:rPr>
              <a:t>DVOKLIK na ikonicu</a:t>
            </a:r>
          </a:p>
          <a:p>
            <a:pPr eaLnBrk="1" hangingPunct="1"/>
            <a:r>
              <a:rPr lang="hr-HR" b="1">
                <a:solidFill>
                  <a:srgbClr val="C00000"/>
                </a:solidFill>
              </a:rPr>
              <a:t>SHELL-a otvara ovaj</a:t>
            </a:r>
          </a:p>
          <a:p>
            <a:pPr eaLnBrk="1" hangingPunct="1"/>
            <a:r>
              <a:rPr lang="hr-HR" b="1">
                <a:solidFill>
                  <a:srgbClr val="C00000"/>
                </a:solidFill>
              </a:rPr>
              <a:t>prozor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11996" r="13303" b="10663"/>
          <a:stretch>
            <a:fillRect/>
          </a:stretch>
        </p:blipFill>
        <p:spPr>
          <a:xfrm>
            <a:off x="1357313" y="1643063"/>
            <a:ext cx="6572250" cy="4879975"/>
          </a:xfrm>
        </p:spPr>
      </p:pic>
      <p:cxnSp>
        <p:nvCxnSpPr>
          <p:cNvPr id="7" name="Straight Arrow Connector 6"/>
          <p:cNvCxnSpPr/>
          <p:nvPr/>
        </p:nvCxnSpPr>
        <p:spPr>
          <a:xfrm rot="10800000">
            <a:off x="3929063" y="3500438"/>
            <a:ext cx="1357312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571750" y="3643313"/>
            <a:ext cx="1357313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3574" r="10912" b="28435"/>
          <a:stretch>
            <a:fillRect/>
          </a:stretch>
        </p:blipFill>
        <p:spPr>
          <a:xfrm>
            <a:off x="500063" y="1643063"/>
            <a:ext cx="8215312" cy="4572000"/>
          </a:xfrm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4500563" y="4071938"/>
            <a:ext cx="1071562" cy="7858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7260" r="9750" b="23289"/>
          <a:stretch>
            <a:fillRect/>
          </a:stretch>
        </p:blipFill>
        <p:spPr>
          <a:xfrm>
            <a:off x="785813" y="1857375"/>
            <a:ext cx="7773987" cy="4500563"/>
          </a:xfrm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7215188" y="2714625"/>
            <a:ext cx="1071562" cy="3571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9877</TotalTime>
  <Words>351</Words>
  <Application>Microsoft Office PowerPoint</Application>
  <PresentationFormat>On-screen Show (4:3)</PresentationFormat>
  <Paragraphs>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SHELL novi način pristupa aplikacijama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Jana Bajurin</cp:lastModifiedBy>
  <cp:revision>415</cp:revision>
  <dcterms:created xsi:type="dcterms:W3CDTF">2012-10-10T08:50:49Z</dcterms:created>
  <dcterms:modified xsi:type="dcterms:W3CDTF">2014-11-24T08:12:37Z</dcterms:modified>
</cp:coreProperties>
</file>