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9" r:id="rId4"/>
    <p:sldId id="295" r:id="rId5"/>
    <p:sldId id="297" r:id="rId6"/>
    <p:sldId id="282" r:id="rId7"/>
    <p:sldId id="296" r:id="rId8"/>
    <p:sldId id="298" r:id="rId9"/>
    <p:sldId id="284" r:id="rId10"/>
    <p:sldId id="291" r:id="rId11"/>
    <p:sldId id="293" r:id="rId12"/>
    <p:sldId id="299" r:id="rId13"/>
    <p:sldId id="300" r:id="rId14"/>
    <p:sldId id="301" r:id="rId15"/>
    <p:sldId id="302" r:id="rId16"/>
    <p:sldId id="303" r:id="rId17"/>
    <p:sldId id="278" r:id="rId18"/>
  </p:sldIdLst>
  <p:sldSz cx="9144000" cy="6858000" type="screen4x3"/>
  <p:notesSz cx="6640513" cy="9904413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A50021"/>
    <a:srgbClr val="CC0000"/>
    <a:srgbClr val="EAEAEA"/>
    <a:srgbClr val="CCFFCC"/>
    <a:srgbClr val="DDDDDD"/>
    <a:srgbClr val="FFCC00"/>
    <a:srgbClr val="99FFCC"/>
    <a:srgbClr val="F8F8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346" autoAdjust="0"/>
    <p:restoredTop sz="89011" autoAdjust="0"/>
  </p:normalViewPr>
  <p:slideViewPr>
    <p:cSldViewPr snapToGrid="0">
      <p:cViewPr>
        <p:scale>
          <a:sx n="66" d="100"/>
          <a:sy n="66" d="100"/>
        </p:scale>
        <p:origin x="-5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20" y="-114"/>
      </p:cViewPr>
      <p:guideLst>
        <p:guide orient="horz" pos="3119"/>
        <p:guide pos="209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44E9DBB-5DF9-4C03-AF0C-CDDB4EB06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1002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5350"/>
            <a:ext cx="5313363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698A6D2-5519-487E-A4E9-9909AE9CE2F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00266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1pPr>
            <a:lvl2pPr marL="742950" indent="-28575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2pPr>
            <a:lvl3pPr marL="11430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3pPr>
            <a:lvl4pPr marL="16002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4pPr>
            <a:lvl5pPr marL="20574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eaLnBrk="1" hangingPunct="1"/>
            <a:fld id="{7F6085BC-C193-4B5E-B1F9-64D59B8B7146}" type="slidenum">
              <a:rPr lang="hr-HR" sz="1200" b="0" smtClean="0">
                <a:solidFill>
                  <a:schemeClr val="tx1"/>
                </a:solidFill>
              </a:rPr>
              <a:pPr algn="r" eaLnBrk="1" hangingPunct="1"/>
              <a:t>1</a:t>
            </a:fld>
            <a:endParaRPr lang="hr-HR" sz="1200" b="0" smtClean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2025" y="1989138"/>
            <a:ext cx="4953000" cy="3714750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5873750"/>
            <a:ext cx="5313363" cy="32877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mtClean="0">
              <a:latin typeface="Arial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1pPr>
            <a:lvl2pPr marL="742950" indent="-28575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2pPr>
            <a:lvl3pPr marL="11430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3pPr>
            <a:lvl4pPr marL="16002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4pPr>
            <a:lvl5pPr marL="20574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eaLnBrk="1" hangingPunct="1"/>
            <a:fld id="{3E341526-D3A5-40A8-8E53-A0B3AA050767}" type="slidenum">
              <a:rPr lang="hr-HR" sz="1200" b="0" smtClean="0">
                <a:solidFill>
                  <a:schemeClr val="tx1"/>
                </a:solidFill>
              </a:rPr>
              <a:pPr algn="r" eaLnBrk="1" hangingPunct="1"/>
              <a:t>17</a:t>
            </a:fld>
            <a:endParaRPr lang="hr-HR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dirty="0" smtClean="0">
              <a:latin typeface="Arial" charset="0"/>
            </a:endParaRPr>
          </a:p>
          <a:p>
            <a:endParaRPr lang="sr-Latn-CS" dirty="0" smtClean="0">
              <a:latin typeface="Arial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1pPr>
            <a:lvl2pPr marL="742950" indent="-28575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2pPr>
            <a:lvl3pPr marL="11430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3pPr>
            <a:lvl4pPr marL="16002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4pPr>
            <a:lvl5pPr marL="2057400" indent="-228600" algn="ctr" eaLnBrk="0" hangingPunct="0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eaLnBrk="1" hangingPunct="1"/>
            <a:fld id="{6242E5C1-6098-4479-A79C-6E910FFE15FD}" type="slidenum">
              <a:rPr lang="hr-HR" sz="1200" b="0" smtClean="0">
                <a:solidFill>
                  <a:schemeClr val="tx1"/>
                </a:solidFill>
              </a:rPr>
              <a:pPr algn="r" eaLnBrk="1" hangingPunct="1"/>
              <a:t>2</a:t>
            </a:fld>
            <a:endParaRPr lang="hr-HR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99939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09993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28775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28775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028775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69721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98A6D2-5519-487E-A4E9-9909AE9CE2F9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95209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:\Enel Split_2008_ redizajn vizualnog identiteta\Grafički standardi\EST_LOGO_space_rgb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2575" y="6194425"/>
            <a:ext cx="12414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2274888" y="6383338"/>
            <a:ext cx="50196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 algn="ctr">
              <a:defRPr/>
            </a:pPr>
            <a:r>
              <a:rPr lang="hr-HR" dirty="0" smtClean="0">
                <a:latin typeface="Arial" pitchFamily="34" charset="0"/>
                <a:cs typeface="+mn-cs"/>
              </a:rPr>
              <a:t>Savjetovanje za računovodstvene djelatnike ustanova socijalne skrbi</a:t>
            </a:r>
          </a:p>
          <a:p>
            <a:pPr algn="ctr">
              <a:defRPr/>
            </a:pPr>
            <a:r>
              <a:rPr lang="hr-HR" dirty="0" smtClean="0">
                <a:latin typeface="Arial" pitchFamily="34" charset="0"/>
                <a:cs typeface="+mn-cs"/>
              </a:rPr>
              <a:t>Vodice  2014.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7E5C5F-7E04-46D9-B8B4-14067EF3BD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6501402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135FF-E7C1-47F7-9E9A-7C13FC4120B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6630883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09D38-7523-4F30-ACE8-208FEA5C05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295465386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F8B2E-8BED-4A9A-AFC8-6578D0A2FAB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158597351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8BED2-AE88-4E85-AF1D-37473953028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95688563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61DD7-57C1-43B3-8EB9-D8D0FEB4BA8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3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66579088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BEF4A-A7E7-44C8-86FC-DEBB1144633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154411530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_RedWhite_Kantu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245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1863725" y="6345238"/>
            <a:ext cx="6037263" cy="392112"/>
          </a:xfrm>
          <a:prstGeom prst="rect">
            <a:avLst/>
          </a:prstGeom>
          <a:solidFill>
            <a:srgbClr val="EAEAEA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hr-HR">
              <a:latin typeface="Arial" pitchFamily="34" charset="0"/>
              <a:cs typeface="+mn-cs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9388" y="274638"/>
            <a:ext cx="7443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r-H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10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96238" y="0"/>
            <a:ext cx="11477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7D3972C-92E3-475E-AC4A-3C1E110C0BC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12" descr="M:\Enel Split_2008_ redizajn vizualnog identiteta\Grafički standardi\EST_LOGO_space_rgb_low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2575" y="6194425"/>
            <a:ext cx="124142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1901825" y="6356350"/>
            <a:ext cx="5942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aseline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hr-HR"/>
              <a:t>Savjetovanje za računovodstvene djelatnike ustanova socijalne skrbi Baška Voda 2011.</a:t>
            </a:r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</p:sldLayoutIdLst>
  <p:transition spd="med">
    <p:fade thruBlk="1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hr-HR" sz="4000" b="1" dirty="0">
          <a:solidFill>
            <a:srgbClr val="A5002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5002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4"/>
            <a:ext cx="7772400" cy="2582892"/>
          </a:xfrm>
        </p:spPr>
        <p:txBody>
          <a:bodyPr/>
          <a:lstStyle/>
          <a:p>
            <a:pPr algn="l" eaLnBrk="1" hangingPunct="1">
              <a:defRPr/>
            </a:pPr>
            <a:r>
              <a:rPr lang="hr-HR" sz="2800" dirty="0" smtClean="0"/>
              <a:t>- Prilagodba novom organizacijskom ustroju – MSPM centralizacija </a:t>
            </a:r>
            <a:br>
              <a:rPr lang="hr-HR" sz="2800" dirty="0" smtClean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- Podrška – Iskustva u svakodnevnom radu</a:t>
            </a:r>
            <a:endParaRPr sz="2800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38502"/>
            <a:ext cx="6400800" cy="1230283"/>
          </a:xfrm>
        </p:spPr>
        <p:txBody>
          <a:bodyPr/>
          <a:lstStyle/>
          <a:p>
            <a:pPr>
              <a:defRPr/>
            </a:pPr>
            <a:endParaRPr lang="hr-HR" sz="2000" i="1" dirty="0" smtClean="0"/>
          </a:p>
          <a:p>
            <a:pPr>
              <a:defRPr/>
            </a:pPr>
            <a:r>
              <a:rPr lang="hr-HR" sz="2000" i="1" dirty="0" smtClean="0"/>
              <a:t>Zoran </a:t>
            </a:r>
            <a:r>
              <a:rPr lang="hr-HR" sz="2000" i="1" dirty="0"/>
              <a:t>Matić, </a:t>
            </a:r>
            <a:r>
              <a:rPr lang="hr-HR" sz="2000" i="1" dirty="0" err="1"/>
              <a:t>Enel</a:t>
            </a:r>
            <a:r>
              <a:rPr lang="hr-HR" sz="2000" i="1" dirty="0"/>
              <a:t> Split d.o.o.</a:t>
            </a:r>
          </a:p>
          <a:p>
            <a:pPr>
              <a:defRPr/>
            </a:pPr>
            <a:r>
              <a:rPr lang="hr-HR" sz="2000" i="1" dirty="0" smtClean="0"/>
              <a:t>Saša Kelava, </a:t>
            </a:r>
            <a:r>
              <a:rPr lang="hr-HR" sz="2000" i="1" dirty="0" err="1" smtClean="0"/>
              <a:t>Enel</a:t>
            </a:r>
            <a:r>
              <a:rPr lang="hr-HR" sz="2000" i="1" dirty="0" smtClean="0"/>
              <a:t> Split d.o.o.</a:t>
            </a:r>
            <a:endParaRPr lang="en-US" sz="2000" i="1" dirty="0"/>
          </a:p>
          <a:p>
            <a:pPr eaLnBrk="1" hangingPunct="1">
              <a:defRPr/>
            </a:pPr>
            <a:endParaRPr lang="en-US" sz="2800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119" y="4614864"/>
            <a:ext cx="1974623" cy="1817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Microsoft </a:t>
            </a:r>
            <a:r>
              <a:rPr lang="hr-HR" dirty="0" smtClean="0"/>
              <a:t>odluka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effectLst/>
              </a:rPr>
              <a:t>Windows Server 2003 bio je izvrstan, no vrijeme je da krenete dalje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r>
              <a:rPr lang="hr-HR" sz="1800" dirty="0" smtClean="0">
                <a:effectLst/>
              </a:rPr>
              <a:t>To </a:t>
            </a:r>
            <a:r>
              <a:rPr lang="hr-HR" sz="1800" dirty="0">
                <a:effectLst/>
              </a:rPr>
              <a:t>je bilo odlično rješenje prije deset godina. No taj sustav nije dizajniran u skladu s tehnologijom i poslovnim izazovima za 2014. i godine koje dolaze. Vrijeme je za modernizaciju. Posebice zbog toga što se podrška za Windows Server 2003 obustavlja 14. srpnja 2015. </a:t>
            </a:r>
            <a:br>
              <a:rPr lang="hr-HR" sz="1800" dirty="0">
                <a:effectLst/>
              </a:rPr>
            </a:br>
            <a:r>
              <a:rPr lang="hr-HR" sz="1800" b="1" dirty="0" smtClean="0">
                <a:effectLst/>
              </a:rPr>
              <a:t>Evo </a:t>
            </a:r>
            <a:r>
              <a:rPr lang="hr-HR" sz="1800" b="1" dirty="0">
                <a:effectLst/>
              </a:rPr>
              <a:t>što to znači za vas i vašu organizaciju: </a:t>
            </a:r>
            <a:endParaRPr lang="hr-HR" sz="1800" dirty="0">
              <a:effectLst/>
            </a:endParaRPr>
          </a:p>
          <a:p>
            <a:pPr lvl="0"/>
            <a:r>
              <a:rPr lang="hr-HR" sz="1800" dirty="0">
                <a:effectLst/>
              </a:rPr>
              <a:t>Od 14. srpnja 2015. neće više postojati sigurnosna ažuriranja, ispravci ili </a:t>
            </a:r>
            <a:r>
              <a:rPr lang="hr-HR" sz="1800" dirty="0" err="1">
                <a:effectLst/>
              </a:rPr>
              <a:t>online</a:t>
            </a:r>
            <a:r>
              <a:rPr lang="hr-HR" sz="1800" dirty="0">
                <a:effectLst/>
              </a:rPr>
              <a:t> podrška za Windows Server 2003.</a:t>
            </a:r>
          </a:p>
          <a:p>
            <a:pPr lvl="0"/>
            <a:r>
              <a:rPr lang="hr-HR" sz="1800" dirty="0">
                <a:effectLst/>
              </a:rPr>
              <a:t>Održavanje vaše informatičke infrastrukture postat će sve nesigurnije i skuplje.</a:t>
            </a:r>
          </a:p>
          <a:p>
            <a:r>
              <a:rPr lang="hr-HR" sz="1800" dirty="0">
                <a:effectLst/>
              </a:rPr>
              <a:t>S vremenom, dijelovi vašeg hardvera i softvera jednostavno više neće funkcionirati.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9350752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Microsoft licenciranje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Postupak licenciranja?</a:t>
            </a:r>
          </a:p>
          <a:p>
            <a:endParaRPr lang="hr-HR" b="1" dirty="0" smtClean="0"/>
          </a:p>
          <a:p>
            <a:r>
              <a:rPr lang="hr-HR" sz="2400" dirty="0" err="1" smtClean="0"/>
              <a:t>Enel</a:t>
            </a:r>
            <a:r>
              <a:rPr lang="hr-HR" sz="2400" dirty="0" smtClean="0"/>
              <a:t> je dugogodišnji </a:t>
            </a:r>
            <a:r>
              <a:rPr lang="hr-HR" sz="2400" dirty="0" err="1" smtClean="0"/>
              <a:t>Gold</a:t>
            </a:r>
            <a:r>
              <a:rPr lang="hr-HR" sz="2400" dirty="0" smtClean="0"/>
              <a:t> partner Microsofta, te ima isto tako iskustvo u programima licenciranja.</a:t>
            </a:r>
          </a:p>
          <a:p>
            <a:r>
              <a:rPr lang="hr-HR" sz="2400" dirty="0" smtClean="0"/>
              <a:t>Svake godine obnavljamo znanje pohađajući seminare, polažući ispite i prateći kontinuirano novosti</a:t>
            </a:r>
          </a:p>
          <a:p>
            <a:r>
              <a:rPr lang="hr-HR" sz="2400" dirty="0" smtClean="0"/>
              <a:t>Kvalitetnim savjetovanjem o licenciranju možete znatno uštedjeti</a:t>
            </a:r>
          </a:p>
          <a:p>
            <a:r>
              <a:rPr lang="hr-HR" sz="2400" dirty="0" smtClean="0"/>
              <a:t>Naši </a:t>
            </a:r>
            <a:r>
              <a:rPr lang="hr-HR" sz="2400" dirty="0" err="1" smtClean="0"/>
              <a:t>Sales</a:t>
            </a:r>
            <a:r>
              <a:rPr lang="hr-HR" sz="2400" dirty="0" smtClean="0"/>
              <a:t> specijalisti su vam na raspolaganju i ta je usluga za vas gratis.</a:t>
            </a:r>
          </a:p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39350752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Iskustva u svakodnevnom radu</a:t>
            </a:r>
            <a:endParaRPr lang="hr-H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mtClean="0"/>
              <a:t/>
            </a:r>
            <a:br>
              <a:rPr lang="hr-HR" smtClean="0"/>
            </a:br>
            <a:r>
              <a:rPr lang="hr-HR" smtClean="0">
                <a:effectLst/>
              </a:rPr>
              <a:t>Što je </a:t>
            </a:r>
            <a:r>
              <a:rPr lang="hr-HR" smtClean="0">
                <a:effectLst/>
              </a:rPr>
              <a:t>migracija?</a:t>
            </a:r>
            <a:endParaRPr lang="hr-HR" smtClean="0">
              <a:effectLst/>
            </a:endParaRPr>
          </a:p>
          <a:p>
            <a:pPr>
              <a:buNone/>
            </a:pPr>
            <a:r>
              <a:rPr lang="hr-HR" smtClean="0">
                <a:effectLst/>
              </a:rPr>
              <a:t>     Veza između migracije i patcheva</a:t>
            </a:r>
            <a:endParaRPr lang="hr-HR" smtClean="0">
              <a:effectLst/>
            </a:endParaRPr>
          </a:p>
          <a:p>
            <a:pPr>
              <a:buNone/>
            </a:pPr>
            <a:r>
              <a:rPr lang="hr-HR" smtClean="0">
                <a:effectLst/>
              </a:rPr>
              <a:t>   </a:t>
            </a:r>
            <a:r>
              <a:rPr lang="hr-HR" smtClean="0">
                <a:effectLst/>
              </a:rPr>
              <a:t>  Veza između migracije i backupa</a:t>
            </a:r>
          </a:p>
          <a:p>
            <a:pPr>
              <a:buNone/>
            </a:pPr>
            <a:r>
              <a:rPr lang="hr-HR" smtClean="0">
                <a:effectLst/>
              </a:rPr>
              <a:t> </a:t>
            </a:r>
            <a:r>
              <a:rPr lang="hr-HR" smtClean="0">
                <a:effectLst/>
              </a:rPr>
              <a:t>    Migracija i rad sa datotekama</a:t>
            </a:r>
            <a:endParaRPr lang="hr-HR" smtClean="0">
              <a:effectLst/>
            </a:endParaRPr>
          </a:p>
          <a:p>
            <a:pPr>
              <a:buNone/>
            </a:pPr>
            <a:r>
              <a:rPr lang="hr-HR" smtClean="0">
                <a:effectLst/>
              </a:rPr>
              <a:t>     Što spuštati sa portala…</a:t>
            </a:r>
          </a:p>
          <a:p>
            <a:pPr>
              <a:buNone/>
            </a:pPr>
            <a:endParaRPr lang="hr-HR" dirty="0" smtClean="0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85372" y="5268685"/>
            <a:ext cx="7155542" cy="5370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FF3300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8285" y="4992916"/>
            <a:ext cx="7358743" cy="1077218"/>
          </a:xfrm>
          <a:prstGeom prst="rect">
            <a:avLst/>
          </a:prstGeom>
          <a:solidFill>
            <a:srgbClr val="FFFF00"/>
          </a:solidFill>
          <a:ln w="28575"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r>
              <a:rPr lang="hr-HR" smtClean="0">
                <a:solidFill>
                  <a:srgbClr val="C00000"/>
                </a:solidFill>
              </a:rPr>
              <a:t>Sve centralizirane ustanove će proći proces migracije !!!</a:t>
            </a:r>
            <a:endParaRPr lang="hr-HR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7066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Iskustva u svakodnevnom radu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756884" y="1681278"/>
            <a:ext cx="748955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mtClean="0"/>
              <a:t>V A Ž N O : </a:t>
            </a:r>
            <a:r>
              <a:rPr lang="hr-HR" smtClean="0">
                <a:solidFill>
                  <a:srgbClr val="C00000"/>
                </a:solidFill>
              </a:rPr>
              <a:t>Migracija</a:t>
            </a:r>
            <a:r>
              <a:rPr lang="hr-HR" smtClean="0"/>
              <a:t> je postupak </a:t>
            </a:r>
          </a:p>
          <a:p>
            <a:r>
              <a:rPr lang="hr-HR" smtClean="0">
                <a:solidFill>
                  <a:srgbClr val="C00000"/>
                </a:solidFill>
              </a:rPr>
              <a:t>seljenja</a:t>
            </a:r>
            <a:r>
              <a:rPr lang="hr-HR" smtClean="0"/>
              <a:t> baza podataka i aplikacija sa </a:t>
            </a:r>
          </a:p>
          <a:p>
            <a:r>
              <a:rPr lang="hr-HR" smtClean="0"/>
              <a:t>servera ustanove na server MSPM-a.</a:t>
            </a:r>
          </a:p>
          <a:p>
            <a:endParaRPr lang="hr-HR" smtClean="0"/>
          </a:p>
          <a:p>
            <a:r>
              <a:rPr lang="hr-HR" smtClean="0"/>
              <a:t>Ustanova / centar čiji su podaci </a:t>
            </a:r>
          </a:p>
          <a:p>
            <a:r>
              <a:rPr lang="hr-HR" smtClean="0"/>
              <a:t>m</a:t>
            </a:r>
            <a:r>
              <a:rPr lang="hr-HR" smtClean="0"/>
              <a:t>igrirani se u svakodnevnom radu </a:t>
            </a:r>
          </a:p>
          <a:p>
            <a:r>
              <a:rPr lang="hr-HR" smtClean="0"/>
              <a:t>p</a:t>
            </a:r>
            <a:r>
              <a:rPr lang="hr-HR" smtClean="0"/>
              <a:t>onaša po </a:t>
            </a:r>
            <a:r>
              <a:rPr lang="hr-HR" smtClean="0">
                <a:solidFill>
                  <a:srgbClr val="C00000"/>
                </a:solidFill>
              </a:rPr>
              <a:t>izmjenjenim </a:t>
            </a:r>
            <a:r>
              <a:rPr lang="hr-HR" smtClean="0"/>
              <a:t>pravilima.</a:t>
            </a:r>
          </a:p>
          <a:p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xmlns="" val="21547066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Iskustva u svakodnevnom radu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13" name="TextBox 12"/>
          <p:cNvSpPr txBox="1"/>
          <p:nvPr/>
        </p:nvSpPr>
        <p:spPr>
          <a:xfrm>
            <a:off x="1018616" y="1755276"/>
            <a:ext cx="73758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smtClean="0"/>
              <a:t>Što su uzroci problema?</a:t>
            </a:r>
          </a:p>
          <a:p>
            <a:endParaRPr lang="hr-HR" sz="2800" smtClean="0"/>
          </a:p>
          <a:p>
            <a:pPr>
              <a:buFontTx/>
              <a:buChar char="-"/>
            </a:pPr>
            <a:r>
              <a:rPr lang="hr-HR" sz="2800" smtClean="0"/>
              <a:t> Korisnici </a:t>
            </a:r>
            <a:r>
              <a:rPr lang="hr-HR" sz="2800" smtClean="0">
                <a:solidFill>
                  <a:srgbClr val="C00000"/>
                </a:solidFill>
              </a:rPr>
              <a:t>nisu razumjeli </a:t>
            </a:r>
            <a:r>
              <a:rPr lang="hr-HR" sz="2800" smtClean="0"/>
              <a:t>da je u</a:t>
            </a:r>
          </a:p>
          <a:p>
            <a:r>
              <a:rPr lang="hr-HR" sz="2800" smtClean="0"/>
              <a:t> njihovoj ustanovi / centru napravljena migracija</a:t>
            </a:r>
          </a:p>
          <a:p>
            <a:endParaRPr lang="hr-HR" sz="2800" smtClean="0"/>
          </a:p>
          <a:p>
            <a:r>
              <a:rPr lang="hr-HR" sz="2800" smtClean="0"/>
              <a:t>- Korisnici </a:t>
            </a:r>
            <a:r>
              <a:rPr lang="hr-HR" sz="2800" smtClean="0">
                <a:solidFill>
                  <a:srgbClr val="C00000"/>
                </a:solidFill>
              </a:rPr>
              <a:t>znaju</a:t>
            </a:r>
            <a:r>
              <a:rPr lang="hr-HR" sz="2800" smtClean="0"/>
              <a:t> da je u nihovoj ustanovi /  centru napravljena migracija ali ne razumiju posljedice.</a:t>
            </a:r>
          </a:p>
        </p:txBody>
      </p:sp>
    </p:spTree>
    <p:extLst>
      <p:ext uri="{BB962C8B-B14F-4D97-AF65-F5344CB8AC3E}">
        <p14:creationId xmlns:p14="http://schemas.microsoft.com/office/powerpoint/2010/main" xmlns="" val="21547066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Iskustva u svakodnevnom radu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 bwMode="auto">
          <a:xfrm>
            <a:off x="885371" y="1741714"/>
            <a:ext cx="3439886" cy="413657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FF3300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2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rPr>
              <a:t>Migracija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smtClean="0">
                <a:latin typeface="Arial" pitchFamily="34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smtClean="0">
                <a:latin typeface="Arial" pitchFamily="34" charset="0"/>
              </a:rPr>
              <a:t>Ne spuštaju patcheve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smtClean="0">
                <a:latin typeface="Arial" pitchFamily="34" charset="0"/>
              </a:rPr>
              <a:t>( preuzimaju upute i što je novo )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2000" smtClean="0"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smtClean="0">
                <a:latin typeface="Arial" pitchFamily="34" charset="0"/>
              </a:rPr>
              <a:t>      </a:t>
            </a:r>
            <a:r>
              <a:rPr lang="hr-HR" sz="2000" smtClean="0">
                <a:solidFill>
                  <a:srgbClr val="C00000"/>
                </a:solidFill>
                <a:latin typeface="Arial" pitchFamily="34" charset="0"/>
              </a:rPr>
              <a:t>Ne izvršavaju </a:t>
            </a:r>
            <a:r>
              <a:rPr lang="hr-HR" sz="2000" smtClean="0">
                <a:latin typeface="Arial" pitchFamily="34" charset="0"/>
              </a:rPr>
              <a:t>patcheve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rPr>
              <a:t>Ne ostavljaju server uključen ponedjeljkom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2000" smtClean="0"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rPr>
              <a:t>Ne rade backup</a:t>
            </a:r>
            <a:r>
              <a:rPr kumimoji="0" lang="hr-HR" sz="2000" b="1" i="0" u="none" strike="noStrike" cap="none" normalizeH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rPr>
              <a:t> niti provjeru istog</a:t>
            </a:r>
            <a:endParaRPr kumimoji="0" lang="hr-HR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920343" y="1748971"/>
            <a:ext cx="3389086" cy="413657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FF3300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3200" b="1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rPr>
              <a:t>NE migracija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mtClean="0">
                <a:latin typeface="Arial" pitchFamily="34" charset="0"/>
              </a:rPr>
              <a:t>(kao i do sad )</a:t>
            </a:r>
            <a:endParaRPr kumimoji="0" lang="hr-HR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2000" smtClean="0">
                <a:latin typeface="Arial" pitchFamily="34" charset="0"/>
              </a:rPr>
              <a:t>Spuštaju patcheve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sz="2000" smtClean="0"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800" smtClean="0">
                <a:latin typeface="Arial" pitchFamily="34" charset="0"/>
              </a:rPr>
              <a:t>Izvršavaju patcheve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800" smtClean="0">
                <a:latin typeface="Arial" pitchFamily="34" charset="0"/>
              </a:rPr>
              <a:t>Ostavljaju server uključen ponedjeljkom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r-HR" sz="1800" smtClean="0">
                <a:latin typeface="Arial" pitchFamily="34" charset="0"/>
              </a:rPr>
              <a:t>Rade provjeru ispravnosti backupa</a:t>
            </a:r>
            <a:endParaRPr kumimoji="0" lang="hr-HR" sz="18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7066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smtClean="0"/>
              <a:t>Iskustva u svakodnevnom radu</a:t>
            </a: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1001485" y="1596573"/>
            <a:ext cx="7050328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smtClean="0"/>
              <a:t>Rad sa datotekama u migriranom </a:t>
            </a:r>
          </a:p>
          <a:p>
            <a:r>
              <a:rPr lang="hr-HR" sz="2800" smtClean="0"/>
              <a:t>o</a:t>
            </a:r>
            <a:r>
              <a:rPr lang="hr-HR" sz="2800" smtClean="0"/>
              <a:t>kruženju.</a:t>
            </a:r>
          </a:p>
          <a:p>
            <a:endParaRPr lang="hr-HR" sz="2800" smtClean="0"/>
          </a:p>
          <a:p>
            <a:r>
              <a:rPr lang="hr-HR" sz="2800" smtClean="0"/>
              <a:t>Korisnici koji imaju migrirane podatke </a:t>
            </a:r>
          </a:p>
          <a:p>
            <a:r>
              <a:rPr lang="hr-HR" sz="2800" smtClean="0"/>
              <a:t>m</a:t>
            </a:r>
            <a:r>
              <a:rPr lang="hr-HR" sz="2800" smtClean="0"/>
              <a:t>ogu očekivati manje probleme u radu</a:t>
            </a:r>
          </a:p>
          <a:p>
            <a:r>
              <a:rPr lang="hr-HR" sz="2800" smtClean="0"/>
              <a:t>s</a:t>
            </a:r>
            <a:r>
              <a:rPr lang="hr-HR" sz="2800" smtClean="0"/>
              <a:t>a datotekama ( definicija prava !!!).</a:t>
            </a:r>
          </a:p>
          <a:p>
            <a:endParaRPr lang="hr-HR" sz="2800" smtClean="0"/>
          </a:p>
          <a:p>
            <a:r>
              <a:rPr lang="hr-HR" sz="2800" smtClean="0"/>
              <a:t>Obratite se kolegama u informatici </a:t>
            </a:r>
          </a:p>
          <a:p>
            <a:r>
              <a:rPr lang="hr-HR" sz="2800" smtClean="0"/>
              <a:t>MSPMa ili ENEL-u uz prethodno otvoren</a:t>
            </a:r>
          </a:p>
          <a:p>
            <a:r>
              <a:rPr lang="hr-HR" sz="2800" smtClean="0">
                <a:solidFill>
                  <a:srgbClr val="C00000"/>
                </a:solidFill>
              </a:rPr>
              <a:t>i</a:t>
            </a:r>
            <a:r>
              <a:rPr lang="hr-HR" sz="2800" smtClean="0">
                <a:solidFill>
                  <a:srgbClr val="C00000"/>
                </a:solidFill>
              </a:rPr>
              <a:t>ncident </a:t>
            </a:r>
            <a:r>
              <a:rPr lang="hr-HR" sz="2800" smtClean="0"/>
              <a:t>!!!</a:t>
            </a:r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47066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989513"/>
            <a:ext cx="7772400" cy="779462"/>
          </a:xfrm>
        </p:spPr>
        <p:txBody>
          <a:bodyPr/>
          <a:lstStyle/>
          <a:p>
            <a:pPr algn="ctr">
              <a:defRPr/>
            </a:pPr>
            <a:r>
              <a:rPr dirty="0" smtClean="0"/>
              <a:t>Hvala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pic>
        <p:nvPicPr>
          <p:cNvPr id="8195" name="Picture 8" descr="http://www.canberra.edu.au/__data/assets/image/0009/686070/ques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6800" y="963613"/>
            <a:ext cx="4775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388" y="274638"/>
            <a:ext cx="6678612" cy="1143000"/>
          </a:xfrm>
        </p:spPr>
        <p:txBody>
          <a:bodyPr/>
          <a:lstStyle/>
          <a:p>
            <a:pPr>
              <a:defRPr/>
            </a:pPr>
            <a:r>
              <a:rPr dirty="0" smtClean="0"/>
              <a:t>Sadržaj - </a:t>
            </a:r>
            <a:r>
              <a:rPr lang="hr-HR" sz="2400" dirty="0" smtClean="0"/>
              <a:t>prilagodba </a:t>
            </a:r>
            <a:r>
              <a:rPr lang="hr-HR" sz="2400" dirty="0"/>
              <a:t>novom organizacijskom </a:t>
            </a:r>
            <a:r>
              <a:rPr lang="hr-HR" sz="2400" dirty="0" smtClean="0"/>
              <a:t>ustroju</a:t>
            </a:r>
            <a:endParaRPr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175" y="1307690"/>
            <a:ext cx="7591425" cy="4808948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Dosadašnja organizacija</a:t>
            </a:r>
          </a:p>
          <a:p>
            <a:pPr>
              <a:defRPr/>
            </a:pPr>
            <a:r>
              <a:rPr lang="hr-HR" dirty="0" smtClean="0"/>
              <a:t>Nova organizacija</a:t>
            </a:r>
            <a:endParaRPr lang="hr-HR" dirty="0"/>
          </a:p>
          <a:p>
            <a:pPr>
              <a:defRPr/>
            </a:pPr>
            <a:r>
              <a:rPr lang="hr-HR" dirty="0" smtClean="0"/>
              <a:t>Rad u novom okruženju</a:t>
            </a:r>
          </a:p>
          <a:p>
            <a:pPr>
              <a:defRPr/>
            </a:pPr>
            <a:r>
              <a:rPr lang="hr-HR" dirty="0" smtClean="0"/>
              <a:t>Serveri i radne stanice</a:t>
            </a:r>
          </a:p>
          <a:p>
            <a:pPr>
              <a:defRPr/>
            </a:pPr>
            <a:r>
              <a:rPr lang="hr-HR" smtClean="0"/>
              <a:t>Microsoft </a:t>
            </a:r>
            <a:r>
              <a:rPr lang="hr-HR" smtClean="0"/>
              <a:t>Licence</a:t>
            </a:r>
            <a:endParaRPr lang="hr-HR" dirty="0" smtClean="0"/>
          </a:p>
          <a:p>
            <a:pPr>
              <a:defRPr/>
            </a:pPr>
            <a:r>
              <a:rPr lang="hr-HR" dirty="0" smtClean="0"/>
              <a:t>Pitanja </a:t>
            </a:r>
            <a:r>
              <a:rPr lang="hr-HR"/>
              <a:t>i </a:t>
            </a:r>
            <a:r>
              <a:rPr lang="hr-HR" smtClean="0"/>
              <a:t>odgovori</a:t>
            </a:r>
          </a:p>
          <a:p>
            <a:pPr>
              <a:defRPr/>
            </a:pPr>
            <a:r>
              <a:rPr lang="hr-HR" smtClean="0"/>
              <a:t>Podrška – Iskustva u svakodnevnom radu</a:t>
            </a:r>
            <a:endParaRPr lang="hr-H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Dosadašnja organizacija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84" name="Rounded Rectangle 83"/>
          <p:cNvSpPr/>
          <p:nvPr/>
        </p:nvSpPr>
        <p:spPr bwMode="auto">
          <a:xfrm>
            <a:off x="4975501" y="1140584"/>
            <a:ext cx="3005470" cy="1541722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MSPM</a:t>
            </a:r>
            <a:endParaRPr kumimoji="0" lang="hr-HR" sz="32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85" name="Picture 84" descr="SERVER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053" y="3923416"/>
            <a:ext cx="801604" cy="11210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7" name="Group 86"/>
          <p:cNvGrpSpPr/>
          <p:nvPr/>
        </p:nvGrpSpPr>
        <p:grpSpPr>
          <a:xfrm>
            <a:off x="471370" y="5135530"/>
            <a:ext cx="2541182" cy="800986"/>
            <a:chOff x="3703675" y="5380075"/>
            <a:chExt cx="2541182" cy="800986"/>
          </a:xfrm>
        </p:grpSpPr>
        <p:sp>
          <p:nvSpPr>
            <p:cNvPr id="88" name="Rectangle 87"/>
            <p:cNvSpPr/>
            <p:nvPr/>
          </p:nvSpPr>
          <p:spPr bwMode="auto">
            <a:xfrm>
              <a:off x="3703675" y="5691963"/>
              <a:ext cx="2541182" cy="489098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</a:rPr>
                <a:t>Ustanova 1</a:t>
              </a:r>
            </a:p>
          </p:txBody>
        </p:sp>
        <p:pic>
          <p:nvPicPr>
            <p:cNvPr id="89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54621" y="5380075"/>
              <a:ext cx="475521" cy="6261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</p:pic>
        <p:pic>
          <p:nvPicPr>
            <p:cNvPr id="90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8286" y="5468679"/>
              <a:ext cx="475521" cy="6261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</p:pic>
      </p:grpSp>
      <p:cxnSp>
        <p:nvCxnSpPr>
          <p:cNvPr id="91" name="Straight Connector 25"/>
          <p:cNvCxnSpPr/>
          <p:nvPr/>
        </p:nvCxnSpPr>
        <p:spPr bwMode="auto">
          <a:xfrm rot="5400000" flipH="1" flipV="1">
            <a:off x="1568525" y="5271088"/>
            <a:ext cx="349766" cy="2894"/>
          </a:xfrm>
          <a:prstGeom prst="bentConnector3">
            <a:avLst>
              <a:gd name="adj1" fmla="val 50000"/>
            </a:avLst>
          </a:prstGeom>
          <a:noFill/>
          <a:ln w="50800" cap="flat" cmpd="sng" algn="ctr">
            <a:solidFill>
              <a:srgbClr val="0070C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pic>
        <p:nvPicPr>
          <p:cNvPr id="93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6129" y="4243499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4" name="Shape 18"/>
          <p:cNvCxnSpPr/>
          <p:nvPr/>
        </p:nvCxnSpPr>
        <p:spPr bwMode="auto">
          <a:xfrm flipV="1">
            <a:off x="2145657" y="4481624"/>
            <a:ext cx="1970472" cy="2328"/>
          </a:xfrm>
          <a:prstGeom prst="bentConnector3">
            <a:avLst>
              <a:gd name="adj1" fmla="val 50000"/>
            </a:avLst>
          </a:prstGeom>
          <a:noFill/>
          <a:ln w="50800" cap="flat" cmpd="dbl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pic>
        <p:nvPicPr>
          <p:cNvPr id="95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6129" y="4243499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6" name="Group 95"/>
          <p:cNvGrpSpPr/>
          <p:nvPr/>
        </p:nvGrpSpPr>
        <p:grpSpPr>
          <a:xfrm>
            <a:off x="3551275" y="2913322"/>
            <a:ext cx="1700021" cy="982907"/>
            <a:chOff x="3551275" y="2913322"/>
            <a:chExt cx="1700021" cy="982907"/>
          </a:xfrm>
        </p:grpSpPr>
        <p:pic>
          <p:nvPicPr>
            <p:cNvPr id="97" name="Picture 96" descr="Cloud 2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51275" y="2913322"/>
              <a:ext cx="1700021" cy="982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8" name="Rectangle 97"/>
            <p:cNvSpPr/>
            <p:nvPr/>
          </p:nvSpPr>
          <p:spPr bwMode="auto">
            <a:xfrm>
              <a:off x="3785192" y="3253563"/>
              <a:ext cx="1222744" cy="478466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Internet</a:t>
              </a:r>
            </a:p>
          </p:txBody>
        </p:sp>
      </p:grpSp>
      <p:cxnSp>
        <p:nvCxnSpPr>
          <p:cNvPr id="99" name="Straight Connector 25"/>
          <p:cNvCxnSpPr>
            <a:endCxn id="100" idx="1"/>
          </p:cNvCxnSpPr>
          <p:nvPr/>
        </p:nvCxnSpPr>
        <p:spPr bwMode="auto">
          <a:xfrm rot="5400000" flipH="1" flipV="1">
            <a:off x="2950312" y="2369477"/>
            <a:ext cx="2570179" cy="1654117"/>
          </a:xfrm>
          <a:prstGeom prst="bentConnector2">
            <a:avLst/>
          </a:prstGeom>
          <a:noFill/>
          <a:ln w="50800" cap="flat" cmpd="sng" algn="ctr">
            <a:solidFill>
              <a:srgbClr val="0070C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pic>
        <p:nvPicPr>
          <p:cNvPr id="100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62460" y="1673320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" name="Picture 100" descr="SERVER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674" y="1418824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2" name="Shape 49"/>
          <p:cNvCxnSpPr/>
          <p:nvPr/>
        </p:nvCxnSpPr>
        <p:spPr bwMode="auto">
          <a:xfrm>
            <a:off x="5633960" y="1911445"/>
            <a:ext cx="660514" cy="2415"/>
          </a:xfrm>
          <a:prstGeom prst="bentConnector3">
            <a:avLst>
              <a:gd name="adj1" fmla="val 50000"/>
            </a:avLst>
          </a:prstGeom>
          <a:noFill/>
          <a:ln w="508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3" name="Shape 18"/>
          <p:cNvCxnSpPr/>
          <p:nvPr/>
        </p:nvCxnSpPr>
        <p:spPr bwMode="auto">
          <a:xfrm rot="16200000" flipV="1">
            <a:off x="4227948" y="4069567"/>
            <a:ext cx="347270" cy="593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104" name="Rectangle 103"/>
          <p:cNvSpPr/>
          <p:nvPr/>
        </p:nvSpPr>
        <p:spPr bwMode="auto">
          <a:xfrm>
            <a:off x="6795634" y="1418824"/>
            <a:ext cx="1782727" cy="336701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Financije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Nova organizacija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3327992" y="2286000"/>
            <a:ext cx="5539562" cy="3721395"/>
          </a:xfrm>
          <a:prstGeom prst="roundRect">
            <a:avLst>
              <a:gd name="adj" fmla="val 6484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744279" y="3519377"/>
            <a:ext cx="3519377" cy="217967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FF3300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3200" b="1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27" name="Picture 26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053" y="3923416"/>
            <a:ext cx="801604" cy="11210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ounded Rectangle 27"/>
          <p:cNvSpPr/>
          <p:nvPr/>
        </p:nvSpPr>
        <p:spPr bwMode="auto">
          <a:xfrm>
            <a:off x="5298540" y="1669311"/>
            <a:ext cx="3005470" cy="1541722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MSPM</a:t>
            </a:r>
            <a:endParaRPr kumimoji="0" lang="hr-HR" sz="32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71370" y="5135530"/>
            <a:ext cx="2541182" cy="800986"/>
            <a:chOff x="3703675" y="5380075"/>
            <a:chExt cx="2541182" cy="800986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703675" y="5691963"/>
              <a:ext cx="2541182" cy="489098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</a:rPr>
                <a:t>Ustanova 1</a:t>
              </a:r>
            </a:p>
          </p:txBody>
        </p:sp>
        <p:pic>
          <p:nvPicPr>
            <p:cNvPr id="32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54621" y="5380075"/>
              <a:ext cx="475521" cy="6261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</p:pic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8286" y="5468679"/>
              <a:ext cx="475521" cy="62610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</p:pic>
      </p:grpSp>
      <p:pic>
        <p:nvPicPr>
          <p:cNvPr id="38" name="Picture 37" descr="firewall M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5175" y="2335542"/>
            <a:ext cx="542592" cy="705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9" name="Shape 49"/>
          <p:cNvCxnSpPr>
            <a:stCxn id="38" idx="3"/>
            <a:endCxn id="48" idx="1"/>
          </p:cNvCxnSpPr>
          <p:nvPr/>
        </p:nvCxnSpPr>
        <p:spPr bwMode="auto">
          <a:xfrm>
            <a:off x="5677767" y="2688227"/>
            <a:ext cx="486363" cy="367990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0" name="Shape 64"/>
          <p:cNvCxnSpPr>
            <a:stCxn id="51" idx="0"/>
            <a:endCxn id="38" idx="1"/>
          </p:cNvCxnSpPr>
          <p:nvPr/>
        </p:nvCxnSpPr>
        <p:spPr bwMode="auto">
          <a:xfrm rot="5400000" flipH="1" flipV="1">
            <a:off x="4655683" y="2433831"/>
            <a:ext cx="225095" cy="733889"/>
          </a:xfrm>
          <a:prstGeom prst="bentConnector2">
            <a:avLst/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41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6129" y="4243499"/>
            <a:ext cx="571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2" name="Straight Connector 25"/>
          <p:cNvCxnSpPr/>
          <p:nvPr/>
        </p:nvCxnSpPr>
        <p:spPr bwMode="auto">
          <a:xfrm rot="5400000" flipH="1" flipV="1">
            <a:off x="1568525" y="5271088"/>
            <a:ext cx="349766" cy="2894"/>
          </a:xfrm>
          <a:prstGeom prst="bentConnector3">
            <a:avLst>
              <a:gd name="adj1" fmla="val 50000"/>
            </a:avLst>
          </a:prstGeom>
          <a:noFill/>
          <a:ln w="50800" cap="flat" cmpd="sng" algn="ctr">
            <a:solidFill>
              <a:srgbClr val="0070C0"/>
            </a:solidFill>
            <a:prstDash val="solid"/>
            <a:round/>
            <a:headEnd type="oval" w="med" len="med"/>
            <a:tailEnd type="oval" w="med" len="med"/>
          </a:ln>
          <a:effectLst/>
        </p:spPr>
      </p:cxnSp>
      <p:cxnSp>
        <p:nvCxnSpPr>
          <p:cNvPr id="43" name="Shape 18"/>
          <p:cNvCxnSpPr>
            <a:stCxn id="41" idx="0"/>
            <a:endCxn id="51" idx="2"/>
          </p:cNvCxnSpPr>
          <p:nvPr/>
        </p:nvCxnSpPr>
        <p:spPr bwMode="auto">
          <a:xfrm rot="16200000" flipV="1">
            <a:off x="4227948" y="4069567"/>
            <a:ext cx="347270" cy="593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4" name="Shape 18"/>
          <p:cNvCxnSpPr>
            <a:stCxn id="27" idx="3"/>
            <a:endCxn id="41" idx="1"/>
          </p:cNvCxnSpPr>
          <p:nvPr/>
        </p:nvCxnSpPr>
        <p:spPr bwMode="auto">
          <a:xfrm flipV="1">
            <a:off x="2145657" y="4481624"/>
            <a:ext cx="1970472" cy="2328"/>
          </a:xfrm>
          <a:prstGeom prst="bentConnector3">
            <a:avLst>
              <a:gd name="adj1" fmla="val 50000"/>
            </a:avLst>
          </a:prstGeom>
          <a:noFill/>
          <a:ln w="50800" cap="flat" cmpd="dbl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6772938" y="1796903"/>
            <a:ext cx="1782727" cy="336701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PERUNIKA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26104" y="2690037"/>
            <a:ext cx="1743741" cy="329613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PIKUTIK</a:t>
            </a:r>
          </a:p>
        </p:txBody>
      </p:sp>
      <p:pic>
        <p:nvPicPr>
          <p:cNvPr id="47" name="Picture 46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674" y="1418824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Picture 47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130" y="2563596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49" name="Shape 49"/>
          <p:cNvCxnSpPr>
            <a:stCxn id="38" idx="3"/>
            <a:endCxn id="47" idx="1"/>
          </p:cNvCxnSpPr>
          <p:nvPr/>
        </p:nvCxnSpPr>
        <p:spPr bwMode="auto">
          <a:xfrm flipV="1">
            <a:off x="5677767" y="1911445"/>
            <a:ext cx="489907" cy="776782"/>
          </a:xfrm>
          <a:prstGeom prst="bentConnector3">
            <a:avLst>
              <a:gd name="adj1" fmla="val 50000"/>
            </a:avLst>
          </a:prstGeom>
          <a:noFill/>
          <a:ln w="50800" cap="flat" cmpd="dbl" algn="ctr">
            <a:solidFill>
              <a:srgbClr val="0070C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50" name="Group 49"/>
          <p:cNvGrpSpPr/>
          <p:nvPr/>
        </p:nvGrpSpPr>
        <p:grpSpPr>
          <a:xfrm>
            <a:off x="3551275" y="2913322"/>
            <a:ext cx="1700021" cy="982907"/>
            <a:chOff x="3551275" y="2913322"/>
            <a:chExt cx="1700021" cy="982907"/>
          </a:xfrm>
        </p:grpSpPr>
        <p:pic>
          <p:nvPicPr>
            <p:cNvPr id="51" name="Picture 50" descr="Cloud 2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51275" y="2913322"/>
              <a:ext cx="1700021" cy="982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Rectangle 51"/>
            <p:cNvSpPr/>
            <p:nvPr/>
          </p:nvSpPr>
          <p:spPr bwMode="auto">
            <a:xfrm>
              <a:off x="3785192" y="3253563"/>
              <a:ext cx="1222744" cy="478466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+mn-cs"/>
                </a:rPr>
                <a:t>VPN / Internet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76725026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Nova organizacija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1138844" y="1280159"/>
            <a:ext cx="7728710" cy="4727235"/>
          </a:xfrm>
          <a:prstGeom prst="roundRect">
            <a:avLst>
              <a:gd name="adj" fmla="val 6484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4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744279" y="3519377"/>
            <a:ext cx="3519377" cy="2179674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FF3300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3200" b="1" i="0" u="none" strike="noStrike" kern="0" cap="none" spc="0" normalizeH="0" baseline="0" noProof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816848" y="1669311"/>
            <a:ext cx="2487161" cy="2553554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sz="2000" kern="0" dirty="0">
              <a:solidFill>
                <a:srgbClr val="1F497D"/>
              </a:solidFill>
              <a:latin typeface="Arial" pitchFamily="34" charset="0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MSPM</a:t>
            </a:r>
            <a:endParaRPr kumimoji="0" lang="hr-HR" sz="32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cxnSp>
        <p:nvCxnSpPr>
          <p:cNvPr id="39" name="Shape 49"/>
          <p:cNvCxnSpPr>
            <a:endCxn id="48" idx="1"/>
          </p:cNvCxnSpPr>
          <p:nvPr/>
        </p:nvCxnSpPr>
        <p:spPr bwMode="auto">
          <a:xfrm rot="16200000" flipH="1">
            <a:off x="5494806" y="3332751"/>
            <a:ext cx="1115311" cy="243182"/>
          </a:xfrm>
          <a:prstGeom prst="bentConnector2">
            <a:avLst/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45" name="Rectangle 44"/>
          <p:cNvSpPr/>
          <p:nvPr/>
        </p:nvSpPr>
        <p:spPr bwMode="auto">
          <a:xfrm>
            <a:off x="6772938" y="1796903"/>
            <a:ext cx="1782727" cy="336701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PERUNIKA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176" y="3682384"/>
            <a:ext cx="1743741" cy="329613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r">
              <a:defRPr/>
            </a:pPr>
            <a:r>
              <a:rPr lang="hr-HR" sz="1800" kern="0" dirty="0">
                <a:solidFill>
                  <a:srgbClr val="1F497D"/>
                </a:solidFill>
                <a:latin typeface="Arial" pitchFamily="34" charset="0"/>
                <a:cs typeface="+mn-cs"/>
              </a:rPr>
              <a:t>SRVENEL03</a:t>
            </a:r>
            <a:endParaRPr kumimoji="0" lang="hr-HR" sz="18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47" name="Picture 46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7674" y="1418824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Picture 47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4052" y="3519377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Picture 28" descr="SERVER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077" y="2404066"/>
            <a:ext cx="704481" cy="985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34" name="Shape 49"/>
          <p:cNvCxnSpPr/>
          <p:nvPr/>
        </p:nvCxnSpPr>
        <p:spPr bwMode="auto">
          <a:xfrm rot="5400000" flipH="1" flipV="1">
            <a:off x="5606712" y="2277772"/>
            <a:ext cx="943073" cy="294757"/>
          </a:xfrm>
          <a:prstGeom prst="bentConnector3">
            <a:avLst>
              <a:gd name="adj1" fmla="val 99361"/>
            </a:avLst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35" name="Rectangle 34"/>
          <p:cNvSpPr/>
          <p:nvPr/>
        </p:nvSpPr>
        <p:spPr bwMode="auto">
          <a:xfrm>
            <a:off x="6878533" y="2616475"/>
            <a:ext cx="1743741" cy="329613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PIKUTIK</a:t>
            </a:r>
          </a:p>
        </p:txBody>
      </p:sp>
      <p:cxnSp>
        <p:nvCxnSpPr>
          <p:cNvPr id="36" name="Shape 49"/>
          <p:cNvCxnSpPr>
            <a:stCxn id="1026" idx="3"/>
          </p:cNvCxnSpPr>
          <p:nvPr/>
        </p:nvCxnSpPr>
        <p:spPr bwMode="auto">
          <a:xfrm flipV="1">
            <a:off x="5003199" y="2896687"/>
            <a:ext cx="1300013" cy="25086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4F81BD"/>
            </a:solidFill>
            <a:prstDash val="solid"/>
            <a:round/>
            <a:headEnd type="triangl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4649" y="1580693"/>
            <a:ext cx="3638550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Rectangle 52"/>
          <p:cNvSpPr/>
          <p:nvPr/>
        </p:nvSpPr>
        <p:spPr bwMode="auto">
          <a:xfrm>
            <a:off x="1440183" y="4915439"/>
            <a:ext cx="5332755" cy="920096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just">
              <a:defRPr/>
            </a:pPr>
            <a:r>
              <a:rPr lang="hr-HR" sz="1800" kern="0" dirty="0" smtClean="0">
                <a:solidFill>
                  <a:srgbClr val="1F497D"/>
                </a:solidFill>
                <a:latin typeface="Arial" pitchFamily="34" charset="0"/>
                <a:cs typeface="+mn-cs"/>
              </a:rPr>
              <a:t>PERUNIKA – SQL Server (baze podataka)</a:t>
            </a:r>
          </a:p>
          <a:p>
            <a:pPr lvl="0" algn="just">
              <a:defRPr/>
            </a:pPr>
            <a:r>
              <a:rPr lang="hr-HR" sz="1800" kern="0" dirty="0" smtClean="0">
                <a:solidFill>
                  <a:srgbClr val="1F497D"/>
                </a:solidFill>
                <a:latin typeface="Arial" pitchFamily="34" charset="0"/>
                <a:cs typeface="+mn-cs"/>
              </a:rPr>
              <a:t>PIKUTIK – ENEL PROFI aplikacije</a:t>
            </a:r>
          </a:p>
          <a:p>
            <a:pPr lvl="0" algn="just">
              <a:defRPr/>
            </a:pPr>
            <a:r>
              <a:rPr lang="hr-HR" sz="1800" kern="0" dirty="0" smtClean="0">
                <a:solidFill>
                  <a:srgbClr val="1F497D"/>
                </a:solidFill>
                <a:latin typeface="Arial" pitchFamily="34" charset="0"/>
                <a:cs typeface="+mn-cs"/>
              </a:rPr>
              <a:t>SRVENEL03 – Arhiva </a:t>
            </a:r>
            <a:r>
              <a:rPr lang="hr-HR" sz="1800" kern="0" dirty="0" err="1" smtClean="0">
                <a:solidFill>
                  <a:srgbClr val="1F497D"/>
                </a:solidFill>
                <a:latin typeface="Arial" pitchFamily="34" charset="0"/>
                <a:cs typeface="+mn-cs"/>
              </a:rPr>
              <a:t>SQLBase</a:t>
            </a:r>
            <a:r>
              <a:rPr lang="hr-HR" sz="1800" kern="0" dirty="0" smtClean="0">
                <a:solidFill>
                  <a:srgbClr val="1F497D"/>
                </a:solidFill>
                <a:latin typeface="Arial" pitchFamily="34" charset="0"/>
                <a:cs typeface="+mn-cs"/>
              </a:rPr>
              <a:t> (SQL baze)</a:t>
            </a:r>
            <a:endParaRPr kumimoji="0" lang="hr-HR" sz="18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92927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45" grpId="0" animBg="1"/>
      <p:bldP spid="46" grpId="0" animBg="1"/>
      <p:bldP spid="35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 smtClean="0"/>
              <a:t>RAD U NOVOM OKRUŽENJU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800" dirty="0" smtClean="0"/>
              <a:t>Postojeći serveri u ustanovama gube svoju funkcionalnost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vi-VN" sz="2800" dirty="0"/>
          </a:p>
          <a:p>
            <a:pPr>
              <a:defRPr/>
            </a:pPr>
            <a:r>
              <a:rPr lang="hr-HR" sz="2800" dirty="0" smtClean="0"/>
              <a:t>Novi server baza podataka u MSPM-u</a:t>
            </a:r>
          </a:p>
          <a:p>
            <a:pPr>
              <a:defRPr/>
            </a:pPr>
            <a:r>
              <a:rPr lang="hr-HR" sz="2800" dirty="0" smtClean="0"/>
              <a:t>Novi server sa aplikacijama </a:t>
            </a:r>
            <a:r>
              <a:rPr lang="hr-HR" sz="2800" dirty="0" err="1" smtClean="0"/>
              <a:t>Enel</a:t>
            </a:r>
            <a:r>
              <a:rPr lang="hr-HR" sz="2800" dirty="0" smtClean="0"/>
              <a:t> </a:t>
            </a:r>
            <a:r>
              <a:rPr lang="hr-HR" sz="2800" dirty="0" err="1" smtClean="0"/>
              <a:t>Profi</a:t>
            </a:r>
            <a:r>
              <a:rPr lang="hr-HR" sz="2800" dirty="0" smtClean="0"/>
              <a:t> u MSPM-u</a:t>
            </a:r>
            <a:endParaRPr lang="vi-VN" sz="2800" dirty="0"/>
          </a:p>
          <a:p>
            <a:pPr marL="0" indent="0">
              <a:buNone/>
              <a:defRPr/>
            </a:pPr>
            <a:endParaRPr lang="hr-HR" sz="2800" dirty="0" smtClean="0"/>
          </a:p>
          <a:p>
            <a:pPr>
              <a:defRPr/>
            </a:pPr>
            <a:endParaRPr lang="vi-VN" sz="2800" dirty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8953" y="2505508"/>
            <a:ext cx="645795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125435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RAD U NOVOM OKRUŽENJU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800" dirty="0"/>
              <a:t>Udaljeni rad putem RDP (</a:t>
            </a:r>
            <a:r>
              <a:rPr lang="hr-HR" sz="2800" dirty="0" err="1"/>
              <a:t>Remote</a:t>
            </a:r>
            <a:r>
              <a:rPr lang="hr-HR" sz="2800" dirty="0"/>
              <a:t> </a:t>
            </a:r>
            <a:r>
              <a:rPr lang="hr-HR" sz="2800" dirty="0" err="1"/>
              <a:t>Desktop</a:t>
            </a:r>
            <a:r>
              <a:rPr lang="hr-HR" sz="2800" dirty="0"/>
              <a:t>)</a:t>
            </a:r>
            <a:endParaRPr lang="vi-VN" sz="2800" dirty="0"/>
          </a:p>
          <a:p>
            <a:pPr>
              <a:defRPr/>
            </a:pPr>
            <a:r>
              <a:rPr lang="hr-HR" sz="2800" dirty="0" smtClean="0"/>
              <a:t>Generiranje </a:t>
            </a:r>
            <a:r>
              <a:rPr lang="hr-HR" sz="2800" dirty="0"/>
              <a:t>korisničkih imena sa pravima rada </a:t>
            </a:r>
            <a:r>
              <a:rPr lang="hr-HR" sz="2800" dirty="0" smtClean="0"/>
              <a:t>– MSPM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r>
              <a:rPr lang="hr-HR" sz="2800" dirty="0" err="1" smtClean="0"/>
              <a:t>Patchevi</a:t>
            </a:r>
            <a:r>
              <a:rPr lang="hr-HR" sz="2800" dirty="0" smtClean="0"/>
              <a:t> </a:t>
            </a:r>
            <a:r>
              <a:rPr lang="hr-HR" sz="2800" dirty="0"/>
              <a:t>– instalacija </a:t>
            </a:r>
            <a:r>
              <a:rPr lang="hr-HR" sz="2800" dirty="0" smtClean="0"/>
              <a:t>MSPM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vi-VN" sz="2800" dirty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3579" y="4612524"/>
            <a:ext cx="31718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4808" y="2662453"/>
            <a:ext cx="159067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40214" y="2882005"/>
            <a:ext cx="1338415" cy="103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1046138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RAD U NOVOM OKRUŽENJU</a:t>
            </a:r>
            <a:endParaRPr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sz="2800" dirty="0" smtClean="0"/>
              <a:t>Ispis </a:t>
            </a:r>
            <a:r>
              <a:rPr lang="hr-HR" sz="2800" dirty="0"/>
              <a:t>(</a:t>
            </a:r>
            <a:r>
              <a:rPr lang="hr-HR" sz="2800" dirty="0" err="1"/>
              <a:t>printanje</a:t>
            </a:r>
            <a:r>
              <a:rPr lang="hr-HR" sz="2800" dirty="0"/>
              <a:t>) – odgovornost </a:t>
            </a:r>
            <a:r>
              <a:rPr lang="hr-HR" sz="2800" dirty="0" smtClean="0"/>
              <a:t>MSPM-a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r>
              <a:rPr lang="hr-HR" sz="2800" dirty="0" smtClean="0"/>
              <a:t>Antivirusna </a:t>
            </a:r>
            <a:r>
              <a:rPr lang="hr-HR" sz="2800" dirty="0"/>
              <a:t>zaštita računala u ustanovama – problem?</a:t>
            </a:r>
          </a:p>
          <a:p>
            <a:pPr>
              <a:defRPr/>
            </a:pPr>
            <a:r>
              <a:rPr lang="hr-HR" sz="2800" dirty="0"/>
              <a:t>Spremanje datoteka sa udaljene radne površine na lokalno računalo</a:t>
            </a:r>
          </a:p>
          <a:p>
            <a:pPr>
              <a:defRPr/>
            </a:pPr>
            <a:endParaRPr lang="hr-HR" sz="2800" dirty="0"/>
          </a:p>
          <a:p>
            <a:pPr>
              <a:defRPr/>
            </a:pPr>
            <a:endParaRPr lang="hr-HR" sz="2800" dirty="0" smtClean="0"/>
          </a:p>
          <a:p>
            <a:pPr>
              <a:defRPr/>
            </a:pPr>
            <a:endParaRPr lang="vi-VN" sz="2800" dirty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5807" y="2118012"/>
            <a:ext cx="131445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7153" y="5065510"/>
            <a:ext cx="1312863" cy="114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8873511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Serveri, radne stanice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Serveri </a:t>
            </a:r>
            <a:r>
              <a:rPr lang="hr-HR" dirty="0" smtClean="0"/>
              <a:t>– </a:t>
            </a:r>
            <a:r>
              <a:rPr lang="hr-HR" dirty="0"/>
              <a:t>ugroženo poslovanje – prestaje i Microsoftova podrška za </a:t>
            </a:r>
            <a:r>
              <a:rPr lang="hr-HR" dirty="0" smtClean="0"/>
              <a:t>OS (Windows 2003 Server) </a:t>
            </a:r>
            <a:endParaRPr lang="hr-HR" dirty="0"/>
          </a:p>
          <a:p>
            <a:pPr>
              <a:defRPr/>
            </a:pPr>
            <a:r>
              <a:rPr lang="hr-HR" dirty="0"/>
              <a:t>Radne stanice – prestaje podrška za </a:t>
            </a:r>
            <a:r>
              <a:rPr lang="hr-HR" dirty="0" smtClean="0"/>
              <a:t>OS (Windows XP)</a:t>
            </a:r>
            <a:endParaRPr lang="hr-HR" dirty="0"/>
          </a:p>
          <a:p>
            <a:pPr>
              <a:defRPr/>
            </a:pPr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dirty="0"/>
              <a:t>Savjetovanje za računovodstvene djelatnike ustanova socijalne skrbi </a:t>
            </a:r>
          </a:p>
          <a:p>
            <a:pPr>
              <a:defRPr/>
            </a:pPr>
            <a:r>
              <a:rPr lang="hr-HR" dirty="0" smtClean="0"/>
              <a:t>Vodice 2014.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625650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-Baška Voda 2011 - PREDLOŽAK za prezentacije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C3300"/>
      </a:hlink>
      <a:folHlink>
        <a:srgbClr val="CC00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FF3300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FF3300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CC3300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637</Words>
  <Application>Microsoft Office PowerPoint</Application>
  <PresentationFormat>On-screen Show (4:3)</PresentationFormat>
  <Paragraphs>181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ProFi-Baška Voda 2011 - PREDLOŽAK za prezentacije</vt:lpstr>
      <vt:lpstr>- Prilagodba novom organizacijskom ustroju – MSPM centralizacija   - Podrška – Iskustva u svakodnevnom radu</vt:lpstr>
      <vt:lpstr>Sadržaj - prilagodba novom organizacijskom ustroju</vt:lpstr>
      <vt:lpstr>Dosadašnja organizacija</vt:lpstr>
      <vt:lpstr>Nova organizacija</vt:lpstr>
      <vt:lpstr>Nova organizacija</vt:lpstr>
      <vt:lpstr>RAD U NOVOM OKRUŽENJU</vt:lpstr>
      <vt:lpstr>RAD U NOVOM OKRUŽENJU</vt:lpstr>
      <vt:lpstr>RAD U NOVOM OKRUŽENJU</vt:lpstr>
      <vt:lpstr>Serveri, radne stanice</vt:lpstr>
      <vt:lpstr>Microsoft odluka</vt:lpstr>
      <vt:lpstr>Microsoft licenciranje</vt:lpstr>
      <vt:lpstr>Iskustva u svakodnevnom radu</vt:lpstr>
      <vt:lpstr>Iskustva u svakodnevnom radu</vt:lpstr>
      <vt:lpstr>Iskustva u svakodnevnom radu</vt:lpstr>
      <vt:lpstr>Iskustva u svakodnevnom radu</vt:lpstr>
      <vt:lpstr>Iskustva u svakodnevnom radu</vt:lpstr>
      <vt:lpstr>Hvala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i tehnički aspekti računalnog sustava Microsoft licenciranje</dc:title>
  <dc:creator>zoka</dc:creator>
  <cp:lastModifiedBy>Saša Kelava</cp:lastModifiedBy>
  <cp:revision>51</cp:revision>
  <dcterms:created xsi:type="dcterms:W3CDTF">2011-05-10T07:46:44Z</dcterms:created>
  <dcterms:modified xsi:type="dcterms:W3CDTF">2014-11-13T17:00:12Z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iveCopyIndex">
    <vt:i4>244720609</vt:i4>
  </property>
</Properties>
</file>