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3" r:id="rId6"/>
    <p:sldId id="315" r:id="rId7"/>
    <p:sldId id="316" r:id="rId8"/>
    <p:sldId id="332" r:id="rId9"/>
    <p:sldId id="333" r:id="rId10"/>
    <p:sldId id="334" r:id="rId11"/>
    <p:sldId id="338" r:id="rId12"/>
    <p:sldId id="329" r:id="rId13"/>
    <p:sldId id="336" r:id="rId14"/>
    <p:sldId id="335" r:id="rId15"/>
    <p:sldId id="337" r:id="rId16"/>
    <p:sldId id="339" r:id="rId17"/>
    <p:sldId id="317" r:id="rId18"/>
    <p:sldId id="318" r:id="rId19"/>
    <p:sldId id="327" r:id="rId20"/>
    <p:sldId id="322" r:id="rId21"/>
    <p:sldId id="325" r:id="rId22"/>
    <p:sldId id="267" r:id="rId23"/>
    <p:sldId id="328" r:id="rId24"/>
    <p:sldId id="340" r:id="rId25"/>
    <p:sldId id="341" r:id="rId26"/>
    <p:sldId id="271" r:id="rId27"/>
    <p:sldId id="308" r:id="rId28"/>
  </p:sldIdLst>
  <p:sldSz cx="9144000" cy="6858000" type="screen4x3"/>
  <p:notesSz cx="6858000" cy="9144000"/>
  <p:defaultTextStyle>
    <a:defPPr>
      <a:defRPr lang="sr-Latn-R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0909" autoAdjust="0"/>
  </p:normalViewPr>
  <p:slideViewPr>
    <p:cSldViewPr>
      <p:cViewPr varScale="1">
        <p:scale>
          <a:sx n="67" d="100"/>
          <a:sy n="67" d="100"/>
        </p:scale>
        <p:origin x="8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CDC33-DF68-48AA-966A-D509979EA3B2}" type="datetimeFigureOut">
              <a:rPr lang="hr-HR" smtClean="0"/>
              <a:t>12.11.2014.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6414B-EBB0-454E-AD2E-127E6C32869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143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2392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5115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901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Nije nužno da ukupna porezna osnovica bude negativna. 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0861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9644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29317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9890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14574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691491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8978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7835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6613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31759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68000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30557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37521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713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9383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79094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27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748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591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368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600" dirty="0" smtClean="0"/>
              <a:t>Ovo će biti napravljeno automatski kroz aplikaciju,</a:t>
            </a:r>
          </a:p>
          <a:p>
            <a:r>
              <a:rPr lang="hr-HR" sz="1600" dirty="0" smtClean="0"/>
              <a:t>Ali je važno da ako</a:t>
            </a:r>
            <a:r>
              <a:rPr lang="hr-HR" sz="1600" baseline="0" dirty="0" smtClean="0"/>
              <a:t> imate djelatnike čije je prebivalište u nekoj od ovih općina</a:t>
            </a:r>
          </a:p>
          <a:p>
            <a:r>
              <a:rPr lang="hr-HR" sz="1600" baseline="0" dirty="0" smtClean="0"/>
              <a:t>Napravite </a:t>
            </a:r>
            <a:r>
              <a:rPr lang="hr-HR" sz="1600" baseline="0" dirty="0" err="1" smtClean="0"/>
              <a:t>kotrolu</a:t>
            </a:r>
            <a:r>
              <a:rPr lang="hr-HR" sz="1600" baseline="0" dirty="0" smtClean="0"/>
              <a:t> izračunatog prireza.</a:t>
            </a:r>
            <a:endParaRPr lang="hr-HR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872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8777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9618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Ako je djelatnica</a:t>
            </a:r>
            <a:r>
              <a:rPr lang="hr-HR" baseline="0" dirty="0" smtClean="0"/>
              <a:t> čitavu godinu bila na bolovanju koje tereti sredstva HZZO-a, </a:t>
            </a:r>
            <a:r>
              <a:rPr lang="hr-HR" baseline="0" dirty="0" err="1" smtClean="0"/>
              <a:t>npr</a:t>
            </a:r>
            <a:r>
              <a:rPr lang="hr-HR" baseline="0" dirty="0" smtClean="0"/>
              <a:t> </a:t>
            </a:r>
            <a:r>
              <a:rPr lang="hr-HR" baseline="0" dirty="0" err="1" smtClean="0"/>
              <a:t>porodiljnom</a:t>
            </a:r>
            <a:r>
              <a:rPr lang="hr-HR" baseline="0" dirty="0" smtClean="0"/>
              <a:t> dopustu onda nema uplate poreza u tekućoj godini, pa se porez ne može ni vratiti.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1331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6414B-EBB0-454E-AD2E-127E6C328694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808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2779713" y="6508750"/>
            <a:ext cx="3889375" cy="365125"/>
          </a:xfrm>
          <a:prstGeom prst="rect">
            <a:avLst/>
          </a:prstGeom>
        </p:spPr>
        <p:txBody>
          <a:bodyPr anchor="ctr"/>
          <a:lstStyle>
            <a:defPPr>
              <a:defRPr lang="x-non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dirty="0" smtClean="0"/>
              <a:t>Savjetovanje za računovodstvene djelatnike Vodice 2014.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3BB70-6E80-480C-882C-F569A35430CA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5406B-08C9-436E-8177-966236B391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56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14EDB-30B9-4FF8-80C3-BC59614E62B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E2D335-B413-4106-A084-B8021E7BDBAC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6590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83A78-136A-4EEC-B6FB-9CF2C7927CD8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43A0708-220C-4C87-8EB6-2B082141DE71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58868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4017F-54EC-45B4-BDCB-54E8BC17EC2D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A622D16-1792-4F42-B4D4-D749B4F3599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3914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DD02B-E137-4DC6-9ABB-7E36499A5883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7313" y="6453188"/>
            <a:ext cx="3889375" cy="4048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57C590-47AD-4765-9DF4-F1FDC89E73F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0474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PP\ProFi_PowPt_backgrounds2012_3-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2E38-E6B4-45EB-9A59-D33FDAEB1BE2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35250" y="6553200"/>
            <a:ext cx="388937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  <a:p>
            <a:pPr>
              <a:defRPr/>
            </a:pPr>
            <a:endParaRPr lang="hr-H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76E2116-CC9F-469A-99D2-9BB93DF968A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764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:\PP\ProFi_PowPt_backgrounds2012_3-8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D7F0-1304-4F9D-9685-6BA671B8C1FB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238D6-6897-4620-A400-4B9F81C81E5B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205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PP\ProFi_PowPt_backgrounds2012_3-1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3363"/>
            <a:ext cx="9753600" cy="73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8474-274C-4C6E-9E49-8D2DEAFF98A4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BA82B-75FE-48F5-AC87-6CAD2CF8489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69231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5AFBE-9539-40C4-818D-11C968A1FA08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B7DC82-BA97-43D2-A0E4-97AAA13631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54383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1A874-BBAC-4118-A300-AC9926705493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7D1E-55F4-4FA2-97F3-B5A62BB733B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8384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2AFAD-C8A2-49A3-A6A9-EE5B6833BC6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9DCC44-F3A6-4246-9BB0-26C82415EE4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8610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58C-7279-4053-ADDC-0BD103AA228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2254F-BC3D-4F35-AE68-0D09AD99F8A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208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  <a:endParaRPr lang="hr-HR" altLang="sr-Latn-R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  <a:endParaRPr lang="hr-HR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2C7D735-634E-4A63-854E-F3D2D4BF8019}" type="datetimeFigureOut">
              <a:rPr lang="hr-HR"/>
              <a:pPr>
                <a:defRPr/>
              </a:pPr>
              <a:t>12.11.2014.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hr-HR"/>
              <a:t>Savjetovanje za računovodstvene djelatnike Zadar 2013.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B2C81FD-A6CB-4CBC-87CC-1EF3361DF109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0" r:id="rId7"/>
    <p:sldLayoutId id="2147483797" r:id="rId8"/>
    <p:sldLayoutId id="2147483798" r:id="rId9"/>
    <p:sldLayoutId id="2147483799" r:id="rId10"/>
    <p:sldLayoutId id="2147483800" r:id="rId11"/>
    <p:sldLayoutId id="214748380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altLang="sr-Latn-RS" dirty="0" smtClean="0"/>
              <a:t>Godišnji obračun poreza </a:t>
            </a:r>
            <a:br>
              <a:rPr lang="hr-HR" altLang="sr-Latn-RS" dirty="0" smtClean="0"/>
            </a:br>
            <a:r>
              <a:rPr lang="hr-HR" altLang="sr-Latn-RS" dirty="0" smtClean="0"/>
              <a:t>i JOPPD obrazac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 smtClean="0"/>
              <a:t>Vanda Golem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i="1" dirty="0" err="1" smtClean="0"/>
              <a:t>Enel</a:t>
            </a:r>
            <a:r>
              <a:rPr lang="hr-HR" b="1" i="1" dirty="0" smtClean="0"/>
              <a:t> – Split d.o.o</a:t>
            </a:r>
            <a:endParaRPr lang="en-US" b="1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494213"/>
            <a:ext cx="1919288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76"/>
          </a:xfrm>
        </p:spPr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507" t="30266" r="27426" b="22744"/>
          <a:stretch/>
        </p:blipFill>
        <p:spPr>
          <a:xfrm>
            <a:off x="6076" y="980728"/>
            <a:ext cx="7301611" cy="2808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220" t="30634" r="6688" b="22744"/>
          <a:stretch/>
        </p:blipFill>
        <p:spPr>
          <a:xfrm>
            <a:off x="1464202" y="3789040"/>
            <a:ext cx="7505213" cy="27801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108520" y="4221088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0406</a:t>
            </a:r>
            <a:r>
              <a:rPr lang="hr-HR" dirty="0" smtClean="0"/>
              <a:t> – Nova oznaka primitka / obveze doprinosa (pod 6.2)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81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75" t="11985" r="60237" b="47848"/>
          <a:stretch/>
        </p:blipFill>
        <p:spPr>
          <a:xfrm>
            <a:off x="251520" y="1412776"/>
            <a:ext cx="8190911" cy="468052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67544" y="332656"/>
            <a:ext cx="8229600" cy="58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66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67044" y="1484784"/>
            <a:ext cx="82296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Djelatnica Antić Anka je u studenom primila osim plaće i nagradu u iznosu od 5.000,00 kn.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Kao rezultat toga, oporezivi dohodak je veći od uobičajenog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Poslodavac je obavezan pri zadnjoj isplati plaće napraviti porezno izravnanje, koje će u ovom slučaju rezultirati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Negativnim iznosom poreza i prireza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Uvećanim neto iznosom</a:t>
            </a:r>
            <a:endParaRPr lang="hr-HR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Neravnomjerno porezno opterećenje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59024" y="4077072"/>
            <a:ext cx="8677472" cy="1887681"/>
            <a:chOff x="359024" y="4077072"/>
            <a:chExt cx="8784976" cy="188768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176" t="6964" r="51181" b="74388"/>
            <a:stretch/>
          </p:blipFill>
          <p:spPr>
            <a:xfrm>
              <a:off x="359024" y="4077072"/>
              <a:ext cx="8784976" cy="1887681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563797" y="4680000"/>
              <a:ext cx="576064" cy="1440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63098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76"/>
          </a:xfrm>
        </p:spPr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76" t="6964" r="51181" b="74388"/>
          <a:stretch/>
        </p:blipFill>
        <p:spPr>
          <a:xfrm>
            <a:off x="503548" y="4437112"/>
            <a:ext cx="8640452" cy="18876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147" t="46587" r="35728" b="29522"/>
          <a:stretch/>
        </p:blipFill>
        <p:spPr>
          <a:xfrm>
            <a:off x="0" y="3178855"/>
            <a:ext cx="9144000" cy="8923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887" t="17577" r="40765" b="31227"/>
          <a:stretch/>
        </p:blipFill>
        <p:spPr>
          <a:xfrm>
            <a:off x="0" y="987033"/>
            <a:ext cx="9144000" cy="20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8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76"/>
          </a:xfrm>
        </p:spPr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507" t="30634" r="27950" b="22744"/>
          <a:stretch/>
        </p:blipFill>
        <p:spPr>
          <a:xfrm>
            <a:off x="95979" y="858414"/>
            <a:ext cx="7057965" cy="27146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4407" t="30634" r="6295" b="22744"/>
          <a:stretch/>
        </p:blipFill>
        <p:spPr>
          <a:xfrm>
            <a:off x="1187624" y="3573016"/>
            <a:ext cx="79939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4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68" t="10041" r="60232" b="3887"/>
          <a:stretch/>
        </p:blipFill>
        <p:spPr>
          <a:xfrm>
            <a:off x="605385" y="274638"/>
            <a:ext cx="5040560" cy="630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968" t="35311" r="60330" b="56820"/>
          <a:stretch/>
        </p:blipFill>
        <p:spPr>
          <a:xfrm>
            <a:off x="1004387" y="2001159"/>
            <a:ext cx="8169635" cy="936104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50800" dir="5400000" algn="ctr" rotWithShape="0">
              <a:schemeClr val="tx1">
                <a:lumMod val="65000"/>
                <a:lumOff val="35000"/>
              </a:schemeClr>
            </a:outerShdw>
          </a:effectLst>
        </p:spPr>
      </p:pic>
      <p:sp>
        <p:nvSpPr>
          <p:cNvPr id="65" name="Trapezoid 64"/>
          <p:cNvSpPr/>
          <p:nvPr/>
        </p:nvSpPr>
        <p:spPr>
          <a:xfrm rot="16200000">
            <a:off x="411222" y="2206618"/>
            <a:ext cx="947864" cy="488788"/>
          </a:xfrm>
          <a:prstGeom prst="trapezoid">
            <a:avLst>
              <a:gd name="adj" fmla="val 63897"/>
            </a:avLst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  <a:lin ang="5400000" scaled="1"/>
          </a:gradFill>
          <a:ln w="222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0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kod više isplata u 12. mjesecu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/>
          <a:lstStyle/>
          <a:p>
            <a:r>
              <a:rPr lang="hr-HR" dirty="0" smtClean="0"/>
              <a:t>Poslodavac ima više isplata u 12. mjesecu</a:t>
            </a:r>
          </a:p>
          <a:p>
            <a:r>
              <a:rPr lang="hr-HR" dirty="0" smtClean="0"/>
              <a:t>Za neke djelatnike postoji obveza poreza i prireza i kod drugih isplata</a:t>
            </a:r>
          </a:p>
          <a:p>
            <a:pPr lvl="1"/>
            <a:r>
              <a:rPr lang="hr-HR" dirty="0" smtClean="0"/>
              <a:t>Nakon prve isplate radi se porezno izravnanje za djelatnike koji, osim plaće u mjesecu prosincu nemaju drugih oporezivih isplata</a:t>
            </a:r>
          </a:p>
          <a:p>
            <a:pPr lvl="1"/>
            <a:r>
              <a:rPr lang="hr-HR" dirty="0" smtClean="0"/>
              <a:t>Nakon druge isplate za one djelatnike koji su na tom obračunu imali oporezive isplate i to je zadnja oporeziva isplata za njih u mjesecu prosincu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305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Radnici za konačni obračun plaće</a:t>
            </a: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503363"/>
            <a:ext cx="603885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950" y="1879600"/>
            <a:ext cx="2735263" cy="2308225"/>
          </a:xfrm>
          <a:prstGeom prst="rect">
            <a:avLst/>
          </a:prstGeom>
          <a:solidFill>
            <a:schemeClr val="accent1"/>
          </a:solidFill>
          <a:ln w="15875" cap="sq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latin typeface="Arial" charset="0"/>
              </a:rPr>
              <a:t>Isključujemo one radnike koje ne želimo na konačnom obračunu. </a:t>
            </a:r>
          </a:p>
          <a:p>
            <a:pPr eaLnBrk="1" hangingPunct="1">
              <a:defRPr/>
            </a:pPr>
            <a:r>
              <a:rPr lang="hr-HR" dirty="0">
                <a:latin typeface="Arial" charset="0"/>
              </a:rPr>
              <a:t>To su djelatnici koji će se pojavljivati na slijedećim obračunima u toku mjeseca, </a:t>
            </a:r>
          </a:p>
          <a:p>
            <a:pPr eaLnBrk="1" hangingPunct="1">
              <a:defRPr/>
            </a:pPr>
            <a:r>
              <a:rPr lang="hr-HR" dirty="0">
                <a:latin typeface="Arial" charset="0"/>
              </a:rPr>
              <a:t>sa bruto iznosima.</a:t>
            </a:r>
          </a:p>
        </p:txBody>
      </p:sp>
      <p:sp>
        <p:nvSpPr>
          <p:cNvPr id="6" name="Right Arrow 5"/>
          <p:cNvSpPr/>
          <p:nvPr/>
        </p:nvSpPr>
        <p:spPr>
          <a:xfrm rot="1659180">
            <a:off x="1311275" y="4565650"/>
            <a:ext cx="1590675" cy="3603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 po općinama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5372100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7150" y="2276475"/>
            <a:ext cx="2736850" cy="397033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latin typeface="Arial" charset="0"/>
              </a:rPr>
              <a:t>Neke općine mogu imati negativne iznose. To znači da je veći iznos kojeg za tu općinu po poreznom izravnanju trebamo vratiti , nego je iznos za uplatu poreza. U tom slučaju moramo 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hr-HR" dirty="0">
                <a:latin typeface="Arial" charset="0"/>
              </a:rPr>
              <a:t>Pronaći djelatnike koji su razlog za negativan iznos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hr-HR" dirty="0">
                <a:latin typeface="Arial" charset="0"/>
              </a:rPr>
              <a:t>Isključiti te djelatnike sa konačnog obračuna</a:t>
            </a:r>
          </a:p>
        </p:txBody>
      </p:sp>
      <p:sp>
        <p:nvSpPr>
          <p:cNvPr id="6" name="Right Arrow 5"/>
          <p:cNvSpPr/>
          <p:nvPr/>
        </p:nvSpPr>
        <p:spPr>
          <a:xfrm flipH="1">
            <a:off x="5173663" y="2565400"/>
            <a:ext cx="1042987" cy="358775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Right Arrow 6"/>
          <p:cNvSpPr/>
          <p:nvPr/>
        </p:nvSpPr>
        <p:spPr>
          <a:xfrm flipH="1">
            <a:off x="5313363" y="3516313"/>
            <a:ext cx="1042987" cy="360362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Koraci koji slijede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900113" y="1844675"/>
            <a:ext cx="6985000" cy="1439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Ponovo pokrećemo obračun,</a:t>
            </a:r>
          </a:p>
          <a:p>
            <a:pPr marL="0" lvl="1"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kako bi poništili rezultate poreznog izravnanja</a:t>
            </a:r>
          </a:p>
          <a:p>
            <a:pPr algn="ctr" eaLnBrk="1" hangingPunct="1">
              <a:defRPr/>
            </a:pPr>
            <a:r>
              <a:rPr lang="hr-HR" dirty="0">
                <a:solidFill>
                  <a:srgbClr val="F8DB08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920750" y="4221163"/>
            <a:ext cx="6985000" cy="14398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Pokrećemo konačni obračun,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vodeći računa koje ćemo djelatnike isključiti</a:t>
            </a:r>
          </a:p>
          <a:p>
            <a:pPr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3727451" y="3554412"/>
            <a:ext cx="754062" cy="3603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2400" dirty="0" smtClean="0"/>
              <a:t>Pri isplati plaće tijekom godine, poslodavac je dužan, u skladu s odredbom članka 45. Zakona o porezu na dohodak i članka 61. pravilnika o porezu na dohodak, obračunati porez na dohodak primjenom propisanih poreznih stopa na poreznu osnovicu koju čini iznos svih primitaka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do visine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jednostrukog</a:t>
            </a:r>
            <a:r>
              <a:rPr lang="hr-HR" sz="2400" dirty="0"/>
              <a:t> osnovnog osobnog odbitka, tj. </a:t>
            </a:r>
            <a:r>
              <a:rPr lang="hr-HR" sz="2400" dirty="0" smtClean="0"/>
              <a:t>do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26.400,00 kuna 12</a:t>
            </a:r>
            <a:r>
              <a:rPr lang="hr-HR" sz="24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%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dirty="0"/>
              <a:t>na razliku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jednostrukog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i 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četverostrukog</a:t>
            </a:r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dirty="0" smtClean="0"/>
              <a:t>osobnog odbitka, </a:t>
            </a:r>
            <a:r>
              <a:rPr lang="hr-HR" sz="2400" dirty="0"/>
              <a:t>tj.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26.400,00 – 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105.600,00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kuna </a:t>
            </a:r>
            <a:r>
              <a:rPr lang="hr-HR" sz="24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iznad četverostrukoga </a:t>
            </a:r>
            <a:r>
              <a:rPr lang="hr-HR" sz="2400" dirty="0"/>
              <a:t>iznosa osnovnog osobnog odbitka, tj. </a:t>
            </a:r>
            <a:r>
              <a:rPr lang="hr-H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iznad 105.600,00 kuna </a:t>
            </a:r>
            <a:r>
              <a:rPr lang="hr-HR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r>
              <a:rPr lang="hr-HR" sz="2400" b="1" i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hr-HR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hr-HR" altLang="sr-Latn-R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Radnici koje isključujemo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816100"/>
            <a:ext cx="4964112" cy="416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188" y="4292600"/>
            <a:ext cx="2736850" cy="1477963"/>
          </a:xfrm>
          <a:prstGeom prst="rect">
            <a:avLst/>
          </a:prstGeom>
          <a:solidFill>
            <a:schemeClr val="accent1"/>
          </a:solidFill>
          <a:ln w="15875" cap="sq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Djelatnici koji će se pojavljivati na slijedećim obračunima u toku mjeseca, </a:t>
            </a:r>
          </a:p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 bruto iznosima.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2276475"/>
            <a:ext cx="2736850" cy="1754188"/>
          </a:xfrm>
          <a:prstGeom prst="rect">
            <a:avLst/>
          </a:prstGeom>
          <a:solidFill>
            <a:schemeClr val="accent1"/>
          </a:solidFill>
          <a:ln w="15875" cap="sq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Djelatnici zbog kojih općina ide u minus. </a:t>
            </a:r>
          </a:p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 djelatnike isključujemo na svim obračunima u tom mjesecu.</a:t>
            </a:r>
          </a:p>
        </p:txBody>
      </p:sp>
      <p:sp>
        <p:nvSpPr>
          <p:cNvPr id="8" name="Right Arrow 7"/>
          <p:cNvSpPr/>
          <p:nvPr/>
        </p:nvSpPr>
        <p:spPr>
          <a:xfrm rot="10800000" flipH="1">
            <a:off x="3276600" y="3068638"/>
            <a:ext cx="754063" cy="358775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9" name="Right Arrow 8"/>
          <p:cNvSpPr/>
          <p:nvPr/>
        </p:nvSpPr>
        <p:spPr>
          <a:xfrm rot="10800000" flipH="1">
            <a:off x="3276600" y="4508500"/>
            <a:ext cx="774700" cy="3603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Porez po općinama bez negativnih iznosa</a:t>
            </a:r>
          </a:p>
        </p:txBody>
      </p:sp>
      <p:pic>
        <p:nvPicPr>
          <p:cNvPr id="27651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t="7576" r="42738" b="29077"/>
          <a:stretch>
            <a:fillRect/>
          </a:stretch>
        </p:blipFill>
        <p:spPr>
          <a:xfrm>
            <a:off x="755650" y="1773238"/>
            <a:ext cx="5329238" cy="4103687"/>
          </a:xfrm>
        </p:spPr>
      </p:pic>
      <p:sp>
        <p:nvSpPr>
          <p:cNvPr id="11" name="Explosion 2 10"/>
          <p:cNvSpPr/>
          <p:nvPr/>
        </p:nvSpPr>
        <p:spPr>
          <a:xfrm>
            <a:off x="6372225" y="2276475"/>
            <a:ext cx="2447925" cy="23764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dirty="0"/>
              <a:t>Svi iznosi pozitivni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sr-Latn-RS" altLang="sr-Latn-R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 svaki sljedeći obračun u </a:t>
            </a:r>
            <a:r>
              <a:rPr lang="sr-Latn-RS" altLang="sr-Latn-R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mjesecu</a:t>
            </a:r>
            <a:endParaRPr lang="hr-HR" altLang="sr-Latn-RS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71550" y="3032125"/>
            <a:ext cx="5256213" cy="11890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Generiramo obračun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nakon unosa potrebne evidencije</a:t>
            </a:r>
          </a:p>
          <a:p>
            <a:pPr algn="ctr"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1550" y="4868863"/>
            <a:ext cx="6846888" cy="12969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Pokrećemo konačni obračun, </a:t>
            </a:r>
          </a:p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vodeći računa koje ćemo djelatnike isključiti</a:t>
            </a:r>
          </a:p>
          <a:p>
            <a:pPr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6" name="Right Arrow 5"/>
          <p:cNvSpPr/>
          <p:nvPr/>
        </p:nvSpPr>
        <p:spPr>
          <a:xfrm rot="16200000" flipH="1">
            <a:off x="3309938" y="2574925"/>
            <a:ext cx="579437" cy="271463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7" name="Rounded Rectangle 6"/>
          <p:cNvSpPr/>
          <p:nvPr/>
        </p:nvSpPr>
        <p:spPr>
          <a:xfrm>
            <a:off x="971550" y="1484313"/>
            <a:ext cx="5256213" cy="865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2800" dirty="0">
                <a:solidFill>
                  <a:srgbClr val="F8DB08"/>
                </a:solidFill>
              </a:rPr>
              <a:t>Formiramo nulti obračun</a:t>
            </a:r>
          </a:p>
          <a:p>
            <a:pPr algn="ctr" eaLnBrk="1" hangingPunct="1">
              <a:defRPr/>
            </a:pPr>
            <a:r>
              <a:rPr lang="hr-HR" dirty="0"/>
              <a:t> </a:t>
            </a:r>
          </a:p>
        </p:txBody>
      </p:sp>
      <p:sp>
        <p:nvSpPr>
          <p:cNvPr id="9" name="Right Arrow 8"/>
          <p:cNvSpPr/>
          <p:nvPr/>
        </p:nvSpPr>
        <p:spPr>
          <a:xfrm rot="16200000" flipH="1">
            <a:off x="3327400" y="4433888"/>
            <a:ext cx="579438" cy="271462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7818438" y="5300663"/>
            <a:ext cx="804862" cy="215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8388350" y="1844675"/>
            <a:ext cx="234950" cy="345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  <p:sp>
        <p:nvSpPr>
          <p:cNvPr id="13" name="Right Arrow 12"/>
          <p:cNvSpPr/>
          <p:nvPr/>
        </p:nvSpPr>
        <p:spPr>
          <a:xfrm flipH="1">
            <a:off x="6248400" y="1628775"/>
            <a:ext cx="2374900" cy="414338"/>
          </a:xfrm>
          <a:prstGeom prst="rightArrow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Radnici koje isključujemo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188" y="2276475"/>
            <a:ext cx="2736850" cy="1754188"/>
          </a:xfrm>
          <a:prstGeom prst="rect">
            <a:avLst/>
          </a:prstGeom>
          <a:solidFill>
            <a:schemeClr val="accent1"/>
          </a:solidFill>
          <a:ln w="15875" cap="sq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schemeClr val="tx2">
                <a:lumMod val="75000"/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Djelatnici zbog kojih općina ide u minus. </a:t>
            </a:r>
          </a:p>
          <a:p>
            <a:pPr eaLnBrk="1" hangingPunct="1">
              <a:defRPr/>
            </a:pPr>
            <a:r>
              <a:rPr lang="hr-H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Ove djelatnike isključujemo na svim obračunima u tom mjesecu.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628775"/>
            <a:ext cx="506253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 rot="10800000" flipH="1">
            <a:off x="3276600" y="3068638"/>
            <a:ext cx="754063" cy="358775"/>
          </a:xfrm>
          <a:prstGeom prst="rightArrow">
            <a:avLst/>
          </a:prstGeom>
          <a:ln w="222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 - izvješća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20" t="9116" r="59450" b="46413"/>
          <a:stretch/>
        </p:blipFill>
        <p:spPr>
          <a:xfrm>
            <a:off x="5627099" y="1538752"/>
            <a:ext cx="4176464" cy="3452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88" t="8400" r="57875" b="60041"/>
          <a:stretch/>
        </p:blipFill>
        <p:spPr>
          <a:xfrm>
            <a:off x="-88253" y="1524419"/>
            <a:ext cx="5740373" cy="23827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88" t="8399" r="58269" b="47131"/>
          <a:stretch/>
        </p:blipFill>
        <p:spPr>
          <a:xfrm>
            <a:off x="2365" y="3468916"/>
            <a:ext cx="5222350" cy="3083673"/>
          </a:xfrm>
          <a:prstGeom prst="rect">
            <a:avLst/>
          </a:prstGeom>
        </p:spPr>
      </p:pic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568" t="9816" r="67004" b="38910"/>
          <a:stretch/>
        </p:blipFill>
        <p:spPr>
          <a:xfrm>
            <a:off x="5224714" y="3068960"/>
            <a:ext cx="3739774" cy="354477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36096" y="4612648"/>
            <a:ext cx="1080120" cy="1120607"/>
          </a:xfrm>
          <a:prstGeom prst="roundRect">
            <a:avLst>
              <a:gd name="adj" fmla="val 9452"/>
            </a:avLst>
          </a:prstGeom>
          <a:pattFill prst="ltUpDiag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607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Porezne evidencije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8604448" cy="4852988"/>
          </a:xfrm>
        </p:spPr>
        <p:txBody>
          <a:bodyPr/>
          <a:lstStyle/>
          <a:p>
            <a:pPr eaLnBrk="1" hangingPunct="1"/>
            <a:r>
              <a:rPr lang="hr-HR" altLang="sr-Latn-RS" b="1" i="1" dirty="0" smtClean="0"/>
              <a:t>Kao i u prethodnim godinama potrebno je IP obrazac dostaviti djelatnicima</a:t>
            </a:r>
          </a:p>
          <a:p>
            <a:pPr eaLnBrk="1" hangingPunct="1"/>
            <a:r>
              <a:rPr lang="hr-HR" altLang="sr-Latn-RS" b="1" i="1" dirty="0" smtClean="0"/>
              <a:t>Rok za to je 31. siječnja 2015. godine</a:t>
            </a:r>
          </a:p>
          <a:p>
            <a:pPr eaLnBrk="1" hangingPunct="1"/>
            <a:r>
              <a:rPr lang="hr-HR" altLang="sr-Latn-RS" sz="2800" dirty="0" smtClean="0"/>
              <a:t>Od slijedeće godine ide poseban postupak utvrđivanja godišnjeg poreza na dohodak</a:t>
            </a:r>
          </a:p>
          <a:p>
            <a:pPr eaLnBrk="1" hangingPunct="1"/>
            <a:r>
              <a:rPr lang="hr-HR" altLang="sr-Latn-RS" sz="2800" dirty="0" smtClean="0"/>
              <a:t>Primjenom ovog postupka porezni obveznici neće više imati obvezu podnošenja godišnje porezne prijave</a:t>
            </a:r>
          </a:p>
          <a:p>
            <a:pPr eaLnBrk="1" hangingPunct="1"/>
            <a:r>
              <a:rPr lang="hr-HR" altLang="sr-Latn-RS" sz="2800" dirty="0" smtClean="0"/>
              <a:t>Tu obvezu preuzima porezna uprava, a na temelju evidencija kojima sada raspolaže</a:t>
            </a:r>
          </a:p>
          <a:p>
            <a:pPr eaLnBrk="1" hangingPunct="1"/>
            <a:endParaRPr lang="hr-HR" altLang="sr-Latn-RS" sz="2800" dirty="0" smtClean="0"/>
          </a:p>
        </p:txBody>
      </p:sp>
    </p:spTree>
    <p:extLst>
      <p:ext uri="{BB962C8B-B14F-4D97-AF65-F5344CB8AC3E}">
        <p14:creationId xmlns:p14="http://schemas.microsoft.com/office/powerpoint/2010/main" val="127709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Zaključak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683568" y="1600200"/>
            <a:ext cx="8460432" cy="4852988"/>
          </a:xfrm>
        </p:spPr>
        <p:txBody>
          <a:bodyPr/>
          <a:lstStyle/>
          <a:p>
            <a:pPr eaLnBrk="1" hangingPunct="1"/>
            <a:r>
              <a:rPr lang="hr-HR" altLang="sr-Latn-RS" sz="2800" b="1" i="1" dirty="0" smtClean="0"/>
              <a:t>Nakon poreznog izravnanja nužno je provjeriti točnost podataka</a:t>
            </a:r>
            <a:r>
              <a:rPr lang="en-US" altLang="sr-Latn-RS" sz="2800" b="1" i="1" dirty="0" smtClean="0"/>
              <a:t>.</a:t>
            </a:r>
            <a:endParaRPr lang="hr-HR" altLang="sr-Latn-RS" sz="2800" dirty="0" smtClean="0"/>
          </a:p>
          <a:p>
            <a:pPr eaLnBrk="1" hangingPunct="1"/>
            <a:r>
              <a:rPr lang="hr-HR" altLang="sr-Latn-RS" sz="2800" dirty="0" smtClean="0"/>
              <a:t>Sastavljanjem godišnjeg obračuna poreza na dohodak pri zadnjoj isplati plaće u godini, radnicima se omogućava korištenje poreznih prava koja tokom godine nisu mogli iskoristiti </a:t>
            </a:r>
          </a:p>
          <a:p>
            <a:pPr eaLnBrk="1" hangingPunct="1"/>
            <a:r>
              <a:rPr lang="hr-HR" altLang="sr-Latn-RS" sz="2800" dirty="0" smtClean="0"/>
              <a:t>Na ovaj način porezna osnovica se uravnotežuje na nivou godine , a djelatniku se vraća tijekom godine više plaćeni iznos poreza na dohodak i prirez.</a:t>
            </a:r>
          </a:p>
          <a:p>
            <a:pPr eaLnBrk="1" hangingPunct="1"/>
            <a:endParaRPr lang="hr-HR" altLang="sr-Latn-R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t="48843" r="52386" b="5688"/>
          <a:stretch>
            <a:fillRect/>
          </a:stretch>
        </p:blipFill>
        <p:spPr bwMode="auto">
          <a:xfrm>
            <a:off x="395288" y="333375"/>
            <a:ext cx="8424862" cy="627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458" y="26064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cap="small" dirty="0" smtClean="0"/>
              <a:t> </a:t>
            </a:r>
            <a:r>
              <a:rPr lang="hr-HR" sz="2800" dirty="0" smtClean="0"/>
              <a:t/>
            </a:r>
            <a:br>
              <a:rPr lang="hr-HR" sz="2800" dirty="0" smtClean="0"/>
            </a:br>
            <a:endParaRPr lang="hr-HR" sz="2800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hr-HR" sz="2800" dirty="0" smtClean="0"/>
              <a:t>Obvezu sastavljanja godišnjeg obračuna poreza na dohodak i prireza u slučaju:</a:t>
            </a:r>
            <a:endParaRPr lang="hr-HR" altLang="sr-Latn-RS" sz="2800" dirty="0" smtClean="0"/>
          </a:p>
          <a:p>
            <a:pPr eaLnBrk="1" hangingPunct="1"/>
            <a:r>
              <a:rPr lang="hr-HR" altLang="sr-Latn-RS" sz="2400" dirty="0" smtClean="0"/>
              <a:t>neredovite  isplate plaće tijekom godine,</a:t>
            </a:r>
          </a:p>
          <a:p>
            <a:pPr eaLnBrk="1" hangingPunct="1"/>
            <a:r>
              <a:rPr lang="hr-HR" altLang="sr-Latn-RS" sz="2400" dirty="0" smtClean="0"/>
              <a:t>neravnomjernog poreznog opterećenja u pojedinim mjesecima,</a:t>
            </a:r>
          </a:p>
          <a:p>
            <a:pPr eaLnBrk="1" hangingPunct="1"/>
            <a:r>
              <a:rPr lang="hr-HR" altLang="sr-Latn-RS" sz="2400" dirty="0" smtClean="0"/>
              <a:t>isplate  neoporezivih naknada plaća zbog korištenja prava na bolovanje koje tereti sredstva nadležnih zavoda, rodiljskog, zbog korištenja ostalih prava na isplatu naknada plaća na teret sredstava obveznih osiguranja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Obveza sastavljanja godišnjeg obračuna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Uvjeti za sastavljanje godišnjeg obračuna</a:t>
            </a:r>
            <a:endParaRPr lang="hr-HR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dirty="0" smtClean="0"/>
              <a:t>Poslodavac sastavlja za radnike koji su: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kod njega </a:t>
            </a:r>
            <a:r>
              <a:rPr lang="hr-HR" b="1" dirty="0" smtClean="0"/>
              <a:t>bili u radnom odnosu cijele godine</a:t>
            </a:r>
            <a:endParaRPr lang="hr-HR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 smtClean="0"/>
              <a:t>nisu mijenjali prebivalište </a:t>
            </a:r>
            <a:r>
              <a:rPr lang="hr-HR" dirty="0" smtClean="0"/>
              <a:t>ili uobičajeno boravište između općina i gradova koji su propisali plaćanje prireza na porez</a:t>
            </a:r>
            <a:r>
              <a:rPr lang="en-US" i="1" cap="small" dirty="0" smtClean="0"/>
              <a:t> </a:t>
            </a:r>
            <a:endParaRPr lang="hr-HR" i="1" cap="smal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hr-HR" i="1" cap="small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sz="2600" dirty="0"/>
              <a:t>Ukoliko </a:t>
            </a:r>
            <a:r>
              <a:rPr lang="hr-HR" sz="2600" dirty="0" smtClean="0"/>
              <a:t>djelatnik ima prebivalište u općini koja je mijenjala iznos prireza kroz 2014. godinu, uzima se prosječna vrijednost prireza. Za te je djelatnike poslodavac dužan napraviti godišnji obračun</a:t>
            </a:r>
            <a:endParaRPr lang="hr-H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Izmijenjene stope  prireza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314166"/>
              </p:ext>
            </p:extLst>
          </p:nvPr>
        </p:nvGraphicFramePr>
        <p:xfrm>
          <a:off x="457200" y="2636912"/>
          <a:ext cx="8229600" cy="3565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2632"/>
                <a:gridCol w="2016224"/>
                <a:gridCol w="1553344"/>
                <a:gridCol w="2057400"/>
              </a:tblGrid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Grad/Općina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Stara stopa prireza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Nova stopa prireza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Primjena od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Daruvar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r-HR" sz="20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18.siječnja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Pazin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5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9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1.veljače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Perušić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8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1.veljače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Pakrac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hr-HR" sz="2000">
                        <a:effectLst/>
                        <a:latin typeface="+mn-lt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1.travnja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 err="1">
                          <a:effectLst/>
                          <a:latin typeface="+mn-lt"/>
                        </a:rPr>
                        <a:t>Lasinja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 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1.svibnja 2014.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Zadar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12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10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1.srpnja 2014.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  <a:tr h="410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400" kern="1200" dirty="0">
                          <a:effectLst/>
                          <a:latin typeface="+mn-lt"/>
                        </a:rPr>
                        <a:t>Kloštar Podravski</a:t>
                      </a:r>
                      <a:endParaRPr lang="hr-HR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/>
                          <a:latin typeface="+mn-lt"/>
                        </a:rPr>
                        <a:t> 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>
                          <a:effectLst>
                            <a:outerShdw blurRad="38100" dist="38100" dir="2700000" algn="tl">
                              <a:srgbClr val="000000">
                                <a:alpha val="43000"/>
                              </a:srgbClr>
                            </a:outerShdw>
                          </a:effectLst>
                          <a:latin typeface="+mn-lt"/>
                        </a:rPr>
                        <a:t>5</a:t>
                      </a:r>
                      <a:endParaRPr lang="hr-HR" sz="20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2000" kern="1200" dirty="0">
                          <a:effectLst/>
                          <a:latin typeface="+mn-lt"/>
                        </a:rPr>
                        <a:t>8.srpnja 2014.</a:t>
                      </a:r>
                      <a:endParaRPr lang="hr-HR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257" marR="65257" marT="9063" marB="0"/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2800" dirty="0" smtClean="0"/>
              <a:t>Gradovi / općine koje su u toku 2014. godine mijenjale stopu prireza</a:t>
            </a:r>
            <a:endParaRPr lang="hr-H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Generiranje obračuna za 11. mjesec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27584" y="1369432"/>
            <a:ext cx="7199784" cy="4939888"/>
            <a:chOff x="827584" y="1369432"/>
            <a:chExt cx="7199784" cy="49398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r="60631" b="48600"/>
            <a:stretch/>
          </p:blipFill>
          <p:spPr>
            <a:xfrm>
              <a:off x="827584" y="1369432"/>
              <a:ext cx="7199784" cy="493988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 bwMode="auto">
            <a:xfrm>
              <a:off x="4644008" y="1514476"/>
              <a:ext cx="2398713" cy="102711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5040686" y="3602038"/>
              <a:ext cx="2252662" cy="450850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5040686" y="2541588"/>
              <a:ext cx="2319337" cy="258763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hr-HR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24128" y="1551701"/>
            <a:ext cx="1224136" cy="1440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Konačni obračun plaće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4504153" cy="3744416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426" y="1700808"/>
            <a:ext cx="4611817" cy="386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335887" y="2348880"/>
            <a:ext cx="4868713" cy="4204013"/>
            <a:chOff x="4711093" y="2348880"/>
            <a:chExt cx="4868713" cy="4204013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093" y="2348880"/>
              <a:ext cx="4868713" cy="4204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553600" y="4212000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553600" y="437887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712000" y="3429000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9552" y="1556792"/>
            <a:ext cx="822960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Djelatnica Ivić Ivana je od studenog na porodiljskom dopustu.     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Za zadnja dva mjeseca u godini nije iskoristila osobni odbitak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Porezno izravnanje će, za ovaj slučaj rezultirati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Uvećanim osobnim odbitkom u 12. mjesecu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Negativnom poreznom osnovicom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Negativnim iznosom poreza i prireza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hr-HR" sz="2000" dirty="0" smtClean="0"/>
              <a:t>Uvećanim neto iznosom</a:t>
            </a:r>
            <a:endParaRPr lang="hr-HR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r-HR" altLang="sr-Latn-R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Djelatnici koji ostvaruju naknade na teret zavoda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76" t="6965" r="51181" b="73670"/>
          <a:stretch/>
        </p:blipFill>
        <p:spPr>
          <a:xfrm>
            <a:off x="431032" y="4360242"/>
            <a:ext cx="8712968" cy="19442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0" y="4941168"/>
            <a:ext cx="576064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3776"/>
          </a:xfrm>
        </p:spPr>
        <p:txBody>
          <a:bodyPr/>
          <a:lstStyle/>
          <a:p>
            <a:r>
              <a:rPr lang="hr-HR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JOPPD kod poreznog izravnanja</a:t>
            </a:r>
            <a:endParaRPr lang="hr-HR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70" t="14424" r="41470" b="40744"/>
          <a:stretch/>
        </p:blipFill>
        <p:spPr>
          <a:xfrm>
            <a:off x="-108520" y="886898"/>
            <a:ext cx="9278688" cy="2122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76" t="6965" r="51181" b="73670"/>
          <a:stretch/>
        </p:blipFill>
        <p:spPr>
          <a:xfrm>
            <a:off x="457200" y="4388474"/>
            <a:ext cx="8579296" cy="19442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291" t="41018" r="7238" b="41018"/>
          <a:stretch/>
        </p:blipFill>
        <p:spPr>
          <a:xfrm>
            <a:off x="-108520" y="3198836"/>
            <a:ext cx="9278688" cy="9722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44008" y="5013176"/>
            <a:ext cx="504056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81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6057</TotalTime>
  <Words>941</Words>
  <Application>Microsoft Office PowerPoint</Application>
  <PresentationFormat>On-screen Show (4:3)</PresentationFormat>
  <Paragraphs>157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Godišnji obračun poreza  i JOPPD obrazac</vt:lpstr>
      <vt:lpstr>Uvod</vt:lpstr>
      <vt:lpstr>   </vt:lpstr>
      <vt:lpstr>Uvjeti za sastavljanje godišnjeg obračuna</vt:lpstr>
      <vt:lpstr>Izmijenjene stope  prireza</vt:lpstr>
      <vt:lpstr>Generiranje obračuna za 11. mjesec</vt:lpstr>
      <vt:lpstr>Konačni obračun plaće</vt:lpstr>
      <vt:lpstr>Djelatnici koji ostvaruju naknade na teret zavoda</vt:lpstr>
      <vt:lpstr>JOPPD kod poreznog izravnanja</vt:lpstr>
      <vt:lpstr>JOPPD kod poreznog izravnanja</vt:lpstr>
      <vt:lpstr>PowerPoint Presentation</vt:lpstr>
      <vt:lpstr>Neravnomjerno porezno opterećenje</vt:lpstr>
      <vt:lpstr>JOPPD kod poreznog izravnanja</vt:lpstr>
      <vt:lpstr>JOPPD kod poreznog izravnanja</vt:lpstr>
      <vt:lpstr>PowerPoint Presentation</vt:lpstr>
      <vt:lpstr>Konačni obračun kod više isplata u 12. mjesecu</vt:lpstr>
      <vt:lpstr>Radnici za konačni obračun plaće</vt:lpstr>
      <vt:lpstr>Porez po općinama</vt:lpstr>
      <vt:lpstr>Koraci koji slijede</vt:lpstr>
      <vt:lpstr>Radnici koje isključujemo</vt:lpstr>
      <vt:lpstr>Porez po općinama bez negativnih iznosa</vt:lpstr>
      <vt:lpstr>Za svaki sljedeći obračun u mjesecu</vt:lpstr>
      <vt:lpstr>Radnici koje isključujemo</vt:lpstr>
      <vt:lpstr>Konačni obračun plaće - izvješća</vt:lpstr>
      <vt:lpstr>Porezne evidencije</vt:lpstr>
      <vt:lpstr>Zaključak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Gorana Sivić Rušinović</dc:creator>
  <cp:lastModifiedBy>Vanda Golem</cp:lastModifiedBy>
  <cp:revision>121</cp:revision>
  <dcterms:created xsi:type="dcterms:W3CDTF">2012-10-10T08:50:49Z</dcterms:created>
  <dcterms:modified xsi:type="dcterms:W3CDTF">2014-11-12T11:34:52Z</dcterms:modified>
</cp:coreProperties>
</file>