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35" r:id="rId4"/>
    <p:sldId id="328" r:id="rId5"/>
    <p:sldId id="258" r:id="rId6"/>
    <p:sldId id="336" r:id="rId7"/>
    <p:sldId id="334" r:id="rId8"/>
    <p:sldId id="329" r:id="rId9"/>
    <p:sldId id="337" r:id="rId10"/>
    <p:sldId id="330" r:id="rId11"/>
    <p:sldId id="331" r:id="rId12"/>
    <p:sldId id="338" r:id="rId13"/>
    <p:sldId id="332" r:id="rId14"/>
    <p:sldId id="340" r:id="rId15"/>
    <p:sldId id="343" r:id="rId16"/>
    <p:sldId id="344" r:id="rId17"/>
    <p:sldId id="345" r:id="rId18"/>
    <p:sldId id="341" r:id="rId19"/>
    <p:sldId id="342" r:id="rId20"/>
    <p:sldId id="333" r:id="rId21"/>
    <p:sldId id="308" r:id="rId22"/>
  </p:sldIdLst>
  <p:sldSz cx="9144000" cy="6858000" type="screen4x3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15"/>
    <a:srgbClr val="D09E00"/>
    <a:srgbClr val="631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4684" autoAdjust="0"/>
  </p:normalViewPr>
  <p:slideViewPr>
    <p:cSldViewPr>
      <p:cViewPr varScale="1">
        <p:scale>
          <a:sx n="87" d="100"/>
          <a:sy n="87" d="100"/>
        </p:scale>
        <p:origin x="19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797B97-24F7-4483-8AB5-06331BFFA7BC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4E4FB7A-E3EE-4991-9FC4-B7D752AE142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271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383529C-C8FA-4C38-A9BD-48BABBC872A0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881B372-7EFF-4E61-9B05-5E13F4D23BA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9340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13B657-6F5A-4665-A583-F6F95EDE7ACA}" type="slidenum">
              <a:rPr lang="hr-HR" altLang="sr-Latn-RS"/>
              <a:pPr/>
              <a:t>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8521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 altLang="sr-Latn-RS" sz="1600" smtClean="0"/>
              <a:t>Ovo će imati utjecaja na bruto plaću do 19750,00 kn, i tu je smanjenje 820kn neto.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Nakon toga nema povećanja utjecaja ovih izmjena.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Naravno ovo je sa osnovnim osobnim odbitkom i bez prireza , prirez=0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CE239B-765B-48C4-B6E1-DDBB6CDC0D73}" type="slidenum">
              <a:rPr lang="hr-HR" altLang="sr-Latn-RS"/>
              <a:pPr/>
              <a:t>10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4047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CEF082-6997-4499-9862-A371AB8A9356}" type="slidenum">
              <a:rPr lang="hr-HR" altLang="sr-Latn-RS"/>
              <a:pPr/>
              <a:t>11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69469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72F90F-ADE7-401A-B751-DE4F15564174}" type="slidenum">
              <a:rPr lang="hr-HR" altLang="sr-Latn-RS"/>
              <a:pPr/>
              <a:t>12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7825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 altLang="sr-Latn-RS" sz="1600" smtClean="0"/>
              <a:t>Kada ova promjena neće imati utjecaja na neto plaću. 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Ako djelatnik ima veliki osobni odbitak, ili ako na drugi način ima dohodak 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manji od vrijednosti osobnog odbitka. 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Tada mu je porezna osnovica jednaka 0, 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na te djelatnike ova promjena neće utjecati.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163264-850B-4AF6-8C0B-D77427CBB13F}" type="slidenum">
              <a:rPr lang="hr-HR" altLang="sr-Latn-RS"/>
              <a:pPr/>
              <a:t>13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391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1B372-7EFF-4E61-9B05-5E13F4D23BAE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7562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Nije nužno da ukupna porezna osnovica bude negativna.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20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1030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0358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859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600" dirty="0" smtClean="0"/>
              <a:t>Ovo će biti napravljeno automatski kroz aplikaciju,</a:t>
            </a:r>
          </a:p>
          <a:p>
            <a:r>
              <a:rPr lang="hr-HR" sz="1600" dirty="0" smtClean="0"/>
              <a:t>Ali je važno da ako</a:t>
            </a:r>
            <a:r>
              <a:rPr lang="hr-HR" sz="1600" baseline="0" dirty="0" smtClean="0"/>
              <a:t> imate djelatnike čije je prebivalište u nekoj od ovih općina</a:t>
            </a:r>
          </a:p>
          <a:p>
            <a:r>
              <a:rPr lang="hr-HR" sz="1600" baseline="0" dirty="0" smtClean="0"/>
              <a:t>Napravite </a:t>
            </a:r>
            <a:r>
              <a:rPr lang="hr-HR" sz="1600" baseline="0" dirty="0" err="1" smtClean="0"/>
              <a:t>kotrolu</a:t>
            </a:r>
            <a:r>
              <a:rPr lang="hr-HR" sz="1600" baseline="0" dirty="0" smtClean="0"/>
              <a:t> izračunatog prireza.</a:t>
            </a:r>
            <a:endParaRPr lang="hr-H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30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 altLang="sr-Latn-RS" sz="1400" smtClean="0"/>
              <a:t>Međutim kako odredbe nisu usvojene…</a:t>
            </a:r>
          </a:p>
          <a:p>
            <a:pPr>
              <a:spcBef>
                <a:spcPct val="0"/>
              </a:spcBef>
            </a:pPr>
            <a:r>
              <a:rPr lang="hr-HR" altLang="sr-Latn-RS" sz="1400" smtClean="0"/>
              <a:t>Sabor će tek u ovom mjesecu odlučivati o ovim izmjenama.</a:t>
            </a:r>
          </a:p>
          <a:p>
            <a:pPr>
              <a:spcBef>
                <a:spcPct val="0"/>
              </a:spcBef>
            </a:pPr>
            <a:r>
              <a:rPr lang="hr-HR" altLang="sr-Latn-RS" sz="1400" smtClean="0"/>
              <a:t>Bez obzira što nemamo još usvojene odredbe, smatramo da u odnosu na ovo što ću danas izlagati neće biti suštinskih izmjena.</a:t>
            </a:r>
          </a:p>
          <a:p>
            <a:pPr>
              <a:spcBef>
                <a:spcPct val="0"/>
              </a:spcBef>
            </a:pPr>
            <a:r>
              <a:rPr lang="hr-HR" altLang="sr-Latn-RS" sz="1400" smtClean="0"/>
              <a:t>Razlog za pomicanje roka primjene je činjenica da bi izmjene utjecale (osim na državni proračun) i na proračun lokalnih jedinica. </a:t>
            </a:r>
          </a:p>
          <a:p>
            <a:pPr>
              <a:spcBef>
                <a:spcPct val="0"/>
              </a:spcBef>
            </a:pPr>
            <a:r>
              <a:rPr lang="hr-HR" altLang="sr-Latn-RS" sz="1400" smtClean="0"/>
              <a:t>Stoga bi bilo nužno kod nekih napraviti rebalans u zadnjem mjesecu ove godine. </a:t>
            </a:r>
          </a:p>
          <a:p>
            <a:pPr>
              <a:spcBef>
                <a:spcPct val="0"/>
              </a:spcBef>
            </a:pPr>
            <a:r>
              <a:rPr lang="hr-HR" altLang="sr-Latn-RS" sz="1400" smtClean="0"/>
              <a:t>Nama je ova varijanta mnogo bolja. </a:t>
            </a:r>
          </a:p>
          <a:p>
            <a:pPr>
              <a:spcBef>
                <a:spcPct val="0"/>
              </a:spcBef>
            </a:pPr>
            <a:r>
              <a:rPr lang="hr-HR" altLang="sr-Latn-RS" sz="1400" smtClean="0"/>
              <a:t>U 12 mjesecu je konačni obračun koji sam po sebi izmjeni podatke na način da uvriježena pravila obračuna plaće više ne vrijede. </a:t>
            </a:r>
          </a:p>
          <a:p>
            <a:pPr>
              <a:spcBef>
                <a:spcPct val="0"/>
              </a:spcBef>
            </a:pPr>
            <a:r>
              <a:rPr lang="hr-HR" altLang="sr-Latn-RS" sz="1400" smtClean="0"/>
              <a:t>Sad bi u toj strci bile uključene i novosti, pa bi samo kontroliranje podataka bilo znatno složenije.</a:t>
            </a:r>
          </a:p>
          <a:p>
            <a:pPr>
              <a:spcBef>
                <a:spcPct val="0"/>
              </a:spcBef>
            </a:pPr>
            <a:r>
              <a:rPr lang="hr-HR" altLang="sr-Latn-RS" sz="1400" smtClean="0"/>
              <a:t>U 1 mjesecu kontrole utjecaja ovih izmjena na elemente plaće (poreza, prireza, osobnog odbitka i neta) bit će znatno jednostavnije.</a:t>
            </a:r>
          </a:p>
          <a:p>
            <a:pPr>
              <a:spcBef>
                <a:spcPct val="0"/>
              </a:spcBef>
            </a:pPr>
            <a:r>
              <a:rPr lang="hr-HR" altLang="sr-Latn-RS" sz="1400" smtClean="0"/>
              <a:t>Konačni obračun od 2016 g, dakle za 2015 preuzet će porezna uprava.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6FA629-EE3C-4327-A398-817DA9EFED68}" type="slidenum">
              <a:rPr lang="hr-HR" altLang="sr-Latn-RS"/>
              <a:pPr/>
              <a:t>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84127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9E4805-D0E5-4D34-B899-C6162F9A85C2}" type="slidenum">
              <a:rPr lang="hr-HR" altLang="sr-Latn-RS"/>
              <a:pPr/>
              <a:t>20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7388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D42851-EFF4-4126-BBBA-5C8FF4C7E45F}" type="slidenum">
              <a:rPr lang="hr-HR" altLang="sr-Latn-RS"/>
              <a:pPr/>
              <a:t>21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0895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440046-DA3E-4557-916F-79051A18D835}" type="slidenum">
              <a:rPr lang="hr-HR" altLang="sr-Latn-RS"/>
              <a:pPr/>
              <a:t>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2233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 altLang="sr-Latn-RS" sz="1600" smtClean="0"/>
              <a:t>Međutim kako se nepromijenjeni faktori množe sa uvećanim osobnim odbitkom 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rezultat je da se povećava i porezna osnovica nakon koje se obračunava porez.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Tako i za najmanju vrijednost osobnog odbitka…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Vodimo računa da će se minimalna plaća mijenjati, prema Zakonu o minimalnoj plaći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Utvrdit će se minimalna plaća za slijedeću  godinu na osnovu prosječne plaće u RH, 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a po istom zakonu ona ne može biti manja od one za prethodnu godinu.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242A8D-4006-4240-A73D-BF56C3A62850}" type="slidenum">
              <a:rPr lang="hr-HR" altLang="sr-Latn-RS"/>
              <a:pPr/>
              <a:t>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0957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600DA-C7F1-4439-8378-FC8855EB18DE}" type="slidenum">
              <a:rPr lang="hr-HR" altLang="sr-Latn-RS"/>
              <a:pPr/>
              <a:t>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2961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37343D-D7E7-421A-91A4-B94FA03D3A43}" type="slidenum">
              <a:rPr lang="hr-HR" altLang="sr-Latn-RS"/>
              <a:pPr/>
              <a:t>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525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 altLang="sr-Latn-RS" sz="1600" smtClean="0"/>
              <a:t>Kako će se to realizirati kroz naše aplikacije.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Dodaje se polje osnovni osobni odbitak.</a:t>
            </a:r>
          </a:p>
          <a:p>
            <a:pPr>
              <a:spcBef>
                <a:spcPct val="0"/>
              </a:spcBef>
            </a:pPr>
            <a:r>
              <a:rPr lang="hr-HR" altLang="sr-Latn-RS" sz="1600" smtClean="0"/>
              <a:t>Za stare obračune…</a:t>
            </a:r>
          </a:p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5BEBB5-8511-46BE-BA5B-253D91B3C74D}" type="slidenum">
              <a:rPr lang="hr-HR" altLang="sr-Latn-RS"/>
              <a:pPr/>
              <a:t>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3715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8017DA-5A74-4028-892A-062436CA2836}" type="slidenum">
              <a:rPr lang="hr-HR" altLang="sr-Latn-RS"/>
              <a:pPr/>
              <a:t>8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6414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E16A88-8FA0-4148-BB23-7D7B6C26850A}" type="slidenum">
              <a:rPr lang="hr-HR" altLang="sr-Latn-RS"/>
              <a:pPr/>
              <a:t>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9407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79713" y="6508750"/>
            <a:ext cx="3889375" cy="3651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dirty="0" smtClean="0"/>
              <a:t>Savjetovanje za računovodstvene djelatnike Vodice 2014.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EE93-AF47-4EAE-ACBC-057A2CA4A729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E4D0-8375-4CC1-B3BA-E20E27A3EC8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5060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C980-0BE7-4F1C-A3EC-574156138F3C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CA8A-08FF-409D-8977-A21E9862024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9957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9C95-D956-4C05-A852-A8F12398720D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79EB9-3D66-46BB-9BB1-3F39D168E57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1999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38C1B-829A-4B9E-BCDD-D42B0A50EECC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636C-BE0B-4D23-B1E6-12B097BBCC3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1189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DC6A-477E-4AA7-9C50-69C883D969F9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453188"/>
            <a:ext cx="3889375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Savjetovanje za računovodstvene djelatnike Zadar 2013.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93EF-BDEB-404B-977A-E15A79ED62E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555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82FE-7651-4AAE-AB2B-AB570E609C05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35250" y="6553200"/>
            <a:ext cx="3889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Savjetovanje za računovodstvene djelatnike Zadar 2013.</a:t>
            </a:r>
          </a:p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D6FE-1B13-4685-B40C-543FDD766FB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1223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2AE9-8F74-4EF4-BD24-746FD5856E96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2643-B780-4E7D-8EC2-0AA5928433B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6724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62CF-A8CC-4018-8BFF-DC36FAF7218F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4D2A-84E2-4EA6-BD9C-DCFAA1D412C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5163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AA4A-E0E3-4507-8203-3149898729B5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A51E-4209-4A3D-9C41-6A1675FE861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4382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81E9-1EBD-47EE-AE2B-36A9087F1D69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Savjetovanje za računovodstvene djelatnike Zadar 2013.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2469-7A27-4691-A7C7-4B13CDCC4E8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3750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F684-EC3F-45D0-9B13-D389ED3F50F4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B9A9-73FC-4C89-98E3-85019C0141E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1483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1787-1506-4013-AB56-A83EBAFB5791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8110-873E-4CBE-9218-B41240A3DE3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2466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DE070D-832E-4A48-B0D1-47E090ADE2AD}" type="datetimeFigureOut">
              <a:rPr lang="hr-HR"/>
              <a:pPr>
                <a:defRPr/>
              </a:pPr>
              <a:t>19.11.2014.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/>
              <a:t>Savjetovanje za računovodstvene djelatnike Zadar 2013.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E401ED-6FB8-454B-B01F-26CE81BC3AD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13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Izmjena osobnog odbitka i poreznih stopa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 dirty="0" smtClean="0"/>
              <a:t>Vanda Golem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 dirty="0" err="1" smtClean="0"/>
              <a:t>Enel</a:t>
            </a:r>
            <a:r>
              <a:rPr lang="hr-HR" b="1" i="1" dirty="0" smtClean="0"/>
              <a:t> – Split d.o.o</a:t>
            </a:r>
            <a:endParaRPr lang="en-US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94213"/>
            <a:ext cx="1919288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Izmjene kod poreznih razreda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95738" y="3001963"/>
          <a:ext cx="5040312" cy="2736851"/>
        </p:xfrm>
        <a:graphic>
          <a:graphicData uri="http://schemas.openxmlformats.org/drawingml/2006/table">
            <a:tbl>
              <a:tblPr firstRow="1" firstCol="1" bandRow="1"/>
              <a:tblGrid>
                <a:gridCol w="1656102"/>
                <a:gridCol w="1584098"/>
                <a:gridCol w="1800112"/>
              </a:tblGrid>
              <a:tr h="8276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POREZNI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RAZRED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952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STOPA POREZA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4137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952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9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984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952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2.200,00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9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12 %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2.200,00</a:t>
                      </a:r>
                      <a:endParaRPr lang="hr-H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952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13.200,00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9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13.200,00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952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600">
                        <a:effectLst/>
                        <a:latin typeface="+mj-lt"/>
                      </a:endParaRPr>
                    </a:p>
                  </a:txBody>
                  <a:tcPr marL="68577" marR="68577" marT="9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hr-H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3819" name="Rectangle 3"/>
          <p:cNvSpPr>
            <a:spLocks noChangeArrowheads="1"/>
          </p:cNvSpPr>
          <p:nvPr/>
        </p:nvSpPr>
        <p:spPr bwMode="auto">
          <a:xfrm>
            <a:off x="2724150" y="297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latin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23850" y="2425700"/>
          <a:ext cx="3240087" cy="2109788"/>
        </p:xfrm>
        <a:graphic>
          <a:graphicData uri="http://schemas.openxmlformats.org/drawingml/2006/table">
            <a:tbl>
              <a:tblPr firstRow="1" firstCol="1" bandRow="1"/>
              <a:tblGrid>
                <a:gridCol w="1008027"/>
                <a:gridCol w="1008027"/>
                <a:gridCol w="1224033"/>
              </a:tblGrid>
              <a:tr h="638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b="1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POREZNI</a:t>
                      </a:r>
                      <a:endParaRPr lang="hr-H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b="1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RAZRED</a:t>
                      </a:r>
                      <a:endParaRPr lang="hr-H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952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b="1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STOPA POREZA</a:t>
                      </a:r>
                      <a:endParaRPr lang="hr-H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3189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b="1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</a:t>
                      </a:r>
                      <a:endParaRPr lang="hr-H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952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b="1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endParaRPr lang="hr-H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9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952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2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2.200,00</a:t>
                      </a:r>
                      <a:endParaRPr lang="hr-H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9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2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12 %</a:t>
                      </a:r>
                      <a:endParaRPr lang="hr-H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2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2.200,00</a:t>
                      </a:r>
                      <a:endParaRPr lang="hr-HR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952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8.800,00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9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2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hr-H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8426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8.800,00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9527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74" marR="68574" marT="9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2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hr-H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3844" name="TextBox 15"/>
          <p:cNvSpPr txBox="1">
            <a:spLocks noChangeArrowheads="1"/>
          </p:cNvSpPr>
          <p:nvPr/>
        </p:nvSpPr>
        <p:spPr bwMode="auto">
          <a:xfrm>
            <a:off x="-107950" y="1916113"/>
            <a:ext cx="385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Arial" panose="020B0604020202020204" pitchFamily="34" charset="0"/>
              </a:rPr>
              <a:t>Osnovni osobni odbitak 2.200,00 kn</a:t>
            </a:r>
          </a:p>
        </p:txBody>
      </p:sp>
      <p:sp>
        <p:nvSpPr>
          <p:cNvPr id="33845" name="TextBox 16"/>
          <p:cNvSpPr txBox="1">
            <a:spLocks noChangeArrowheads="1"/>
          </p:cNvSpPr>
          <p:nvPr/>
        </p:nvSpPr>
        <p:spPr bwMode="auto">
          <a:xfrm>
            <a:off x="4427538" y="2444750"/>
            <a:ext cx="3852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Arial" panose="020B0604020202020204" pitchFamily="34" charset="0"/>
              </a:rPr>
              <a:t>Osnovni osobni odbitak 2.600,00 kn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79838" y="1803400"/>
            <a:ext cx="0" cy="42481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47" name="TextBox 24"/>
          <p:cNvSpPr txBox="1">
            <a:spLocks noChangeArrowheads="1"/>
          </p:cNvSpPr>
          <p:nvPr/>
        </p:nvSpPr>
        <p:spPr bwMode="auto">
          <a:xfrm>
            <a:off x="3194050" y="6078538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Arial" panose="020B0604020202020204" pitchFamily="34" charset="0"/>
              </a:rPr>
              <a:t>01.01.2015.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92500" y="6051550"/>
            <a:ext cx="574675" cy="0"/>
          </a:xfrm>
          <a:prstGeom prst="straightConnector1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Primjena kroz aplikaciju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7" b="60500"/>
          <a:stretch>
            <a:fillRect/>
          </a:stretch>
        </p:blipFill>
        <p:spPr bwMode="auto">
          <a:xfrm>
            <a:off x="611188" y="1916113"/>
            <a:ext cx="6119812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918" r="62250" b="62798"/>
          <a:stretch>
            <a:fillRect/>
          </a:stretch>
        </p:blipFill>
        <p:spPr>
          <a:xfrm>
            <a:off x="31750" y="274638"/>
            <a:ext cx="6943725" cy="3298825"/>
          </a:xfrm>
        </p:spPr>
      </p:pic>
      <p:pic>
        <p:nvPicPr>
          <p:cNvPr id="3789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964" r="62206" b="61476"/>
          <a:stretch>
            <a:fillRect/>
          </a:stretch>
        </p:blipFill>
        <p:spPr bwMode="auto">
          <a:xfrm>
            <a:off x="1835150" y="2781300"/>
            <a:ext cx="74295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003800" y="4581525"/>
            <a:ext cx="936625" cy="215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8" name="Rounded Rectangle 7"/>
          <p:cNvSpPr/>
          <p:nvPr/>
        </p:nvSpPr>
        <p:spPr>
          <a:xfrm>
            <a:off x="2911475" y="1962150"/>
            <a:ext cx="936625" cy="215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Utjecaj izmjena na neto plaću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 smtClean="0"/>
              <a:t>Povećanje osnovnog osobnog odbitka na </a:t>
            </a:r>
            <a:r>
              <a:rPr lang="hr-HR" alt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2.600,00 kn </a:t>
            </a:r>
            <a:r>
              <a:rPr lang="hr-HR" altLang="sr-Latn-RS" dirty="0" smtClean="0"/>
              <a:t>utjecat će na sve djelatnike koji plaćaju porez</a:t>
            </a:r>
          </a:p>
          <a:p>
            <a:pPr>
              <a:defRPr/>
            </a:pPr>
            <a:r>
              <a:rPr lang="hr-HR" altLang="sr-Latn-RS" dirty="0" smtClean="0"/>
              <a:t>Povećanje drugog poreznog razreda, čiji je prag sa 8.800,00 =&gt; </a:t>
            </a:r>
            <a:r>
              <a:rPr lang="hr-HR" alt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13.200,00 kn </a:t>
            </a:r>
            <a:r>
              <a:rPr lang="hr-HR" altLang="sr-Latn-RS" dirty="0" smtClean="0"/>
              <a:t>utjecat će na djelatnike koji imaju plaću koja u ovom trenutku podliježe oporezivanju po stopi od 40%.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Utjecaj izmjena na neto plaću</a:t>
            </a:r>
            <a:endParaRPr lang="hr-HR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071393"/>
              </p:ext>
            </p:extLst>
          </p:nvPr>
        </p:nvGraphicFramePr>
        <p:xfrm>
          <a:off x="457201" y="1961002"/>
          <a:ext cx="8025787" cy="3927040"/>
        </p:xfrm>
        <a:graphic>
          <a:graphicData uri="http://schemas.openxmlformats.org/drawingml/2006/table">
            <a:tbl>
              <a:tblPr firstRow="1" firstCol="1" bandRow="1"/>
              <a:tblGrid>
                <a:gridCol w="1725268"/>
                <a:gridCol w="1726024"/>
                <a:gridCol w="1362213"/>
                <a:gridCol w="1389526"/>
                <a:gridCol w="1822756"/>
              </a:tblGrid>
              <a:tr h="510818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BRUTO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DOHODAK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POREZNA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OSNOVICA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RAZLIKA U NETO IZNOSU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1373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31.12.1014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01.01.2015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986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3017,61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2414,08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214,09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-25,69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6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-48,00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6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6000,00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6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15000,00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9800,00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9400,00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6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19750,00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15800,00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13600,00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13200,00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-820,00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6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50000,00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40470,80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38270,80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37870,80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-820,00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6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044" y="1484784"/>
            <a:ext cx="82296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altLang="sr-Latn-R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Neravnomjerno porezno opterećenje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Djelatnica Antić Anka je u studenom primila osim plaće i nagradu u iznosu od 5.000,00 kn.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Kao rezultat toga, oporezivi dohodak je veći od uobičajenog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Poslodavac je obavezan pri zadnjoj isplati plaće napraviti porezno izravnanje, koje će u ovom slučaju rezultirati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Negativnim iznosom poreza i prireza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Uvećanim neto iznosom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alt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JOPPD obrazac</a:t>
            </a:r>
            <a:endParaRPr lang="hr-HR" altLang="sr-Latn-R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Za svakog djelatnika koji ima neki rezultat godišnjeg obračuna plaće</a:t>
            </a: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/>
              <a:t> </a:t>
            </a:r>
            <a:r>
              <a:rPr lang="hr-HR" sz="2000" dirty="0" smtClean="0"/>
              <a:t>     u </a:t>
            </a:r>
            <a:r>
              <a:rPr lang="hr-HR" sz="2000" dirty="0"/>
              <a:t>JOPPD obrascu se upisuju dva reda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Podaci o obračunanoj i isplaćenoj plaći za 11. mjesec</a:t>
            </a:r>
            <a:endParaRPr lang="hr-HR" sz="20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Podaci u godišnjem obračunu poreza na dohodak</a:t>
            </a:r>
            <a:endParaRPr lang="hr-HR" sz="16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hr-HR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Godišnji obračun plaće na JOPPD obrascu</a:t>
            </a:r>
          </a:p>
        </p:txBody>
      </p:sp>
    </p:spTree>
    <p:extLst>
      <p:ext uri="{BB962C8B-B14F-4D97-AF65-F5344CB8AC3E}">
        <p14:creationId xmlns:p14="http://schemas.microsoft.com/office/powerpoint/2010/main" val="34518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776"/>
          </a:xfrm>
        </p:spPr>
        <p:txBody>
          <a:bodyPr/>
          <a:lstStyle/>
          <a:p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JOPPD kod poreznog izravnanja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507" t="30634" r="27950" b="22744"/>
          <a:stretch/>
        </p:blipFill>
        <p:spPr>
          <a:xfrm>
            <a:off x="95979" y="858414"/>
            <a:ext cx="7057965" cy="271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407" t="30634" r="6295" b="22744"/>
          <a:stretch/>
        </p:blipFill>
        <p:spPr>
          <a:xfrm>
            <a:off x="1187624" y="3573016"/>
            <a:ext cx="7993996" cy="29523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20072" y="5805264"/>
            <a:ext cx="1512168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ounded Rectangle 5"/>
          <p:cNvSpPr/>
          <p:nvPr/>
        </p:nvSpPr>
        <p:spPr>
          <a:xfrm>
            <a:off x="7380312" y="6165304"/>
            <a:ext cx="936104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22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8" t="10041" r="60232" b="3887"/>
          <a:stretch/>
        </p:blipFill>
        <p:spPr>
          <a:xfrm>
            <a:off x="605385" y="274638"/>
            <a:ext cx="5040560" cy="630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68" t="35311" r="60330" b="56820"/>
          <a:stretch/>
        </p:blipFill>
        <p:spPr>
          <a:xfrm>
            <a:off x="1004387" y="2001159"/>
            <a:ext cx="8169635" cy="936104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</p:pic>
      <p:sp>
        <p:nvSpPr>
          <p:cNvPr id="65" name="Trapezoid 64"/>
          <p:cNvSpPr/>
          <p:nvPr/>
        </p:nvSpPr>
        <p:spPr>
          <a:xfrm rot="16200000">
            <a:off x="411222" y="2206618"/>
            <a:ext cx="947864" cy="488788"/>
          </a:xfrm>
          <a:prstGeom prst="trapezoid">
            <a:avLst>
              <a:gd name="adj" fmla="val 6389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3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Porezne evidencije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604448" cy="4852988"/>
          </a:xfrm>
        </p:spPr>
        <p:txBody>
          <a:bodyPr/>
          <a:lstStyle/>
          <a:p>
            <a:pPr eaLnBrk="1" hangingPunct="1"/>
            <a:r>
              <a:rPr lang="hr-HR" altLang="sr-Latn-RS" b="1" i="1" dirty="0" smtClean="0"/>
              <a:t>Kao i u prethodnim godinama potrebno je IP obrazac dostaviti djelatnicima</a:t>
            </a:r>
          </a:p>
          <a:p>
            <a:pPr eaLnBrk="1" hangingPunct="1"/>
            <a:r>
              <a:rPr lang="hr-HR" altLang="sr-Latn-RS" b="1" i="1" dirty="0" smtClean="0"/>
              <a:t>Rok za to je 31. siječnja 2015. godine</a:t>
            </a:r>
          </a:p>
          <a:p>
            <a:pPr eaLnBrk="1" hangingPunct="1"/>
            <a:r>
              <a:rPr lang="hr-HR" altLang="sr-Latn-RS" sz="2800" dirty="0" smtClean="0"/>
              <a:t>Od slijedeće godine ide poseban postupak utvrđivanja godišnjeg poreza na dohodak</a:t>
            </a:r>
          </a:p>
          <a:p>
            <a:pPr eaLnBrk="1" hangingPunct="1"/>
            <a:r>
              <a:rPr lang="hr-HR" altLang="sr-Latn-RS" sz="2800" dirty="0" smtClean="0"/>
              <a:t>Primjenom ovog postupka porezni obveznici neće više imati obvezu podnošenja godišnje porezne prijave</a:t>
            </a:r>
          </a:p>
          <a:p>
            <a:pPr eaLnBrk="1" hangingPunct="1"/>
            <a:r>
              <a:rPr lang="hr-HR" altLang="sr-Latn-RS" sz="2800" dirty="0" smtClean="0"/>
              <a:t>Tu obvezu preuzima porezna uprava, a na temelju evidencija kojima sada raspolaže</a:t>
            </a:r>
          </a:p>
          <a:p>
            <a:pPr eaLnBrk="1" hangingPunct="1"/>
            <a:endParaRPr lang="hr-HR" altLang="sr-Latn-RS" sz="2800" dirty="0" smtClean="0"/>
          </a:p>
        </p:txBody>
      </p:sp>
    </p:spTree>
    <p:extLst>
      <p:ext uri="{BB962C8B-B14F-4D97-AF65-F5344CB8AC3E}">
        <p14:creationId xmlns:p14="http://schemas.microsoft.com/office/powerpoint/2010/main" val="5038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Izmijenjene stope  prireza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2636912"/>
          <a:ext cx="8229600" cy="3717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2632"/>
                <a:gridCol w="2016224"/>
                <a:gridCol w="1553344"/>
                <a:gridCol w="2057400"/>
              </a:tblGrid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Grad/Općina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Stara stopa prireza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Nova stopa prireza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Primjena od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Daruvar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+mn-lt"/>
                        </a:rPr>
                        <a:t> 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18.siječnja 2014.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Pazin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5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9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1.veljače 2014.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Perušić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 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8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1.veljače 2014.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Pakrac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2000">
                        <a:effectLst/>
                        <a:latin typeface="+mn-lt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1.travnja 2014.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err="1">
                          <a:effectLst/>
                          <a:latin typeface="+mn-lt"/>
                        </a:rPr>
                        <a:t>Lasinja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 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1.svibnja 2014.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Zadar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12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1.srpnja 2014.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Kloštar Podravski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 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8.srpnja 2014.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 smtClean="0"/>
              <a:t>Gradovi / općine koje su u toku 2014. godine mijenjale stopu prireza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297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1417638"/>
            <a:ext cx="8353425" cy="504031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 smtClean="0"/>
              <a:t>Vlada je u saborsku proceduru uputila </a:t>
            </a:r>
            <a:r>
              <a:rPr lang="hr-HR" altLang="sr-Latn-R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 o izmjenama i dopunama Zakona o porezu na dohodak </a:t>
            </a:r>
          </a:p>
          <a:p>
            <a:pPr eaLnBrk="1" hangingPunct="1">
              <a:defRPr/>
            </a:pPr>
            <a:r>
              <a:rPr lang="hr-HR" altLang="sr-Latn-RS" sz="2800" dirty="0" smtClean="0"/>
              <a:t>Prema prvim najavama promjene su trebale uslijediti  01.12.2014. godine.</a:t>
            </a:r>
          </a:p>
          <a:p>
            <a:pPr eaLnBrk="1" hangingPunct="1">
              <a:defRPr/>
            </a:pPr>
            <a:r>
              <a:rPr lang="hr-HR" altLang="sr-Latn-RS" sz="2800" dirty="0" smtClean="0"/>
              <a:t>Ipak, novi predloženi datum je </a:t>
            </a:r>
            <a:r>
              <a:rPr lang="hr-HR" alt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01.01.2015.</a:t>
            </a:r>
            <a:r>
              <a:rPr lang="hr-HR" altLang="sr-Latn-RS" sz="2800" dirty="0" smtClean="0"/>
              <a:t> godine</a:t>
            </a:r>
          </a:p>
          <a:p>
            <a:pPr eaLnBrk="1" hangingPunct="1">
              <a:defRPr/>
            </a:pPr>
            <a:r>
              <a:rPr lang="hr-HR" altLang="sr-Latn-RS" sz="2800" dirty="0" smtClean="0"/>
              <a:t>Što se mijenja sa novim </a:t>
            </a:r>
            <a:r>
              <a:rPr lang="hr-HR" altLang="sr-Latn-R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Prijedlogom izmjena Zakona o porezu na dohodak</a:t>
            </a:r>
          </a:p>
          <a:p>
            <a:pPr eaLnBrk="1" hangingPunct="1">
              <a:defRPr/>
            </a:pPr>
            <a:r>
              <a:rPr lang="hr-HR" altLang="sr-Latn-RS" sz="2800" dirty="0" smtClean="0"/>
              <a:t>Prijedlog izmjena Zakona o porezu na dohodak donosi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hr-HR" altLang="sr-Latn-RS" dirty="0" smtClean="0"/>
              <a:t> Izmjenu iznosa </a:t>
            </a:r>
            <a:r>
              <a:rPr lang="hr-HR" alt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OSNOVNOG OSOBNOG ODBITKA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hr-HR" altLang="sr-Latn-RS" dirty="0" smtClean="0"/>
              <a:t> Izmjenu </a:t>
            </a:r>
            <a:r>
              <a:rPr lang="hr-HR" alt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POREZNIH RAZREDA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Izmjene </a:t>
            </a:r>
            <a:r>
              <a:rPr lang="hr-HR" alt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termini primjene…</a:t>
            </a:r>
            <a:endParaRPr lang="hr-HR" altLang="sr-Latn-R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defRPr/>
            </a:pPr>
            <a:r>
              <a:rPr lang="hr-HR" sz="2800" dirty="0" smtClean="0"/>
              <a:t>Izmjene vezane za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godišnji obračun poreza</a:t>
            </a:r>
          </a:p>
          <a:p>
            <a:pPr lvl="1">
              <a:defRPr/>
            </a:pPr>
            <a:r>
              <a:rPr lang="hr-HR" dirty="0" smtClean="0"/>
              <a:t>Primjena od 01.12.2014. godine</a:t>
            </a:r>
          </a:p>
          <a:p>
            <a:pPr lvl="1">
              <a:defRPr/>
            </a:pPr>
            <a:r>
              <a:rPr lang="hr-HR" dirty="0" smtClean="0"/>
              <a:t>Plaća za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mjesec </a:t>
            </a:r>
            <a:r>
              <a:rPr lang="hr-HR" dirty="0" smtClean="0"/>
              <a:t>sa isplatom u 12. </a:t>
            </a:r>
          </a:p>
          <a:p>
            <a:pPr>
              <a:defRPr/>
            </a:pPr>
            <a:r>
              <a:rPr lang="hr-HR" sz="2800" dirty="0"/>
              <a:t>Izmjene vezane za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 o porezu na dohodak</a:t>
            </a:r>
          </a:p>
          <a:p>
            <a:pPr lvl="1">
              <a:defRPr/>
            </a:pPr>
            <a:r>
              <a:rPr lang="hr-HR" dirty="0"/>
              <a:t>Primjena od 01.01.2015</a:t>
            </a:r>
            <a:r>
              <a:rPr lang="hr-HR" dirty="0" smtClean="0"/>
              <a:t>. godine</a:t>
            </a:r>
            <a:endParaRPr lang="hr-HR" dirty="0"/>
          </a:p>
          <a:p>
            <a:pPr lvl="1">
              <a:defRPr/>
            </a:pPr>
            <a:r>
              <a:rPr lang="hr-HR" dirty="0"/>
              <a:t>Plaća za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mjesec </a:t>
            </a:r>
            <a:r>
              <a:rPr lang="hr-HR" dirty="0"/>
              <a:t>sa isplatom u </a:t>
            </a:r>
            <a:r>
              <a:rPr lang="hr-HR" dirty="0" smtClean="0"/>
              <a:t>01. </a:t>
            </a:r>
            <a:endParaRPr lang="hr-HR" dirty="0"/>
          </a:p>
          <a:p>
            <a:pPr>
              <a:defRPr/>
            </a:pPr>
            <a:r>
              <a:rPr lang="hr-HR" sz="2800" dirty="0" smtClean="0"/>
              <a:t>Izmjene </a:t>
            </a:r>
            <a:r>
              <a:rPr lang="hr-HR" sz="2800" dirty="0"/>
              <a:t>vezane </a:t>
            </a:r>
            <a:r>
              <a:rPr lang="hr-HR" sz="2800" dirty="0" smtClean="0"/>
              <a:t>za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 </a:t>
            </a:r>
            <a:r>
              <a:rPr lang="hr-H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doprinosima</a:t>
            </a:r>
            <a:endParaRPr lang="hr-H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hr-HR" dirty="0"/>
              <a:t>Primjena od </a:t>
            </a:r>
            <a:r>
              <a:rPr lang="hr-HR" dirty="0" smtClean="0"/>
              <a:t>01.02.2015. godine</a:t>
            </a:r>
            <a:endParaRPr lang="hr-HR" dirty="0"/>
          </a:p>
          <a:p>
            <a:pPr lvl="1">
              <a:defRPr/>
            </a:pPr>
            <a:r>
              <a:rPr lang="hr-HR" dirty="0"/>
              <a:t>Plaća za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 </a:t>
            </a: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mjesec </a:t>
            </a:r>
            <a:r>
              <a:rPr lang="hr-HR" dirty="0"/>
              <a:t>sa isplatom u </a:t>
            </a:r>
            <a:r>
              <a:rPr lang="hr-HR" dirty="0" smtClean="0"/>
              <a:t>02. </a:t>
            </a:r>
            <a:endParaRPr lang="hr-HR" dirty="0"/>
          </a:p>
          <a:p>
            <a:pPr>
              <a:defRPr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48843" r="52386" b="5688"/>
          <a:stretch>
            <a:fillRect/>
          </a:stretch>
        </p:blipFill>
        <p:spPr bwMode="auto">
          <a:xfrm>
            <a:off x="395288" y="333375"/>
            <a:ext cx="8424862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Smanjenje poreza na dohodak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6725" y="1676400"/>
            <a:ext cx="8229600" cy="1676400"/>
          </a:xfrm>
        </p:spPr>
        <p:txBody>
          <a:bodyPr/>
          <a:lstStyle/>
          <a:p>
            <a:r>
              <a:rPr lang="hr-HR" altLang="sr-Latn-RS" smtClean="0"/>
              <a:t>Izmjene NE utječu na smanjenje troškova sa strane poslodavca</a:t>
            </a:r>
          </a:p>
          <a:p>
            <a:r>
              <a:rPr lang="hr-HR" altLang="sr-Latn-RS" smtClean="0"/>
              <a:t>Prijedlog zakona mijenja odnos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13325" y="3500438"/>
            <a:ext cx="1420813" cy="1293812"/>
          </a:xfrm>
          <a:prstGeom prst="roundRect">
            <a:avLst/>
          </a:prstGeom>
          <a:solidFill>
            <a:srgbClr val="FFC715"/>
          </a:solidFill>
          <a:ln>
            <a:solidFill>
              <a:srgbClr val="D0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8" name="Rounded Rectangle 7"/>
          <p:cNvSpPr/>
          <p:nvPr/>
        </p:nvSpPr>
        <p:spPr>
          <a:xfrm>
            <a:off x="5014913" y="4794250"/>
            <a:ext cx="1419225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9" name="Rounded Rectangle 8"/>
          <p:cNvSpPr/>
          <p:nvPr/>
        </p:nvSpPr>
        <p:spPr>
          <a:xfrm>
            <a:off x="5013325" y="4430713"/>
            <a:ext cx="1420813" cy="363537"/>
          </a:xfrm>
          <a:prstGeom prst="roundRect">
            <a:avLst>
              <a:gd name="adj" fmla="val 45486"/>
            </a:avLst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solidFill>
              <a:srgbClr val="D0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1" name="Rounded Rectangle 10"/>
          <p:cNvSpPr/>
          <p:nvPr/>
        </p:nvSpPr>
        <p:spPr>
          <a:xfrm>
            <a:off x="7243763" y="3500438"/>
            <a:ext cx="1457325" cy="958850"/>
          </a:xfrm>
          <a:prstGeom prst="roundRect">
            <a:avLst/>
          </a:prstGeom>
          <a:solidFill>
            <a:srgbClr val="FFC715"/>
          </a:solidFill>
          <a:ln>
            <a:solidFill>
              <a:srgbClr val="D0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>
            <a:off x="7243763" y="4459288"/>
            <a:ext cx="1457325" cy="162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3" name="Rounded Rectangle 12"/>
          <p:cNvSpPr/>
          <p:nvPr/>
        </p:nvSpPr>
        <p:spPr>
          <a:xfrm>
            <a:off x="7243763" y="4457700"/>
            <a:ext cx="1457325" cy="363538"/>
          </a:xfrm>
          <a:prstGeom prst="roundRect">
            <a:avLst>
              <a:gd name="adj" fmla="val 45486"/>
            </a:avLst>
          </a:prstGeom>
          <a:pattFill prst="dk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 rot="18771388">
            <a:off x="5026026" y="3886200"/>
            <a:ext cx="142081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POREZ</a:t>
            </a:r>
          </a:p>
        </p:txBody>
      </p:sp>
      <p:sp>
        <p:nvSpPr>
          <p:cNvPr id="15" name="TextBox 14"/>
          <p:cNvSpPr txBox="1"/>
          <p:nvPr/>
        </p:nvSpPr>
        <p:spPr>
          <a:xfrm rot="18938668">
            <a:off x="7385050" y="4794250"/>
            <a:ext cx="11747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NETO</a:t>
            </a:r>
          </a:p>
        </p:txBody>
      </p:sp>
      <p:sp>
        <p:nvSpPr>
          <p:cNvPr id="16" name="TextBox 15"/>
          <p:cNvSpPr txBox="1"/>
          <p:nvPr/>
        </p:nvSpPr>
        <p:spPr>
          <a:xfrm rot="18689822">
            <a:off x="7349332" y="3748881"/>
            <a:ext cx="12446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POREZ</a:t>
            </a:r>
          </a:p>
        </p:txBody>
      </p:sp>
      <p:sp>
        <p:nvSpPr>
          <p:cNvPr id="18" name="TextBox 17"/>
          <p:cNvSpPr txBox="1"/>
          <p:nvPr/>
        </p:nvSpPr>
        <p:spPr>
          <a:xfrm rot="18938668">
            <a:off x="5140325" y="5130800"/>
            <a:ext cx="1174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NETO</a:t>
            </a:r>
          </a:p>
        </p:txBody>
      </p:sp>
      <p:sp>
        <p:nvSpPr>
          <p:cNvPr id="19" name="Down Arrow 18"/>
          <p:cNvSpPr/>
          <p:nvPr/>
        </p:nvSpPr>
        <p:spPr>
          <a:xfrm rot="16200000">
            <a:off x="6623844" y="4288632"/>
            <a:ext cx="431800" cy="715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9471" name="Content Placeholder 2"/>
          <p:cNvSpPr txBox="1">
            <a:spLocks/>
          </p:cNvSpPr>
          <p:nvPr/>
        </p:nvSpPr>
        <p:spPr bwMode="auto">
          <a:xfrm>
            <a:off x="684213" y="3524250"/>
            <a:ext cx="38052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r-HR" altLang="sr-Latn-RS"/>
              <a:t>Poreza na dohodak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r-HR" altLang="sr-Latn-RS"/>
              <a:t>i neto plaće radnika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 Osnovni osobni odbitak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r>
              <a:rPr lang="hr-HR" altLang="sr-Latn-RS" smtClean="0"/>
              <a:t>Osnovni osobni odbitak povećava se sa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00113" y="2708275"/>
            <a:ext cx="3240087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4400" dirty="0">
                <a:solidFill>
                  <a:schemeClr val="tx1"/>
                </a:solidFill>
              </a:rPr>
              <a:t>2.200,00 kn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48263" y="2708275"/>
            <a:ext cx="3455987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4400" dirty="0">
                <a:solidFill>
                  <a:schemeClr val="tx1"/>
                </a:solidFill>
              </a:rPr>
              <a:t>2.600,00 kn</a:t>
            </a:r>
          </a:p>
        </p:txBody>
      </p:sp>
      <p:sp>
        <p:nvSpPr>
          <p:cNvPr id="7" name="Down Arrow 6"/>
          <p:cNvSpPr/>
          <p:nvPr/>
        </p:nvSpPr>
        <p:spPr>
          <a:xfrm rot="16200000">
            <a:off x="4428332" y="2564606"/>
            <a:ext cx="431800" cy="100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1511" name="Content Placeholder 2"/>
          <p:cNvSpPr txBox="1">
            <a:spLocks/>
          </p:cNvSpPr>
          <p:nvPr/>
        </p:nvSpPr>
        <p:spPr bwMode="auto">
          <a:xfrm>
            <a:off x="1187450" y="3716338"/>
            <a:ext cx="75819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800"/>
              <a:t>Faktori osobnog odbitka se NE mijenjaju</a:t>
            </a:r>
          </a:p>
          <a:p>
            <a:r>
              <a:rPr lang="hr-HR" altLang="sr-Latn-RS" sz="2800"/>
              <a:t>Minimalna plaća od 3017,61 kn sada ulazi u neoporezivi dio, dakle izuzeta je od oporezivanja</a:t>
            </a:r>
          </a:p>
          <a:p>
            <a:r>
              <a:rPr lang="hr-HR" altLang="sr-Latn-RS" sz="2800"/>
              <a:t>Iznos bruto plaće od 3250,00 kn je granica kod koje je dohodak 2600,00 kn i nakon toga porezna osnovica je &gt; 0</a:t>
            </a:r>
          </a:p>
          <a:p>
            <a:endParaRPr lang="hr-HR" alt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Faktori osobnog odbitka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7088" y="1711325"/>
          <a:ext cx="7705725" cy="4165600"/>
        </p:xfrm>
        <a:graphic>
          <a:graphicData uri="http://schemas.openxmlformats.org/drawingml/2006/table">
            <a:tbl>
              <a:tblPr firstRow="1" firstCol="1" bandRow="1"/>
              <a:tblGrid>
                <a:gridCol w="1872418"/>
                <a:gridCol w="864194"/>
                <a:gridCol w="789533"/>
                <a:gridCol w="938854"/>
                <a:gridCol w="864194"/>
                <a:gridCol w="864194"/>
                <a:gridCol w="720161"/>
                <a:gridCol w="792177"/>
              </a:tblGrid>
              <a:tr h="84321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POREZNI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OBVEZNIK,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UZDRŽAVANI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ČLANOVI I DJECA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FAKTOR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OSOBNOG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ODBITKA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IZVAN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POTPOMOGNUTIH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PODRUČJA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</a:t>
                      </a: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POTPOMOGNUTIM PODRUČJIMA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 području Grada Vukovara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9790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skupina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 skupina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528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mjesečno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godišnje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mjesečno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godišnje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mjesečno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godišnje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7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Osnovni osobni 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odbitak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31.200,00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42.000,00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Uzdržavani 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član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1.750,00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Uzdržavano 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dijete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1.750,00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18.000,00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Drugo dijete</a:t>
                      </a:r>
                    </a:p>
                  </a:txBody>
                  <a:tcPr marL="68588" marR="6858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21.840,00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2.450,00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29.400,00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Treće dijete</a:t>
                      </a:r>
                    </a:p>
                  </a:txBody>
                  <a:tcPr marL="68588" marR="6858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21.840,00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42.000,00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36.000,00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Četvrto dijete</a:t>
                      </a:r>
                    </a:p>
                  </a:txBody>
                  <a:tcPr marL="68588" marR="6858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3.640,00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43.680,00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58.800,00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Peto dijete</a:t>
                      </a:r>
                    </a:p>
                  </a:txBody>
                  <a:tcPr marL="68588" marR="6858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4.940,00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59.280,00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6.650,00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57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Dodatak za djelomičnu invalidnost</a:t>
                      </a:r>
                    </a:p>
                  </a:txBody>
                  <a:tcPr marL="68588" marR="6858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9.360,00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Dodatak za 100 % invalidnost</a:t>
                      </a:r>
                    </a:p>
                  </a:txBody>
                  <a:tcPr marL="68588" marR="6858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31.200,00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42.000,00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3.000,00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 primjene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36563" y="1628775"/>
            <a:ext cx="7426325" cy="452596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dirty="0" smtClean="0"/>
              <a:t>Obračun poreza na dohodak obavlja se prema zakonu koji je na snazi sa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datumom isplate plaće</a:t>
            </a:r>
          </a:p>
          <a:p>
            <a:pPr>
              <a:defRPr/>
            </a:pPr>
            <a:r>
              <a:rPr lang="hr-HR" dirty="0" smtClean="0"/>
              <a:t>Zakon će se primjenjivati od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01.01.2015.</a:t>
            </a:r>
          </a:p>
          <a:p>
            <a:pPr>
              <a:defRPr/>
            </a:pPr>
            <a:r>
              <a:rPr lang="hr-HR" dirty="0" smtClean="0"/>
              <a:t>Ova izmjena se dakle odnosi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r-HR" sz="3200" dirty="0" smtClean="0"/>
              <a:t>  na plaću za 12. mjesec 2014.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r-HR" sz="3200" dirty="0" smtClean="0"/>
              <a:t>  koja se isplaćuje u 01. mjesecu 2015.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Isplata u 12. mjesecu 2014. godine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6448" r="59450" b="47646"/>
          <a:stretch>
            <a:fillRect/>
          </a:stretch>
        </p:blipFill>
        <p:spPr bwMode="auto">
          <a:xfrm>
            <a:off x="684213" y="1557338"/>
            <a:ext cx="73437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3100"/>
            <a:ext cx="46894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6964" r="60631" b="47849"/>
          <a:stretch>
            <a:fillRect/>
          </a:stretch>
        </p:blipFill>
        <p:spPr bwMode="auto">
          <a:xfrm>
            <a:off x="827088" y="1644650"/>
            <a:ext cx="7561262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Isplata u 1. mjesecu 2015. godine</a:t>
            </a:r>
          </a:p>
        </p:txBody>
      </p:sp>
      <p:sp>
        <p:nvSpPr>
          <p:cNvPr id="5" name="Down Arrow 4"/>
          <p:cNvSpPr/>
          <p:nvPr/>
        </p:nvSpPr>
        <p:spPr>
          <a:xfrm rot="3513198">
            <a:off x="8141494" y="3217069"/>
            <a:ext cx="287338" cy="1390650"/>
          </a:xfrm>
          <a:prstGeom prst="downArrow">
            <a:avLst/>
          </a:prstGeom>
          <a:solidFill>
            <a:srgbClr val="C00000"/>
          </a:solidFill>
          <a:ln>
            <a:solidFill>
              <a:srgbClr val="631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6" name="Down Arrow 5"/>
          <p:cNvSpPr/>
          <p:nvPr/>
        </p:nvSpPr>
        <p:spPr>
          <a:xfrm rot="3996086">
            <a:off x="4762500" y="4510088"/>
            <a:ext cx="288925" cy="1390650"/>
          </a:xfrm>
          <a:prstGeom prst="downArrow">
            <a:avLst/>
          </a:prstGeom>
          <a:solidFill>
            <a:srgbClr val="C00000"/>
          </a:solidFill>
          <a:ln>
            <a:solidFill>
              <a:srgbClr val="631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Izmjene kod poreznih razreda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916113"/>
            <a:ext cx="8229600" cy="4824412"/>
          </a:xfrm>
        </p:spPr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hr-HR" sz="2800" dirty="0" smtClean="0"/>
              <a:t>Do sada su porezni razredi bili vezani za iznos osnovnog osobnog odbitka. </a:t>
            </a:r>
          </a:p>
          <a:p>
            <a:pPr>
              <a:spcBef>
                <a:spcPts val="2400"/>
              </a:spcBef>
              <a:defRPr/>
            </a:pPr>
            <a:r>
              <a:rPr lang="hr-HR" sz="2800" dirty="0" smtClean="0"/>
              <a:t>Prijedlog je da od 01.01.2015. više ne budu  određeni omjerom prema osnovnom osobnom odbitku.</a:t>
            </a:r>
          </a:p>
          <a:p>
            <a:pPr>
              <a:spcBef>
                <a:spcPts val="2400"/>
              </a:spcBef>
              <a:defRPr/>
            </a:pPr>
            <a:r>
              <a:rPr lang="hr-HR" sz="2800" dirty="0" smtClean="0"/>
              <a:t>Povećan je drugi 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porezni razred , </a:t>
            </a:r>
            <a:r>
              <a:rPr lang="hr-HR" sz="2800" dirty="0" smtClean="0"/>
              <a:t>za stopu 25%</a:t>
            </a:r>
          </a:p>
          <a:p>
            <a:pPr>
              <a:spcBef>
                <a:spcPts val="2400"/>
              </a:spcBef>
              <a:defRPr/>
            </a:pPr>
            <a:r>
              <a:rPr lang="hr-HR" sz="2800" dirty="0" smtClean="0"/>
              <a:t>Same porezne stope neće se mijenjati</a:t>
            </a:r>
          </a:p>
          <a:p>
            <a:pPr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11881</TotalTime>
  <Words>1239</Words>
  <Application>Microsoft Office PowerPoint</Application>
  <PresentationFormat>On-screen Show (4:3)</PresentationFormat>
  <Paragraphs>328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Izmjena osobnog odbitka i poreznih stopa</vt:lpstr>
      <vt:lpstr>Uvod</vt:lpstr>
      <vt:lpstr>Smanjenje poreza na dohodak</vt:lpstr>
      <vt:lpstr>Novi Osnovni osobni odbitak</vt:lpstr>
      <vt:lpstr>Faktori osobnog odbitka</vt:lpstr>
      <vt:lpstr>Datum primjene</vt:lpstr>
      <vt:lpstr>Isplata u 12. mjesecu 2014. godine</vt:lpstr>
      <vt:lpstr>Isplata u 1. mjesecu 2015. godine</vt:lpstr>
      <vt:lpstr>Izmjene kod poreznih razreda</vt:lpstr>
      <vt:lpstr>Izmjene kod poreznih razreda</vt:lpstr>
      <vt:lpstr>Primjena kroz aplikaciju</vt:lpstr>
      <vt:lpstr>PowerPoint Presentation</vt:lpstr>
      <vt:lpstr>Utjecaj izmjena na neto plaću</vt:lpstr>
      <vt:lpstr>Utjecaj izmjena na neto plaću</vt:lpstr>
      <vt:lpstr>Godišnji obračun plaće na JOPPD obrascu</vt:lpstr>
      <vt:lpstr>JOPPD kod poreznog izravnanja</vt:lpstr>
      <vt:lpstr>PowerPoint Presentation</vt:lpstr>
      <vt:lpstr>Porezne evidencije</vt:lpstr>
      <vt:lpstr>Izmijenjene stope  prireza</vt:lpstr>
      <vt:lpstr>Izmjene i termini primjene…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Gorana Sivić Rušinović</dc:creator>
  <cp:lastModifiedBy>Vanda Golem</cp:lastModifiedBy>
  <cp:revision>117</cp:revision>
  <cp:lastPrinted>2014-11-12T09:51:50Z</cp:lastPrinted>
  <dcterms:created xsi:type="dcterms:W3CDTF">2012-10-10T08:50:49Z</dcterms:created>
  <dcterms:modified xsi:type="dcterms:W3CDTF">2014-11-19T10:35:26Z</dcterms:modified>
</cp:coreProperties>
</file>