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54"/>
  </p:notesMasterIdLst>
  <p:sldIdLst>
    <p:sldId id="316" r:id="rId2"/>
    <p:sldId id="348" r:id="rId3"/>
    <p:sldId id="352" r:id="rId4"/>
    <p:sldId id="355" r:id="rId5"/>
    <p:sldId id="357" r:id="rId6"/>
    <p:sldId id="317" r:id="rId7"/>
    <p:sldId id="318" r:id="rId8"/>
    <p:sldId id="319" r:id="rId9"/>
    <p:sldId id="320" r:id="rId10"/>
    <p:sldId id="321" r:id="rId11"/>
    <p:sldId id="323" r:id="rId12"/>
    <p:sldId id="324" r:id="rId13"/>
    <p:sldId id="327" r:id="rId14"/>
    <p:sldId id="332" r:id="rId15"/>
    <p:sldId id="336" r:id="rId16"/>
    <p:sldId id="337" r:id="rId17"/>
    <p:sldId id="339" r:id="rId18"/>
    <p:sldId id="340" r:id="rId19"/>
    <p:sldId id="343" r:id="rId20"/>
    <p:sldId id="344" r:id="rId21"/>
    <p:sldId id="362" r:id="rId22"/>
    <p:sldId id="365" r:id="rId23"/>
    <p:sldId id="373" r:id="rId24"/>
    <p:sldId id="364" r:id="rId25"/>
    <p:sldId id="376" r:id="rId26"/>
    <p:sldId id="366" r:id="rId27"/>
    <p:sldId id="367" r:id="rId28"/>
    <p:sldId id="368" r:id="rId29"/>
    <p:sldId id="369" r:id="rId30"/>
    <p:sldId id="371" r:id="rId31"/>
    <p:sldId id="377" r:id="rId32"/>
    <p:sldId id="393" r:id="rId33"/>
    <p:sldId id="411" r:id="rId34"/>
    <p:sldId id="380" r:id="rId35"/>
    <p:sldId id="390" r:id="rId36"/>
    <p:sldId id="394" r:id="rId37"/>
    <p:sldId id="395" r:id="rId38"/>
    <p:sldId id="396" r:id="rId39"/>
    <p:sldId id="397" r:id="rId40"/>
    <p:sldId id="398" r:id="rId41"/>
    <p:sldId id="399" r:id="rId42"/>
    <p:sldId id="400" r:id="rId43"/>
    <p:sldId id="401" r:id="rId44"/>
    <p:sldId id="402" r:id="rId45"/>
    <p:sldId id="403" r:id="rId46"/>
    <p:sldId id="404" r:id="rId47"/>
    <p:sldId id="405" r:id="rId48"/>
    <p:sldId id="406" r:id="rId49"/>
    <p:sldId id="407" r:id="rId50"/>
    <p:sldId id="408" r:id="rId51"/>
    <p:sldId id="409" r:id="rId52"/>
    <p:sldId id="410" r:id="rId5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37" autoAdjust="0"/>
    <p:restoredTop sz="94660"/>
  </p:normalViewPr>
  <p:slideViewPr>
    <p:cSldViewPr>
      <p:cViewPr varScale="1">
        <p:scale>
          <a:sx n="100" d="100"/>
          <a:sy n="100" d="100"/>
        </p:scale>
        <p:origin x="-883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5C863-FD37-4BEF-9E46-45CF19D7BC67}" type="datetimeFigureOut">
              <a:rPr lang="hr-HR" smtClean="0"/>
              <a:pPr/>
              <a:t>12.11.2014.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1446C8-9D44-4A8A-977A-DBF996069F2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53318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848600" cy="2462113"/>
          </a:xfrm>
        </p:spPr>
        <p:txBody>
          <a:bodyPr anchor="ctr">
            <a:noAutofit/>
          </a:bodyPr>
          <a:lstStyle>
            <a:lvl1pPr algn="ctr">
              <a:defRPr sz="5400" cap="all" baseline="0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6640" cy="2732112"/>
          </a:xfrm>
        </p:spPr>
        <p:txBody>
          <a:bodyPr/>
          <a:lstStyle>
            <a:lvl1pPr marL="0" indent="0" algn="l">
              <a:buNone/>
              <a:defRPr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4" name="Slika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0888" y="6521440"/>
            <a:ext cx="1414774" cy="327212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0800000">
            <a:off x="457200" y="1600200"/>
            <a:ext cx="8229600" cy="4636008"/>
          </a:xfrm>
        </p:spPr>
        <p:txBody>
          <a:bodyPr vert="eaVert"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10800000">
            <a:off x="445305" y="476672"/>
            <a:ext cx="2057400" cy="5759536"/>
          </a:xfrm>
        </p:spPr>
        <p:txBody>
          <a:bodyPr vert="eaVert" anchor="b"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0800000">
            <a:off x="2699792" y="476672"/>
            <a:ext cx="6019800" cy="5759536"/>
          </a:xfrm>
        </p:spPr>
        <p:txBody>
          <a:bodyPr vert="eaVert"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hr-H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34E6B-E386-4052-B94B-F359AC202B4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59551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08721"/>
            <a:ext cx="7772400" cy="2448272"/>
          </a:xfrm>
        </p:spPr>
        <p:txBody>
          <a:bodyPr anchor="ctr">
            <a:normAutofit/>
          </a:bodyPr>
          <a:lstStyle>
            <a:lvl1pPr algn="ctr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573016"/>
            <a:ext cx="7772400" cy="2554035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 sz="2400">
                <a:solidFill>
                  <a:srgbClr val="002060"/>
                </a:solidFill>
              </a:defRPr>
            </a:lvl2pPr>
            <a:lvl3pPr>
              <a:defRPr sz="2000">
                <a:solidFill>
                  <a:srgbClr val="002060"/>
                </a:solidFill>
              </a:defRPr>
            </a:lvl3pPr>
            <a:lvl4pPr>
              <a:defRPr sz="1800">
                <a:solidFill>
                  <a:srgbClr val="002060"/>
                </a:solidFill>
              </a:defRPr>
            </a:lvl4pPr>
            <a:lvl5pPr>
              <a:defRPr sz="1800">
                <a:solidFill>
                  <a:srgbClr val="00206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 sz="2400">
                <a:solidFill>
                  <a:srgbClr val="002060"/>
                </a:solidFill>
              </a:defRPr>
            </a:lvl2pPr>
            <a:lvl3pPr>
              <a:defRPr sz="2000">
                <a:solidFill>
                  <a:srgbClr val="002060"/>
                </a:solidFill>
              </a:defRPr>
            </a:lvl3pPr>
            <a:lvl4pPr>
              <a:defRPr sz="1800">
                <a:solidFill>
                  <a:srgbClr val="002060"/>
                </a:solidFill>
              </a:defRPr>
            </a:lvl4pPr>
            <a:lvl5pPr>
              <a:defRPr sz="1800">
                <a:solidFill>
                  <a:srgbClr val="00206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10" name="Slika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3" name="Slika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11" name="Slika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3" name="Slika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4" name="Slika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8" name="Slik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7" name="Slik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>
                <a:solidFill>
                  <a:srgbClr val="002060"/>
                </a:solidFill>
              </a:defRPr>
            </a:lvl1pPr>
            <a:lvl2pPr>
              <a:defRPr sz="2800">
                <a:solidFill>
                  <a:srgbClr val="002060"/>
                </a:solidFill>
              </a:defRPr>
            </a:lvl2pPr>
            <a:lvl3pPr>
              <a:defRPr sz="2400">
                <a:solidFill>
                  <a:srgbClr val="002060"/>
                </a:solidFill>
              </a:defRPr>
            </a:lvl3pPr>
            <a:lvl4pPr>
              <a:defRPr sz="2000">
                <a:solidFill>
                  <a:srgbClr val="002060"/>
                </a:solidFill>
              </a:defRPr>
            </a:lvl4pPr>
            <a:lvl5pPr>
              <a:defRPr sz="2000">
                <a:solidFill>
                  <a:srgbClr val="00206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>
                <a:solidFill>
                  <a:srgbClr val="00206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>
                <a:solidFill>
                  <a:srgbClr val="00206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10" name="Slika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7544" y="18288"/>
            <a:ext cx="7776864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16416" y="18288"/>
            <a:ext cx="72008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FFFFFF"/>
                </a:solidFill>
              </a:defRPr>
            </a:lvl1pPr>
          </a:lstStyle>
          <a:p>
            <a:fld id="{D2E57653-3E58-4892-A7ED-712530ACC6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100392" y="6492875"/>
            <a:ext cx="10436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EE666-E7FC-4792-A216-299238F92772}" type="datetimeFigureOut">
              <a:rPr lang="hr-HR" smtClean="0"/>
              <a:pPr/>
              <a:t>12.11.2014.</a:t>
            </a:fld>
            <a:endParaRPr lang="hr-H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</p:sldLayoutIdLst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mailto:sszssh@zg.t-com.hr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36712"/>
            <a:ext cx="7848600" cy="3888432"/>
          </a:xfrm>
        </p:spPr>
        <p:txBody>
          <a:bodyPr/>
          <a:lstStyle/>
          <a:p>
            <a:r>
              <a:rPr lang="hr-HR" sz="4400" b="1" dirty="0" smtClean="0"/>
              <a:t/>
            </a:r>
            <a:br>
              <a:rPr lang="hr-HR" sz="4400" b="1" dirty="0" smtClean="0"/>
            </a:br>
            <a:r>
              <a:rPr lang="hr-HR" sz="4400" b="1" dirty="0" smtClean="0"/>
              <a:t/>
            </a:r>
            <a:br>
              <a:rPr lang="hr-HR" sz="4400" b="1" dirty="0" smtClean="0"/>
            </a:br>
            <a:r>
              <a:rPr lang="hr-HR" sz="4400" b="1" dirty="0" smtClean="0"/>
              <a:t/>
            </a:r>
            <a:br>
              <a:rPr lang="hr-HR" sz="4400" b="1" dirty="0" smtClean="0"/>
            </a:br>
            <a:r>
              <a:rPr lang="hr-HR" sz="3600" dirty="0" smtClean="0"/>
              <a:t>novi </a:t>
            </a:r>
            <a:r>
              <a:rPr lang="hr-HR" sz="3600" dirty="0" smtClean="0"/>
              <a:t>zakon o </a:t>
            </a:r>
            <a:r>
              <a:rPr lang="hr-HR" sz="3600" dirty="0" smtClean="0"/>
              <a:t>radu,</a:t>
            </a:r>
            <a:br>
              <a:rPr lang="hr-HR" sz="3600" dirty="0" smtClean="0"/>
            </a:br>
            <a:r>
              <a:rPr lang="hr-HR" sz="3600" dirty="0" smtClean="0"/>
              <a:t>naknada troškova prijevoza I</a:t>
            </a:r>
            <a:br>
              <a:rPr lang="hr-HR" sz="3600" dirty="0" smtClean="0"/>
            </a:br>
            <a:r>
              <a:rPr lang="hr-HR" sz="3600" dirty="0" smtClean="0"/>
              <a:t>obvezni doprinosi  od 1. 1. 2015.</a:t>
            </a: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4400" b="1" dirty="0" smtClean="0"/>
              <a:t/>
            </a:r>
            <a:br>
              <a:rPr lang="pl-PL" sz="4400" b="1" dirty="0" smtClean="0"/>
            </a:br>
            <a:r>
              <a:rPr lang="hr-HR" sz="4400" b="1" dirty="0" smtClean="0"/>
              <a:t/>
            </a:r>
            <a:br>
              <a:rPr lang="hr-HR" sz="4400" b="1" dirty="0" smtClean="0"/>
            </a:br>
            <a:r>
              <a:rPr lang="hr-HR" sz="4400" b="1" dirty="0" smtClean="0"/>
              <a:t/>
            </a:r>
            <a:br>
              <a:rPr lang="hr-HR" sz="4400" b="1" dirty="0" smtClean="0"/>
            </a:br>
            <a:r>
              <a:rPr lang="hr-HR" sz="4400" dirty="0" smtClean="0"/>
              <a:t/>
            </a:r>
            <a:br>
              <a:rPr lang="hr-HR" sz="4400" dirty="0" smtClean="0"/>
            </a:br>
            <a:endParaRPr lang="hr-HR" sz="44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365104"/>
            <a:ext cx="7846640" cy="1872208"/>
          </a:xfrm>
        </p:spPr>
        <p:txBody>
          <a:bodyPr>
            <a:normAutofit/>
          </a:bodyPr>
          <a:lstStyle/>
          <a:p>
            <a:pPr algn="ctr"/>
            <a:endParaRPr lang="hr-HR" i="1" dirty="0" smtClean="0">
              <a:solidFill>
                <a:srgbClr val="404040"/>
              </a:solidFill>
            </a:endParaRPr>
          </a:p>
          <a:p>
            <a:pPr algn="ctr"/>
            <a:r>
              <a:rPr lang="hr-HR" i="1" dirty="0" err="1" smtClean="0">
                <a:solidFill>
                  <a:srgbClr val="404040"/>
                </a:solidFill>
              </a:rPr>
              <a:t>dr</a:t>
            </a:r>
            <a:r>
              <a:rPr lang="hr-HR" i="1" dirty="0" smtClean="0">
                <a:solidFill>
                  <a:srgbClr val="404040"/>
                </a:solidFill>
              </a:rPr>
              <a:t>. </a:t>
            </a:r>
            <a:r>
              <a:rPr lang="hr-HR" i="1" dirty="0" err="1" smtClean="0">
                <a:solidFill>
                  <a:srgbClr val="404040"/>
                </a:solidFill>
              </a:rPr>
              <a:t>sc</a:t>
            </a:r>
            <a:r>
              <a:rPr lang="hr-HR" i="1" dirty="0" smtClean="0">
                <a:solidFill>
                  <a:srgbClr val="404040"/>
                </a:solidFill>
              </a:rPr>
              <a:t>. Marija Zuber</a:t>
            </a:r>
          </a:p>
          <a:p>
            <a:pPr algn="ctr"/>
            <a:r>
              <a:rPr lang="hr-HR" i="1" dirty="0">
                <a:solidFill>
                  <a:srgbClr val="404040"/>
                </a:solidFill>
              </a:rPr>
              <a:t>s</a:t>
            </a:r>
            <a:r>
              <a:rPr lang="hr-HR" i="1" dirty="0" smtClean="0">
                <a:solidFill>
                  <a:srgbClr val="404040"/>
                </a:solidFill>
              </a:rPr>
              <a:t>avjetnica-urednica</a:t>
            </a:r>
            <a:r>
              <a:rPr lang="hr-HR" i="1" dirty="0" smtClean="0">
                <a:solidFill>
                  <a:srgbClr val="404040"/>
                </a:solidFill>
              </a:rPr>
              <a:t>, HZ RIF</a:t>
            </a:r>
          </a:p>
          <a:p>
            <a:pPr algn="ctr"/>
            <a:r>
              <a:rPr lang="hr-HR" i="1" dirty="0" smtClean="0">
                <a:solidFill>
                  <a:srgbClr val="404040"/>
                </a:solidFill>
              </a:rPr>
              <a:t>studeni  2014.</a:t>
            </a:r>
          </a:p>
          <a:p>
            <a:pPr algn="ctr"/>
            <a:endParaRPr lang="hr-HR" dirty="0" smtClean="0"/>
          </a:p>
          <a:p>
            <a:pPr algn="ctr"/>
            <a:endParaRPr lang="hr-HR" i="1" dirty="0">
              <a:solidFill>
                <a:srgbClr val="404040"/>
              </a:solidFill>
            </a:endParaRPr>
          </a:p>
          <a:p>
            <a:pPr algn="ctr"/>
            <a:endParaRPr lang="hr-HR" i="1" dirty="0" smtClean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669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200" b="1" dirty="0" smtClean="0"/>
              <a:t>“</a:t>
            </a:r>
            <a:r>
              <a:rPr lang="hr-HR" sz="3200" dirty="0" smtClean="0"/>
              <a:t>DOPUNSKI” RAD = RADNI ODNOS S NEPUNIM RADNIM VREMENOM 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Pisani ugovor o radu (na određeno ili na neodređeno, vodeći računa o ograničenju fonda sati)</a:t>
            </a:r>
          </a:p>
          <a:p>
            <a:r>
              <a:rPr lang="hr-HR" dirty="0" smtClean="0"/>
              <a:t>Prijava na mirovinsko i zdravstveno osiguranje</a:t>
            </a:r>
          </a:p>
          <a:p>
            <a:r>
              <a:rPr lang="hr-HR" dirty="0" smtClean="0"/>
              <a:t>Raspored radnog vremena</a:t>
            </a:r>
          </a:p>
          <a:p>
            <a:r>
              <a:rPr lang="hr-HR" dirty="0" smtClean="0"/>
              <a:t>Evidencije o radnom vremenu</a:t>
            </a:r>
          </a:p>
          <a:p>
            <a:r>
              <a:rPr lang="hr-HR" dirty="0" smtClean="0"/>
              <a:t>Pravo na minimalnu plaću razmjerno ugovorenom fondu tjednog radnog vremena</a:t>
            </a:r>
          </a:p>
          <a:p>
            <a:r>
              <a:rPr lang="hr-HR" dirty="0" smtClean="0"/>
              <a:t>VAŽNO: obvezno podnošenje godišnje porezne prijave </a:t>
            </a:r>
          </a:p>
          <a:p>
            <a:r>
              <a:rPr lang="hr-HR" dirty="0" smtClean="0"/>
              <a:t>Ostala materijalna prava – razmjerno ugovorenom fondu tjednog radnog vremena</a:t>
            </a:r>
          </a:p>
          <a:p>
            <a:r>
              <a:rPr lang="hr-HR" dirty="0" smtClean="0"/>
              <a:t>Bolovanje – pravo na naknadu plaće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 smtClean="0">
                <a:latin typeface="Arial" charset="0"/>
              </a:rPr>
              <a:t>RASPORED RADNOG VREMENA</a:t>
            </a:r>
            <a:endParaRPr lang="hr-H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Radno vrijeme radnika može se rasporediti u jednakom, odnosno nejednakom trajanju po danima, tjednima, odnosno mjesecima.</a:t>
            </a:r>
          </a:p>
          <a:p>
            <a:r>
              <a:rPr lang="hr-HR" b="1" dirty="0" smtClean="0"/>
              <a:t>Jednaki raspored </a:t>
            </a:r>
            <a:r>
              <a:rPr lang="hr-HR" dirty="0" smtClean="0"/>
              <a:t>– ugovoreni tjedni fond sati raspoređuje se na dane koje je radnik obvezan raditi, vodeći računa o:</a:t>
            </a:r>
          </a:p>
          <a:p>
            <a:pPr>
              <a:buNone/>
            </a:pPr>
            <a:r>
              <a:rPr lang="hr-HR" dirty="0" smtClean="0"/>
              <a:t>    - pravu radnika na dnevni odmor</a:t>
            </a:r>
          </a:p>
          <a:p>
            <a:pPr>
              <a:buNone/>
            </a:pPr>
            <a:r>
              <a:rPr lang="hr-HR" dirty="0" smtClean="0"/>
              <a:t>    - pravu radnika na tjedni odmor</a:t>
            </a:r>
          </a:p>
          <a:p>
            <a:r>
              <a:rPr lang="hr-HR" b="1" dirty="0" smtClean="0"/>
              <a:t>Nejednaki raspored </a:t>
            </a:r>
            <a:r>
              <a:rPr lang="hr-HR" dirty="0" smtClean="0"/>
              <a:t>- ugovoreni tjedni fond sati raspoređuje se tako da radnik tijekom jednog razdoblja radi duže, a tijekom drugog razdoblja kraće od punog, odnosno nepunog radnog vremena</a:t>
            </a:r>
            <a:endParaRPr lang="hr-H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r>
              <a:rPr lang="hr-HR" sz="3600" dirty="0" smtClean="0"/>
              <a:t>NEJEDNAKI RASPORED - OGRANIČENJA</a:t>
            </a:r>
            <a:endParaRPr lang="hr-H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80248"/>
          </a:xfrm>
        </p:spPr>
        <p:txBody>
          <a:bodyPr>
            <a:normAutofit fontScale="77500" lnSpcReduction="20000"/>
          </a:bodyPr>
          <a:lstStyle/>
          <a:p>
            <a:r>
              <a:rPr lang="hr-HR" b="1" dirty="0" smtClean="0"/>
              <a:t>Razdoblje nejednakog rasporeda rada</a:t>
            </a:r>
            <a:r>
              <a:rPr lang="hr-HR" dirty="0" smtClean="0"/>
              <a:t>:</a:t>
            </a:r>
          </a:p>
          <a:p>
            <a:pPr>
              <a:buNone/>
            </a:pPr>
            <a:r>
              <a:rPr lang="hr-HR" dirty="0" smtClean="0"/>
              <a:t>    - najkraće - 1 mjesec</a:t>
            </a:r>
          </a:p>
          <a:p>
            <a:pPr>
              <a:buNone/>
            </a:pPr>
            <a:r>
              <a:rPr lang="hr-HR" dirty="0" smtClean="0"/>
              <a:t>    - najduže - 12 mjeseci</a:t>
            </a:r>
          </a:p>
          <a:p>
            <a:r>
              <a:rPr lang="hr-HR" b="1" dirty="0" smtClean="0"/>
              <a:t>Tjedna ograničenja trajanja rada:</a:t>
            </a:r>
          </a:p>
          <a:p>
            <a:pPr>
              <a:buNone/>
            </a:pPr>
            <a:r>
              <a:rPr lang="hr-HR" dirty="0" smtClean="0"/>
              <a:t>    - najviše 50 sati tjedno, a ako je predviđeno KU najviše 60 </a:t>
            </a:r>
            <a:r>
              <a:rPr lang="hr-HR" dirty="0" err="1" smtClean="0"/>
              <a:t>ati</a:t>
            </a:r>
            <a:endParaRPr lang="hr-HR" dirty="0" smtClean="0"/>
          </a:p>
          <a:p>
            <a:pPr>
              <a:buNone/>
            </a:pPr>
            <a:r>
              <a:rPr lang="hr-HR" dirty="0" smtClean="0"/>
              <a:t>    - najkraće – 0 sati (slobodni dani)</a:t>
            </a:r>
          </a:p>
          <a:p>
            <a:pPr marL="446088" indent="-446088">
              <a:buNone/>
            </a:pPr>
            <a:r>
              <a:rPr lang="hr-HR" dirty="0" smtClean="0"/>
              <a:t>    - prosjek u razdoblju od 4 mjeseca: najviše 48 sati, uključujući i prekovremeni rad</a:t>
            </a:r>
          </a:p>
          <a:p>
            <a:pPr marL="269875" indent="-269875"/>
            <a:r>
              <a:rPr lang="hr-HR" b="1" dirty="0" smtClean="0"/>
              <a:t>Bez tjednih ograničenja, uz sljedeće uvjete:</a:t>
            </a:r>
          </a:p>
          <a:p>
            <a:pPr marL="446088" indent="-446088">
              <a:buNone/>
            </a:pPr>
            <a:r>
              <a:rPr lang="hr-HR" dirty="0" smtClean="0"/>
              <a:t>    - KU se može urediti ukupan fond sati u razdoblju trajanja nejednakog rasporeda (</a:t>
            </a:r>
            <a:r>
              <a:rPr lang="hr-HR" dirty="0" err="1" smtClean="0"/>
              <a:t>tzv</a:t>
            </a:r>
            <a:r>
              <a:rPr lang="hr-HR" dirty="0" smtClean="0"/>
              <a:t>. “banka sati”)</a:t>
            </a:r>
          </a:p>
          <a:p>
            <a:pPr marL="363538" indent="-363538">
              <a:buNone/>
            </a:pPr>
            <a:r>
              <a:rPr lang="hr-HR" dirty="0" smtClean="0"/>
              <a:t>    - prosjek u razdoblju od 4 mjeseca (KU: 6 mjeseci): najviše 45 sati, uključujući i  prekovremeni rad</a:t>
            </a:r>
          </a:p>
          <a:p>
            <a:pPr marL="363538" indent="-363538">
              <a:buNone/>
            </a:pPr>
            <a:r>
              <a:rPr lang="hr-HR" dirty="0" smtClean="0"/>
              <a:t>__________________________________________________________________</a:t>
            </a:r>
          </a:p>
          <a:p>
            <a:r>
              <a:rPr lang="hr-HR" b="1" dirty="0"/>
              <a:t>U referentno razdoblje od 4 odnosno 6 mjeseci </a:t>
            </a:r>
            <a:r>
              <a:rPr lang="hr-HR" dirty="0"/>
              <a:t>(prema kolektivnom ugovoru) </a:t>
            </a:r>
            <a:r>
              <a:rPr lang="hr-HR" b="1" dirty="0"/>
              <a:t>ne ubraja se:</a:t>
            </a:r>
          </a:p>
          <a:p>
            <a:pPr>
              <a:buNone/>
            </a:pPr>
            <a:r>
              <a:rPr lang="hr-HR" dirty="0"/>
              <a:t>   - razdoblje bolovanja</a:t>
            </a:r>
          </a:p>
          <a:p>
            <a:pPr>
              <a:buNone/>
            </a:pPr>
            <a:r>
              <a:rPr lang="hr-HR" dirty="0"/>
              <a:t>   - razdoblje korištenja godišnjeg odmora</a:t>
            </a:r>
          </a:p>
          <a:p>
            <a:pPr marL="363538" indent="-363538">
              <a:buNone/>
            </a:pPr>
            <a:endParaRPr lang="hr-HR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 idx="4294967295"/>
          </p:nvPr>
        </p:nvSpPr>
        <p:spPr>
          <a:xfrm>
            <a:off x="323850" y="377250"/>
            <a:ext cx="8229600" cy="584775"/>
          </a:xfrm>
        </p:spPr>
        <p:txBody>
          <a:bodyPr anchor="b">
            <a:spAutoFit/>
          </a:bodyPr>
          <a:lstStyle/>
          <a:p>
            <a:pPr eaLnBrk="1" hangingPunct="1"/>
            <a:r>
              <a:rPr lang="hr-HR" sz="3200" dirty="0" smtClean="0">
                <a:latin typeface="Arial" charset="0"/>
              </a:rPr>
              <a:t>OGRANIČENJA PREKOVREMENOG RADA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4294967295"/>
          </p:nvPr>
        </p:nvSpPr>
        <p:spPr>
          <a:xfrm>
            <a:off x="250825" y="1196974"/>
            <a:ext cx="8558213" cy="4824314"/>
          </a:xfrm>
        </p:spPr>
        <p:txBody>
          <a:bodyPr>
            <a:noAutofit/>
          </a:bodyPr>
          <a:lstStyle/>
          <a:p>
            <a:pPr marL="342900" lvl="1" indent="-342900" eaLnBrk="1" hangingPunct="1">
              <a:buSzPct val="75000"/>
              <a:buFont typeface="Wingdings" pitchFamily="2" charset="2"/>
              <a:buChar char="§"/>
            </a:pPr>
            <a:r>
              <a:rPr lang="hr-HR" b="1" dirty="0" smtClean="0">
                <a:latin typeface="Arial" charset="0"/>
              </a:rPr>
              <a:t>180 sati godišnje (KU: 250 sati godišnje)</a:t>
            </a:r>
          </a:p>
          <a:p>
            <a:pPr marL="342900" lvl="1" indent="-342900" eaLnBrk="1" hangingPunct="1">
              <a:buSzPct val="75000"/>
              <a:buFont typeface="Wingdings" pitchFamily="2" charset="2"/>
              <a:buChar char="§"/>
            </a:pPr>
            <a:r>
              <a:rPr lang="hr-HR" b="1" dirty="0" smtClean="0">
                <a:latin typeface="Arial" charset="0"/>
              </a:rPr>
              <a:t>radnik koji radi prekovremeno smije raditi ukupno najviše 50 sati tjedno</a:t>
            </a:r>
          </a:p>
          <a:p>
            <a:pPr marL="342900" lvl="1" indent="-342900" eaLnBrk="1" hangingPunct="1">
              <a:buSzPct val="75000"/>
              <a:buFontTx/>
              <a:buChar char="-"/>
            </a:pPr>
            <a:r>
              <a:rPr lang="hr-HR" dirty="0" smtClean="0">
                <a:latin typeface="Arial" charset="0"/>
              </a:rPr>
              <a:t>prekovremeni rad je i rad duži od ugovorenog nepunog radnog vremena</a:t>
            </a:r>
          </a:p>
          <a:p>
            <a:pPr marL="342900" lvl="1" indent="-342900" eaLnBrk="1" hangingPunct="1">
              <a:buSzPct val="75000"/>
              <a:buFontTx/>
              <a:buChar char="-"/>
            </a:pPr>
            <a:endParaRPr lang="hr-HR" dirty="0" smtClean="0">
              <a:latin typeface="Arial" charset="0"/>
            </a:endParaRPr>
          </a:p>
          <a:p>
            <a:pPr marL="342900" lvl="1" indent="-342900" eaLnBrk="1" hangingPunct="1">
              <a:buSzPct val="75000"/>
              <a:buNone/>
            </a:pPr>
            <a:r>
              <a:rPr lang="hr-HR" b="1" dirty="0" smtClean="0">
                <a:solidFill>
                  <a:srgbClr val="FF0000"/>
                </a:solidFill>
                <a:latin typeface="Arial" charset="0"/>
              </a:rPr>
              <a:t>NOVO:</a:t>
            </a:r>
          </a:p>
          <a:p>
            <a:pPr marL="342900" lvl="1" indent="-342900" eaLnBrk="1" hangingPunct="1">
              <a:buSzPct val="75000"/>
              <a:buFont typeface="Wingdings" pitchFamily="2" charset="2"/>
              <a:buChar char="§"/>
            </a:pPr>
            <a:r>
              <a:rPr lang="hr-HR" b="1" dirty="0" smtClean="0">
                <a:latin typeface="Arial" charset="0"/>
              </a:rPr>
              <a:t>pisani nalog za prekovremeni rad</a:t>
            </a:r>
          </a:p>
          <a:p>
            <a:pPr marL="342900" lvl="1" indent="-342900">
              <a:buSzPct val="75000"/>
              <a:buFont typeface="Wingdings" pitchFamily="2" charset="2"/>
              <a:buChar char="§"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iznimno, ako priroda prijeke potrebe onemogućava poslodavca da prije početka prekovremenog rada uruči radniku pisani zahtjev, usmeni zahtjev poslodavac je dužan </a:t>
            </a:r>
            <a:r>
              <a:rPr lang="hr-HR" b="1" dirty="0" smtClean="0">
                <a:latin typeface="Arial" pitchFamily="34" charset="0"/>
                <a:cs typeface="Arial" pitchFamily="34" charset="0"/>
              </a:rPr>
              <a:t>pisano potvrditi u roku od sedam dana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od dana kada je prekovremeni rad naložen</a:t>
            </a:r>
          </a:p>
          <a:p>
            <a:pPr marL="342900" lvl="1" indent="-342900">
              <a:buSzPct val="75000"/>
              <a:buFont typeface="Wingdings" pitchFamily="2" charset="2"/>
              <a:buChar char="§"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neizdavanje pisanog naloga nije prekršaj niti inspektor ima ovlaštenje naložiti upravnu mjeru</a:t>
            </a:r>
          </a:p>
          <a:p>
            <a:pPr marL="342900" lvl="1" indent="-342900" eaLnBrk="1" hangingPunct="1">
              <a:buSzPct val="75000"/>
              <a:buFontTx/>
              <a:buChar char="-"/>
            </a:pPr>
            <a:endParaRPr lang="hr-HR" dirty="0" smtClean="0">
              <a:latin typeface="Arial" charset="0"/>
            </a:endParaRPr>
          </a:p>
          <a:p>
            <a:pPr marL="342900" lvl="1" indent="-342900" eaLnBrk="1" hangingPunct="1">
              <a:buSzPct val="75000"/>
              <a:buNone/>
            </a:pPr>
            <a:endParaRPr lang="hr-HR" dirty="0" smtClean="0">
              <a:latin typeface="Arial" charset="0"/>
            </a:endParaRP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>
            <a:normAutofit/>
          </a:bodyPr>
          <a:lstStyle/>
          <a:p>
            <a:r>
              <a:rPr lang="hr-HR" sz="2800" dirty="0" smtClean="0"/>
              <a:t>MOGUĆNOST DRUKČIJEG UREĐENJA RADNOG VREMENA</a:t>
            </a:r>
            <a:endParaRPr lang="hr-H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00600"/>
          </a:xfrm>
        </p:spPr>
        <p:txBody>
          <a:bodyPr>
            <a:noAutofit/>
          </a:bodyPr>
          <a:lstStyle/>
          <a:p>
            <a:pPr marL="176213" indent="-176213"/>
            <a:r>
              <a:rPr lang="hr-HR" sz="1800" dirty="0" smtClean="0">
                <a:latin typeface="Arial" pitchFamily="34" charset="0"/>
                <a:cs typeface="Arial" pitchFamily="34" charset="0"/>
              </a:rPr>
              <a:t>radnik kojem</a:t>
            </a:r>
            <a:r>
              <a:rPr lang="vi-VN" sz="1800" dirty="0" smtClean="0">
                <a:latin typeface="Arial" pitchFamily="34" charset="0"/>
                <a:cs typeface="Arial" pitchFamily="34" charset="0"/>
              </a:rPr>
              <a:t> zbog posebnosti  poslova, radno vrijeme nije moguće mjeriti ili unaprijed odrediti ili ga radni</a:t>
            </a:r>
            <a:r>
              <a:rPr lang="hr-HR" sz="1800" dirty="0" smtClean="0">
                <a:latin typeface="Arial" pitchFamily="34" charset="0"/>
                <a:cs typeface="Arial" pitchFamily="34" charset="0"/>
              </a:rPr>
              <a:t>k </a:t>
            </a:r>
            <a:r>
              <a:rPr lang="vi-VN" sz="1800" dirty="0" smtClean="0">
                <a:latin typeface="Arial" pitchFamily="34" charset="0"/>
                <a:cs typeface="Arial" pitchFamily="34" charset="0"/>
              </a:rPr>
              <a:t>određuj</a:t>
            </a:r>
            <a:r>
              <a:rPr lang="hr-HR" sz="18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vi-VN" sz="1800" dirty="0" smtClean="0">
                <a:latin typeface="Arial" pitchFamily="34" charset="0"/>
                <a:cs typeface="Arial" pitchFamily="34" charset="0"/>
              </a:rPr>
              <a:t> samostalno</a:t>
            </a:r>
            <a:endParaRPr lang="hr-HR" sz="1800" dirty="0" smtClean="0">
              <a:latin typeface="Arial" pitchFamily="34" charset="0"/>
              <a:cs typeface="Arial" pitchFamily="34" charset="0"/>
            </a:endParaRPr>
          </a:p>
          <a:p>
            <a:pPr marL="182563" indent="-182563"/>
            <a:r>
              <a:rPr lang="vi-VN" sz="1800" dirty="0" smtClean="0">
                <a:latin typeface="Arial" pitchFamily="34" charset="0"/>
                <a:cs typeface="Arial" pitchFamily="34" charset="0"/>
              </a:rPr>
              <a:t>radnik koji ima status rukovodeće osobe</a:t>
            </a:r>
            <a:r>
              <a:rPr lang="hr-HR" sz="1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hr-HR" sz="1800" dirty="0"/>
              <a:t>radnik koji je: ovlašten voditi poslove poslodavca, samostalno zaključivati pravne poslove u ime i za račun poslodavca, kojem raspored radnog vremena nije moguće unaprijed odrediti i koji o tom rasporedu samostalno </a:t>
            </a:r>
            <a:r>
              <a:rPr lang="hr-HR" sz="1800" dirty="0" smtClean="0"/>
              <a:t>odlučuje)</a:t>
            </a:r>
            <a:endParaRPr lang="hr-HR" sz="1800" dirty="0" smtClean="0">
              <a:latin typeface="Arial" pitchFamily="34" charset="0"/>
              <a:cs typeface="Arial" pitchFamily="34" charset="0"/>
            </a:endParaRPr>
          </a:p>
          <a:p>
            <a:pPr marL="176213" indent="-176213"/>
            <a:r>
              <a:rPr lang="vi-VN" sz="1800" dirty="0" smtClean="0">
                <a:latin typeface="Arial" pitchFamily="34" charset="0"/>
                <a:cs typeface="Arial" pitchFamily="34" charset="0"/>
              </a:rPr>
              <a:t>radnik član obitelji poslodavca fizičke osobe koji živi u zajedničkom kućanstvu s poslodavcem </a:t>
            </a:r>
            <a:endParaRPr lang="hr-HR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r-HR" sz="1400" b="1" dirty="0" smtClean="0">
                <a:latin typeface="Arial" pitchFamily="34" charset="0"/>
                <a:cs typeface="Arial" pitchFamily="34" charset="0"/>
              </a:rPr>
              <a:t>NE PRIMJENJUJU SE </a:t>
            </a:r>
            <a:r>
              <a:rPr lang="hr-HR" sz="1400" dirty="0" smtClean="0">
                <a:latin typeface="Arial" pitchFamily="34" charset="0"/>
                <a:cs typeface="Arial" pitchFamily="34" charset="0"/>
              </a:rPr>
              <a:t>odredbe Zakona o radu:</a:t>
            </a:r>
          </a:p>
          <a:p>
            <a:pPr>
              <a:buNone/>
            </a:pPr>
            <a:r>
              <a:rPr lang="hr-HR" sz="1400" dirty="0" smtClean="0">
                <a:latin typeface="Arial" pitchFamily="34" charset="0"/>
                <a:cs typeface="Arial" pitchFamily="34" charset="0"/>
              </a:rPr>
              <a:t>   - o najdužem trajanju tjednog radnog vremena</a:t>
            </a:r>
          </a:p>
          <a:p>
            <a:pPr marL="363538" indent="-363538">
              <a:buNone/>
            </a:pPr>
            <a:r>
              <a:rPr lang="hr-HR" sz="1400" dirty="0" smtClean="0">
                <a:latin typeface="Arial" pitchFamily="34" charset="0"/>
                <a:cs typeface="Arial" pitchFamily="34" charset="0"/>
              </a:rPr>
              <a:t>   - o razdoblju u kojem se u slučaju nejednakog rasporeda ograničava  prosječno tjedno radno vrijeme (4 mjeseca), </a:t>
            </a:r>
          </a:p>
          <a:p>
            <a:pPr>
              <a:buNone/>
            </a:pPr>
            <a:r>
              <a:rPr lang="hr-HR" sz="1400" dirty="0" smtClean="0">
                <a:latin typeface="Arial" pitchFamily="34" charset="0"/>
                <a:cs typeface="Arial" pitchFamily="34" charset="0"/>
              </a:rPr>
              <a:t>   - noćnom radu, </a:t>
            </a:r>
          </a:p>
          <a:p>
            <a:pPr>
              <a:buNone/>
            </a:pPr>
            <a:r>
              <a:rPr lang="hr-HR" sz="1400" dirty="0" smtClean="0">
                <a:latin typeface="Arial" pitchFamily="34" charset="0"/>
                <a:cs typeface="Arial" pitchFamily="34" charset="0"/>
              </a:rPr>
              <a:t>   - o dnevnom i tjednom odmoru</a:t>
            </a:r>
          </a:p>
          <a:p>
            <a:pPr marL="0" indent="0">
              <a:buNone/>
            </a:pPr>
            <a:r>
              <a:rPr lang="hr-HR" sz="1800" b="1" dirty="0" smtClean="0">
                <a:latin typeface="Arial" pitchFamily="34" charset="0"/>
                <a:cs typeface="Arial" pitchFamily="34" charset="0"/>
              </a:rPr>
              <a:t>UVJET: </a:t>
            </a:r>
            <a:r>
              <a:rPr lang="vi-VN" sz="1800" dirty="0" smtClean="0">
                <a:latin typeface="Arial" pitchFamily="34" charset="0"/>
                <a:cs typeface="Arial" pitchFamily="34" charset="0"/>
              </a:rPr>
              <a:t>ako su s poslodavcem ugovorili samostalnost određivanju</a:t>
            </a:r>
            <a:r>
              <a:rPr lang="hr-HR" sz="1800" dirty="0" smtClean="0">
                <a:latin typeface="Arial" pitchFamily="34" charset="0"/>
                <a:cs typeface="Arial" pitchFamily="34" charset="0"/>
              </a:rPr>
              <a:t> rasporeda radnog vremena, te dnevnog i tjednog odmora </a:t>
            </a:r>
          </a:p>
          <a:p>
            <a:pPr marL="0" indent="0">
              <a:buNone/>
            </a:pPr>
            <a:r>
              <a:rPr lang="hr-HR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NOVO: </a:t>
            </a:r>
            <a:r>
              <a:rPr lang="hr-HR" sz="1600" dirty="0" smtClean="0"/>
              <a:t>Poslodavac je dužan obavijestiti radničko vijeće o ugovorima sklopljenima s radnicima s kojima je ugovorena samostalnost u određivanju rasporeda radnog vremena.</a:t>
            </a:r>
            <a:endParaRPr lang="hr-HR" sz="1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 smtClean="0"/>
              <a:t>PRAVO NA GODIŠNJI ODMOR</a:t>
            </a:r>
            <a:endParaRPr lang="hr-H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svaki radnik ima za svaku kalendarsku godinu pravo na plaćeni godišnji odmor </a:t>
            </a:r>
          </a:p>
          <a:p>
            <a:pPr>
              <a:buNone/>
            </a:pPr>
            <a:r>
              <a:rPr lang="hr-HR" dirty="0" smtClean="0"/>
              <a:t>    - pravo na puni godišnji odmor </a:t>
            </a:r>
          </a:p>
          <a:p>
            <a:pPr>
              <a:buNone/>
            </a:pPr>
            <a:r>
              <a:rPr lang="hr-HR" dirty="0" smtClean="0"/>
              <a:t>    - pravo na razmjerni dio godišnjeg odmora </a:t>
            </a:r>
          </a:p>
          <a:p>
            <a:pPr>
              <a:buNone/>
            </a:pPr>
            <a:r>
              <a:rPr lang="hr-HR" dirty="0" smtClean="0"/>
              <a:t>MINIMALNO TRAJANJE:</a:t>
            </a:r>
          </a:p>
          <a:p>
            <a:r>
              <a:rPr lang="hr-HR" dirty="0" smtClean="0"/>
              <a:t>najmanje 4 tjedna</a:t>
            </a:r>
          </a:p>
          <a:p>
            <a:r>
              <a:rPr lang="hr-HR" dirty="0" smtClean="0"/>
              <a:t>invalidi – najmanje 5 tjedana (Zakon o profesionalnoj rehabilitaciji i zapošljavanju osoba s invaliditetom)</a:t>
            </a:r>
          </a:p>
          <a:p>
            <a:r>
              <a:rPr lang="hr-HR" dirty="0" smtClean="0"/>
              <a:t>maloljetnici – najmanje 5 tjedana</a:t>
            </a:r>
          </a:p>
          <a:p>
            <a:pPr>
              <a:buNone/>
            </a:pPr>
            <a:r>
              <a:rPr lang="hr-HR" b="1" dirty="0" smtClean="0">
                <a:solidFill>
                  <a:srgbClr val="FF0000"/>
                </a:solidFill>
              </a:rPr>
              <a:t>NOVO: </a:t>
            </a:r>
            <a:r>
              <a:rPr lang="vi-VN" dirty="0" smtClean="0"/>
              <a:t>Godišnji odmor </a:t>
            </a:r>
            <a:r>
              <a:rPr lang="hr-HR" dirty="0" smtClean="0"/>
              <a:t>se </a:t>
            </a:r>
            <a:r>
              <a:rPr lang="vi-VN" dirty="0" smtClean="0"/>
              <a:t>utvrđuje brojem radnih dana ovisno o radnikovom tjednom rasporedu radnog vremena.</a:t>
            </a:r>
            <a:endParaRPr lang="hr-H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hr-HR" sz="3600" dirty="0" smtClean="0"/>
              <a:t>PRAVO NA RAZMJERNI DIO GODIŠNJEG ODMORA</a:t>
            </a:r>
            <a:r>
              <a:rPr lang="hr-HR" sz="4000" dirty="0" smtClean="0"/>
              <a:t> </a:t>
            </a:r>
            <a:endParaRPr lang="en-US" sz="4000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28775"/>
            <a:ext cx="8569325" cy="5040313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hr-HR" dirty="0" smtClean="0">
                <a:solidFill>
                  <a:srgbClr val="FF0000"/>
                </a:solidFill>
              </a:rPr>
              <a:t>NOVO: </a:t>
            </a:r>
            <a:r>
              <a:rPr lang="hr-HR" dirty="0" smtClean="0"/>
              <a:t>umjesto ranija 4, samo 2 slučaja: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hr-HR" dirty="0" smtClean="0"/>
              <a:t>radnik koji</a:t>
            </a:r>
            <a:r>
              <a:rPr lang="hr-HR" sz="2400" dirty="0" smtClean="0"/>
              <a:t> u kalendarskoj godini u kojoj je zasnovao radni odnos nije stekao pravo na puni godišnji odmor 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pl-PL" dirty="0" smtClean="0"/>
              <a:t>radnik kojem prestaje radni odnos</a:t>
            </a:r>
            <a:endParaRPr lang="hr-HR" sz="24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hr-HR" dirty="0" smtClean="0"/>
              <a:t>Poslodavac koji je radniku prije prestanka radnog odnosa omogućio korištenje godišnjeg odmora u trajanju dužem od onog koji bi mu pripadao, nema pravo od radnika tražiti vraćanje naknade plaće isplaćene za korištenje godišnjeg odmora.</a:t>
            </a:r>
          </a:p>
          <a:p>
            <a:pPr marL="609600" indent="-609600" eaLnBrk="1" hangingPunct="1">
              <a:lnSpc>
                <a:spcPct val="80000"/>
              </a:lnSpc>
              <a:buNone/>
            </a:pPr>
            <a:endParaRPr lang="hr-HR" dirty="0" smtClean="0"/>
          </a:p>
          <a:p>
            <a:pPr marL="609600" indent="-609600" eaLnBrk="1" hangingPunct="1">
              <a:lnSpc>
                <a:spcPct val="80000"/>
              </a:lnSpc>
              <a:buNone/>
            </a:pPr>
            <a:r>
              <a:rPr lang="hr-HR" dirty="0" smtClean="0">
                <a:solidFill>
                  <a:srgbClr val="FF0000"/>
                </a:solidFill>
              </a:rPr>
              <a:t>U ZR-u VIŠE NEMA:</a:t>
            </a:r>
            <a:endParaRPr lang="hr-HR" sz="2400" dirty="0" smtClean="0">
              <a:solidFill>
                <a:srgbClr val="FF0000"/>
              </a:solidFill>
            </a:endParaRPr>
          </a:p>
          <a:p>
            <a:pPr marL="176213" indent="-176213" eaLnBrk="1" hangingPunct="1">
              <a:lnSpc>
                <a:spcPct val="80000"/>
              </a:lnSpc>
              <a:buNone/>
            </a:pPr>
            <a:r>
              <a:rPr lang="hr-HR" sz="2400" dirty="0" smtClean="0"/>
              <a:t>- ograničenja za radnika koji u kalendarskoj godini radi kod dva ili više poslodavaca</a:t>
            </a:r>
            <a:r>
              <a:rPr lang="hr-HR" dirty="0" smtClean="0"/>
              <a:t>; prema ranijem ZR- </a:t>
            </a:r>
            <a:r>
              <a:rPr lang="hr-HR" sz="2400" dirty="0" smtClean="0"/>
              <a:t>za tu je godinu kod svih poslodavaca zajedno imao pravo najviše na puni godišnji odmor </a:t>
            </a:r>
          </a:p>
          <a:p>
            <a:pPr marL="609600" indent="-609600" algn="ctr" eaLnBrk="1" hangingPunct="1">
              <a:lnSpc>
                <a:spcPct val="80000"/>
              </a:lnSpc>
              <a:buFontTx/>
              <a:buNone/>
            </a:pPr>
            <a:endParaRPr lang="en-US" sz="2400" dirty="0" smtClean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hr-HR" sz="3600" smtClean="0"/>
              <a:t>RASPORED KORIŠTENJA GODIŠNJEG ODMORA</a:t>
            </a:r>
            <a:r>
              <a:rPr lang="hr-HR" sz="4000" smtClean="0"/>
              <a:t> </a:t>
            </a:r>
            <a:endParaRPr lang="en-US" sz="400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28775"/>
            <a:ext cx="84963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r-HR" sz="2400" b="1" dirty="0" smtClean="0"/>
              <a:t>Raspored korištenja godišnjih odmora (godišnji plan) donosi poslodavac – ROK: najkasnije do 30. lipnja tekuće godine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r-HR" sz="2400" dirty="0" smtClean="0"/>
              <a:t>        - RADNIČKO VIJEĆE/SINDIKAT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r-HR" sz="2400" b="1" dirty="0" smtClean="0">
                <a:solidFill>
                  <a:srgbClr val="FF0000"/>
                </a:solidFill>
              </a:rPr>
              <a:t>NOVO: </a:t>
            </a:r>
            <a:r>
              <a:rPr lang="hr-HR" sz="2400" dirty="0" smtClean="0"/>
              <a:t>Poslodavac više nema obvezu o rasporedu obavještavati radnike.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r-HR" sz="24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r-HR" sz="2400" b="1" dirty="0" smtClean="0">
                <a:solidFill>
                  <a:schemeClr val="tx1"/>
                </a:solidFill>
              </a:rPr>
              <a:t>I DALJE OBVEZA:</a:t>
            </a:r>
          </a:p>
          <a:p>
            <a:pPr eaLnBrk="1" hangingPunct="1">
              <a:lnSpc>
                <a:spcPct val="80000"/>
              </a:lnSpc>
            </a:pPr>
            <a:r>
              <a:rPr lang="hr-HR" sz="2400" b="1" dirty="0" smtClean="0"/>
              <a:t>Obavijest radniku o trajanju i rasporedu godišnjeg odmora – </a:t>
            </a:r>
            <a:r>
              <a:rPr lang="hr-HR" sz="2400" dirty="0" smtClean="0"/>
              <a:t>obveza uručiti radniku 15 dana unaprijed  (odluka, obavijest)</a:t>
            </a:r>
          </a:p>
          <a:p>
            <a:pPr eaLnBrk="1" hangingPunct="1">
              <a:lnSpc>
                <a:spcPct val="80000"/>
              </a:lnSpc>
            </a:pPr>
            <a:endParaRPr lang="hr-HR" sz="2400" dirty="0" smtClean="0"/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smtClean="0"/>
              <a:t>KORIŠTENJE GODIŠNJEG ODMORA U DIJELOVIMA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hr-HR" sz="2400" b="1" dirty="0" smtClean="0"/>
              <a:t>Pravo je radnika da godišnji odmor koristi u dva dijela</a:t>
            </a:r>
            <a:r>
              <a:rPr lang="hr-HR" sz="2400" dirty="0" smtClean="0"/>
              <a:t>, ali tada:</a:t>
            </a:r>
          </a:p>
          <a:p>
            <a:pPr marL="801688" indent="-438150"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sz="2400" dirty="0" smtClean="0"/>
              <a:t> </a:t>
            </a:r>
            <a:r>
              <a:rPr lang="hr-HR" sz="2400" b="1" dirty="0" smtClean="0"/>
              <a:t>jedan dio </a:t>
            </a:r>
            <a:r>
              <a:rPr lang="hr-HR" sz="2400" dirty="0" smtClean="0"/>
              <a:t>(ne mora biti prvi dio) - ne može iznositi kraće od 2  tjedna neprekidno i mora se iskoristiti u godini za koju se koristi pravo, </a:t>
            </a:r>
          </a:p>
          <a:p>
            <a:pPr marL="801688" indent="-438150"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sz="2400" dirty="0" smtClean="0"/>
              <a:t> </a:t>
            </a:r>
            <a:r>
              <a:rPr lang="hr-HR" sz="2400" b="1" dirty="0" smtClean="0"/>
              <a:t>ostatak</a:t>
            </a:r>
            <a:r>
              <a:rPr lang="hr-HR" sz="2400" dirty="0" smtClean="0"/>
              <a:t> - može se koristiti sljedeće godine, ali najkasnije do 30. lipnja sljedeće godine</a:t>
            </a:r>
          </a:p>
          <a:p>
            <a:pPr marL="363538" indent="-363538">
              <a:lnSpc>
                <a:spcPct val="80000"/>
              </a:lnSpc>
              <a:defRPr/>
            </a:pPr>
            <a:r>
              <a:rPr lang="hr-HR" dirty="0" smtClean="0"/>
              <a:t>Ako se dogovori s poslodavcem, može koristiti godišnji odmor u više od dva dijela</a:t>
            </a:r>
          </a:p>
          <a:p>
            <a:pPr>
              <a:defRPr/>
            </a:pPr>
            <a:endParaRPr lang="hr-HR" sz="2400" b="1" dirty="0" smtClean="0"/>
          </a:p>
          <a:p>
            <a:pPr>
              <a:defRPr/>
            </a:pPr>
            <a:r>
              <a:rPr lang="hr-HR" sz="2400" b="1" dirty="0" smtClean="0">
                <a:solidFill>
                  <a:srgbClr val="FF0000"/>
                </a:solidFill>
              </a:rPr>
              <a:t>NOVO - </a:t>
            </a:r>
            <a:r>
              <a:rPr lang="hr-HR" sz="2400" b="1" dirty="0" smtClean="0"/>
              <a:t>ako se dogovori s poslodavcem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hr-HR" dirty="0" smtClean="0"/>
              <a:t> </a:t>
            </a:r>
            <a:r>
              <a:rPr lang="hr-HR" sz="2400" dirty="0" smtClean="0"/>
              <a:t> ne mora u godini za koju koristi pravo na godišnji odmor iskoristiti 2 tjedna, već može i kraće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hr-HR" dirty="0" smtClean="0"/>
              <a:t> ostatak može prenijeti u sljedeću godinu i iskoristiti ga do 30. lipnja</a:t>
            </a:r>
            <a:endParaRPr lang="hr-HR" sz="2400" dirty="0" smtClean="0"/>
          </a:p>
          <a:p>
            <a:pPr>
              <a:buFontTx/>
              <a:buNone/>
              <a:defRPr/>
            </a:pPr>
            <a:endParaRPr lang="hr-HR" sz="2800" dirty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hr-HR" sz="3200" smtClean="0"/>
              <a:t>RAZDOBLJA KOJA SE NE RAČUNAJU U TRAJANJE GODIŠNJEG ODMORA</a:t>
            </a:r>
            <a:endParaRPr lang="en-US" sz="32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773238"/>
            <a:ext cx="8712968" cy="4826000"/>
          </a:xfrm>
        </p:spPr>
        <p:txBody>
          <a:bodyPr>
            <a:normAutofit/>
          </a:bodyPr>
          <a:lstStyle/>
          <a:p>
            <a:pPr marL="1079500" indent="-985838" eaLnBrk="1" hangingPunct="1">
              <a:lnSpc>
                <a:spcPct val="90000"/>
              </a:lnSpc>
              <a:buFontTx/>
              <a:buNone/>
            </a:pPr>
            <a:r>
              <a:rPr lang="hr-HR" sz="2400" b="1" dirty="0" smtClean="0"/>
              <a:t>U godišnji odmor se ne uračunavaju:</a:t>
            </a:r>
            <a:endParaRPr lang="hr-HR" sz="2400" dirty="0" smtClean="0"/>
          </a:p>
          <a:p>
            <a:pPr marL="620713" indent="-444500" eaLnBrk="1" hangingPunct="1">
              <a:lnSpc>
                <a:spcPct val="90000"/>
              </a:lnSpc>
              <a:buFontTx/>
              <a:buNone/>
            </a:pPr>
            <a:r>
              <a:rPr lang="hr-HR" sz="2400" dirty="0" smtClean="0"/>
              <a:t>    </a:t>
            </a:r>
            <a:r>
              <a:rPr lang="hr-HR" sz="2000" dirty="0" smtClean="0"/>
              <a:t>- blagdani i neradni dani </a:t>
            </a:r>
          </a:p>
          <a:p>
            <a:pPr marL="620713" indent="-444500" eaLnBrk="1" hangingPunct="1">
              <a:lnSpc>
                <a:spcPct val="90000"/>
              </a:lnSpc>
              <a:buFontTx/>
              <a:buNone/>
            </a:pPr>
            <a:r>
              <a:rPr lang="hr-HR" sz="2000" dirty="0" smtClean="0"/>
              <a:t>    - dan tjednog odmora (o tome nema izričite odredbe u ZR-u, ali…)</a:t>
            </a:r>
          </a:p>
          <a:p>
            <a:pPr marL="620713" indent="-444500" eaLnBrk="1" hangingPunct="1">
              <a:lnSpc>
                <a:spcPct val="90000"/>
              </a:lnSpc>
              <a:buFontTx/>
              <a:buNone/>
            </a:pPr>
            <a:r>
              <a:rPr lang="hr-HR" sz="2000" dirty="0" smtClean="0"/>
              <a:t>    - razdoblja bolovanja i korištenja prava na </a:t>
            </a:r>
            <a:r>
              <a:rPr lang="hr-HR" sz="2000" dirty="0" err="1" smtClean="0"/>
              <a:t>rodiljni</a:t>
            </a:r>
            <a:r>
              <a:rPr lang="hr-HR" sz="2000" dirty="0" smtClean="0"/>
              <a:t> i roditeljski </a:t>
            </a:r>
          </a:p>
          <a:p>
            <a:pPr marL="620713" indent="-444500" eaLnBrk="1" hangingPunct="1">
              <a:lnSpc>
                <a:spcPct val="90000"/>
              </a:lnSpc>
              <a:buFontTx/>
              <a:buNone/>
            </a:pPr>
            <a:r>
              <a:rPr lang="hr-HR" sz="2000" dirty="0" smtClean="0"/>
              <a:t>      dopust</a:t>
            </a:r>
          </a:p>
          <a:p>
            <a:pPr marL="620713" indent="-444500" eaLnBrk="1" hangingPunct="1">
              <a:lnSpc>
                <a:spcPct val="90000"/>
              </a:lnSpc>
              <a:buFontTx/>
              <a:buNone/>
            </a:pPr>
            <a:r>
              <a:rPr lang="hr-HR" sz="2000" dirty="0" smtClean="0"/>
              <a:t>    - plaćeni dopust</a:t>
            </a:r>
          </a:p>
          <a:p>
            <a:pPr marL="1079500" indent="-1079500" eaLnBrk="1" hangingPunct="1">
              <a:lnSpc>
                <a:spcPct val="90000"/>
              </a:lnSpc>
              <a:buFontTx/>
              <a:buNone/>
            </a:pPr>
            <a:r>
              <a:rPr lang="hr-HR" sz="2400" dirty="0" smtClean="0"/>
              <a:t>  </a:t>
            </a:r>
            <a:r>
              <a:rPr lang="hr-HR" sz="2400" b="1" dirty="0" smtClean="0">
                <a:solidFill>
                  <a:srgbClr val="FF0000"/>
                </a:solidFill>
              </a:rPr>
              <a:t>NOVO:</a:t>
            </a:r>
          </a:p>
          <a:p>
            <a:pPr marL="446088" indent="-446088" eaLnBrk="1" hangingPunct="1">
              <a:lnSpc>
                <a:spcPct val="90000"/>
              </a:lnSpc>
              <a:buFontTx/>
              <a:buAutoNum type="arabicPeriod"/>
            </a:pPr>
            <a:r>
              <a:rPr lang="hr-HR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Za vrijeme korištenja godišnjeg odmora teče otkazni rok.</a:t>
            </a:r>
          </a:p>
          <a:p>
            <a:pPr marL="446088" indent="-446088">
              <a:lnSpc>
                <a:spcPct val="90000"/>
              </a:lnSpc>
              <a:buFontTx/>
              <a:buAutoNum type="arabicPeriod"/>
            </a:pPr>
            <a:r>
              <a:rPr lang="hr-HR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vi-VN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ko bi po rasporedu radnog vremena radnik na dan blagdana ili neradnog dana određenog zakonom trebao raditi, a toga dana na svoj zahtjev koristi godišnji odmor, u trajanje godišnjeg odmora uračunava se i taj dan.</a:t>
            </a:r>
            <a:endParaRPr lang="hr-HR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63538" indent="-363538" eaLnBrk="1" hangingPunct="1">
              <a:lnSpc>
                <a:spcPct val="90000"/>
              </a:lnSpc>
              <a:buFontTx/>
              <a:buAutoNum type="arabicPeriod"/>
            </a:pPr>
            <a:endParaRPr lang="en-GB" sz="2400" dirty="0" smtClean="0">
              <a:solidFill>
                <a:schemeClr val="tx1"/>
              </a:solidFill>
            </a:endParaRPr>
          </a:p>
          <a:p>
            <a:pPr marL="1079500" indent="-722313"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NOVI ZAKON O RADU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Narodne novine br. 93/14.</a:t>
            </a:r>
          </a:p>
          <a:p>
            <a:r>
              <a:rPr lang="hr-HR" dirty="0" smtClean="0"/>
              <a:t>Na snazi </a:t>
            </a:r>
            <a:r>
              <a:rPr lang="hr-HR" dirty="0" smtClean="0">
                <a:solidFill>
                  <a:srgbClr val="FF0000"/>
                </a:solidFill>
              </a:rPr>
              <a:t>od 7. kolovoza 2014</a:t>
            </a:r>
            <a:r>
              <a:rPr lang="hr-HR" dirty="0" smtClean="0"/>
              <a:t>., osim odredbi o sudjelovanju radnika u odlučivanju kod prekograničnog pripajanja ili spajanja</a:t>
            </a:r>
          </a:p>
          <a:p>
            <a:r>
              <a:rPr lang="hr-HR" dirty="0" smtClean="0"/>
              <a:t>U roku 6 mjeseci ministar rada treba donijeti pravilnike nužne za provođenje Zakona (najmanje 17 pravilnika)</a:t>
            </a:r>
          </a:p>
          <a:p>
            <a:endParaRPr lang="hr-HR" dirty="0" smtClean="0"/>
          </a:p>
          <a:p>
            <a:pPr>
              <a:buNone/>
            </a:pPr>
            <a:r>
              <a:rPr lang="hr-HR" dirty="0" smtClean="0"/>
              <a:t>CILJEVI:</a:t>
            </a:r>
          </a:p>
          <a:p>
            <a:r>
              <a:rPr lang="hr-HR" dirty="0" smtClean="0"/>
              <a:t>Povećanje zaposlenosti (rad na određeno)</a:t>
            </a:r>
          </a:p>
          <a:p>
            <a:r>
              <a:rPr lang="hr-HR" dirty="0" smtClean="0"/>
              <a:t>Suzbijanje sive ekonomije</a:t>
            </a:r>
          </a:p>
          <a:p>
            <a:r>
              <a:rPr lang="hr-HR" dirty="0" err="1" smtClean="0"/>
              <a:t>Fleksibilizacija</a:t>
            </a:r>
            <a:r>
              <a:rPr lang="hr-HR" dirty="0" smtClean="0"/>
              <a:t> poslovanja (radno vrijeme, dopunski rad)</a:t>
            </a:r>
          </a:p>
          <a:p>
            <a:r>
              <a:rPr lang="hr-HR" dirty="0" smtClean="0"/>
              <a:t>Pružanje radnicima sigurnosti i zaštite tijekom trajanja radnog odnosa (upravne mjere)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r-HR" sz="2800" dirty="0" smtClean="0">
                <a:cs typeface="Times New Roman" pitchFamily="18" charset="0"/>
              </a:rPr>
              <a:t>PRIJENOS NEISKORIŠTENOG GODIŠNJEG ODMORA</a:t>
            </a:r>
            <a:r>
              <a:rPr lang="hr-HR" sz="2800" dirty="0" smtClean="0"/>
              <a:t> IZ PRETHODNE GODINE</a:t>
            </a:r>
            <a:r>
              <a:rPr lang="hr-HR" sz="2800" dirty="0" smtClean="0">
                <a:cs typeface="Times New Roman" pitchFamily="18" charset="0"/>
              </a:rPr>
              <a:t>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8964488" cy="4525963"/>
          </a:xfrm>
        </p:spPr>
        <p:txBody>
          <a:bodyPr/>
          <a:lstStyle/>
          <a:p>
            <a:pPr marL="533400" indent="-533400" algn="just" eaLnBrk="1" hangingPunct="1">
              <a:buFontTx/>
              <a:buNone/>
            </a:pPr>
            <a:r>
              <a:rPr lang="hr-HR" sz="2800" dirty="0" smtClean="0">
                <a:latin typeface="Times New Roman" pitchFamily="18" charset="0"/>
              </a:rPr>
              <a:t>      </a:t>
            </a:r>
            <a:r>
              <a:rPr lang="hr-HR" sz="2400" dirty="0" smtClean="0"/>
              <a:t>Ako radnik u prethodnoj godini nije iskoristio cijeli ili dio godišnjeg odmora, ima ga pravo koristiti u tekućoj godini: </a:t>
            </a:r>
          </a:p>
          <a:p>
            <a:pPr marL="533400" indent="-533400" algn="just" eaLnBrk="1" hangingPunct="1">
              <a:buFontTx/>
              <a:buNone/>
            </a:pPr>
            <a:r>
              <a:rPr lang="hr-HR" sz="2400" b="1" dirty="0" smtClean="0"/>
              <a:t>       1)</a:t>
            </a:r>
            <a:r>
              <a:rPr lang="hr-HR" sz="2400" dirty="0" smtClean="0"/>
              <a:t> </a:t>
            </a:r>
            <a:r>
              <a:rPr lang="hr-HR" sz="2400" b="1" dirty="0" smtClean="0"/>
              <a:t>do </a:t>
            </a:r>
            <a:r>
              <a:rPr lang="hr-HR" sz="2400" b="1" dirty="0" smtClean="0">
                <a:cs typeface="Times New Roman" pitchFamily="18" charset="0"/>
              </a:rPr>
              <a:t>30. lipnja tekuće godine</a:t>
            </a:r>
            <a:r>
              <a:rPr lang="hr-HR" sz="2400" b="1" dirty="0" smtClean="0"/>
              <a:t>:</a:t>
            </a:r>
          </a:p>
          <a:p>
            <a:pPr marL="533400" indent="-533400" algn="just" eaLnBrk="1" hangingPunct="1">
              <a:buFontTx/>
              <a:buNone/>
            </a:pPr>
            <a:r>
              <a:rPr lang="hr-HR" sz="2400" dirty="0" smtClean="0"/>
              <a:t>          - ako ga nije iskoristio zbog </a:t>
            </a:r>
            <a:r>
              <a:rPr lang="hr-HR" sz="2400" dirty="0" smtClean="0">
                <a:cs typeface="Times New Roman" pitchFamily="18" charset="0"/>
              </a:rPr>
              <a:t>bolovanja</a:t>
            </a:r>
            <a:r>
              <a:rPr lang="hr-HR" sz="2400" dirty="0" smtClean="0"/>
              <a:t> </a:t>
            </a:r>
          </a:p>
          <a:p>
            <a:pPr marL="533400" indent="-533400" algn="just" eaLnBrk="1" hangingPunct="1">
              <a:buFontTx/>
              <a:buNone/>
            </a:pPr>
            <a:r>
              <a:rPr lang="hr-HR" b="1" dirty="0" smtClean="0"/>
              <a:t>       </a:t>
            </a:r>
            <a:r>
              <a:rPr lang="hr-HR" sz="2400" b="1" dirty="0" smtClean="0"/>
              <a:t>2</a:t>
            </a:r>
            <a:r>
              <a:rPr lang="hr-HR" b="1" dirty="0" smtClean="0"/>
              <a:t>)</a:t>
            </a:r>
            <a:r>
              <a:rPr lang="hr-HR" sz="2400" b="1" dirty="0" smtClean="0">
                <a:cs typeface="Times New Roman" pitchFamily="18" charset="0"/>
              </a:rPr>
              <a:t> </a:t>
            </a:r>
            <a:r>
              <a:rPr lang="hr-HR" sz="2400" b="1" dirty="0" smtClean="0"/>
              <a:t>do </a:t>
            </a:r>
            <a:r>
              <a:rPr lang="hr-HR" sz="2400" b="1" dirty="0" smtClean="0">
                <a:cs typeface="Times New Roman" pitchFamily="18" charset="0"/>
              </a:rPr>
              <a:t>3</a:t>
            </a:r>
            <a:r>
              <a:rPr lang="hr-HR" sz="2400" b="1" dirty="0" smtClean="0"/>
              <a:t>1</a:t>
            </a:r>
            <a:r>
              <a:rPr lang="hr-HR" sz="2400" b="1" dirty="0" smtClean="0">
                <a:cs typeface="Times New Roman" pitchFamily="18" charset="0"/>
              </a:rPr>
              <a:t>. </a:t>
            </a:r>
            <a:r>
              <a:rPr lang="hr-HR" sz="2400" b="1" dirty="0" smtClean="0"/>
              <a:t>prosinca</a:t>
            </a:r>
            <a:r>
              <a:rPr lang="hr-HR" sz="2400" b="1" dirty="0" smtClean="0">
                <a:cs typeface="Times New Roman" pitchFamily="18" charset="0"/>
              </a:rPr>
              <a:t> tekuće godine</a:t>
            </a:r>
            <a:r>
              <a:rPr lang="hr-HR" sz="2400" b="1" dirty="0" smtClean="0"/>
              <a:t>:</a:t>
            </a:r>
          </a:p>
          <a:p>
            <a:pPr marL="984250" indent="-363538" algn="just">
              <a:buNone/>
              <a:tabLst>
                <a:tab pos="903288" algn="l"/>
              </a:tabLst>
            </a:pPr>
            <a:r>
              <a:rPr lang="hr-HR" dirty="0" smtClean="0">
                <a:cs typeface="Times New Roman" pitchFamily="18" charset="0"/>
              </a:rPr>
              <a:t>-  </a:t>
            </a:r>
            <a:r>
              <a:rPr lang="hr-HR" b="1" dirty="0" smtClean="0">
                <a:solidFill>
                  <a:srgbClr val="FF0000"/>
                </a:solidFill>
                <a:cs typeface="Times New Roman" pitchFamily="18" charset="0"/>
              </a:rPr>
              <a:t>NOVO: </a:t>
            </a:r>
            <a:r>
              <a:rPr lang="hr-HR" dirty="0" smtClean="0"/>
              <a:t>ako ga nije iskoristio zbog </a:t>
            </a:r>
            <a:r>
              <a:rPr lang="hr-HR" dirty="0" smtClean="0">
                <a:cs typeface="Times New Roman" pitchFamily="18" charset="0"/>
              </a:rPr>
              <a:t>korištenj</a:t>
            </a:r>
            <a:r>
              <a:rPr lang="hr-HR" dirty="0" smtClean="0"/>
              <a:t>e</a:t>
            </a:r>
            <a:r>
              <a:rPr lang="hr-HR" dirty="0" smtClean="0">
                <a:cs typeface="Times New Roman" pitchFamily="18" charset="0"/>
              </a:rPr>
              <a:t> prava na </a:t>
            </a:r>
            <a:r>
              <a:rPr lang="hr-HR" dirty="0" err="1" smtClean="0">
                <a:cs typeface="Times New Roman" pitchFamily="18" charset="0"/>
              </a:rPr>
              <a:t>rodiljni</a:t>
            </a:r>
            <a:r>
              <a:rPr lang="hr-HR" dirty="0" smtClean="0">
                <a:cs typeface="Times New Roman" pitchFamily="18" charset="0"/>
              </a:rPr>
              <a:t>, roditeljski odnosno </a:t>
            </a:r>
            <a:r>
              <a:rPr lang="hr-HR" dirty="0" err="1" smtClean="0">
                <a:cs typeface="Times New Roman" pitchFamily="18" charset="0"/>
              </a:rPr>
              <a:t>posvojiteljski</a:t>
            </a:r>
            <a:r>
              <a:rPr lang="hr-HR" dirty="0" smtClean="0">
                <a:cs typeface="Times New Roman" pitchFamily="18" charset="0"/>
              </a:rPr>
              <a:t> dopust</a:t>
            </a:r>
            <a:r>
              <a:rPr lang="hr-HR" dirty="0" smtClean="0"/>
              <a:t>, </a:t>
            </a:r>
          </a:p>
          <a:p>
            <a:pPr marL="903288" indent="-809625" algn="just">
              <a:buNone/>
              <a:tabLst>
                <a:tab pos="446088" algn="l"/>
              </a:tabLst>
            </a:pPr>
            <a:r>
              <a:rPr lang="hr-HR" sz="2400" dirty="0" smtClean="0">
                <a:cs typeface="Times New Roman" pitchFamily="18" charset="0"/>
              </a:rPr>
              <a:t>         - članovi posade broda, radnik na radu u inozemstvu i radnik koji je vršio dužnosti građana u obrani</a:t>
            </a:r>
            <a:r>
              <a:rPr lang="hr-HR" sz="2400" dirty="0" smtClean="0"/>
              <a:t>)</a:t>
            </a:r>
            <a:endParaRPr lang="hr-HR" sz="2400" b="1" dirty="0" smtClean="0"/>
          </a:p>
          <a:p>
            <a:pPr marL="533400" indent="-533400" eaLnBrk="1" hangingPunct="1">
              <a:buFontTx/>
              <a:buNone/>
            </a:pPr>
            <a:endParaRPr lang="hr-HR" sz="2800" dirty="0" smtClean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NAČINI PRESTANKA UGOVORA O RADU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vi-VN" dirty="0" smtClean="0"/>
              <a:t>smrću radnika</a:t>
            </a:r>
          </a:p>
          <a:p>
            <a:pPr marL="457200" indent="-457200">
              <a:buClr>
                <a:srgbClr val="FF0000"/>
              </a:buClr>
              <a:buFont typeface="+mj-lt"/>
              <a:buAutoNum type="arabicPeriod"/>
            </a:pPr>
            <a:r>
              <a:rPr lang="vi-VN" b="1" dirty="0" smtClean="0"/>
              <a:t>smrću poslodavca fizičke osobe ili prestankom obrta po sili zakona ili brisanjem trgovca pojedinca iz registra u skladu s posebnim propisima</a:t>
            </a:r>
          </a:p>
          <a:p>
            <a:pPr marL="457200" indent="-457200">
              <a:buFont typeface="+mj-lt"/>
              <a:buAutoNum type="arabicPeriod"/>
            </a:pPr>
            <a:r>
              <a:rPr lang="vi-VN" dirty="0" smtClean="0"/>
              <a:t>istekom vremena na koje je sklopljen ugovor o radu na određeno vrijeme</a:t>
            </a:r>
          </a:p>
          <a:p>
            <a:pPr marL="457200" indent="-457200">
              <a:buFont typeface="+mj-lt"/>
              <a:buAutoNum type="arabicPeriod"/>
            </a:pPr>
            <a:r>
              <a:rPr lang="vi-VN" dirty="0" smtClean="0"/>
              <a:t>kada radnik navrši šezdeset pet godina života i petnaest godina mirovinskog staža, osim ako se poslodavac i radnik drukčije ne dogovore</a:t>
            </a:r>
          </a:p>
          <a:p>
            <a:pPr marL="457200" indent="-457200">
              <a:buFont typeface="+mj-lt"/>
              <a:buAutoNum type="arabicPeriod"/>
            </a:pPr>
            <a:r>
              <a:rPr lang="vi-VN" dirty="0" smtClean="0"/>
              <a:t>sporazumom radnika i poslodavca</a:t>
            </a:r>
          </a:p>
          <a:p>
            <a:pPr marL="457200" indent="-457200">
              <a:buFont typeface="+mj-lt"/>
              <a:buAutoNum type="arabicPeriod"/>
            </a:pPr>
            <a:r>
              <a:rPr lang="vi-VN" dirty="0" smtClean="0"/>
              <a:t>dostavom pravomoćnog rješenja o priznanju prava na invalidsku mirovinu zbog </a:t>
            </a:r>
            <a:r>
              <a:rPr lang="vi-VN" b="1" dirty="0" smtClean="0"/>
              <a:t>potpunog gubitka radne sposobnosti </a:t>
            </a:r>
            <a:r>
              <a:rPr lang="vi-VN" dirty="0" smtClean="0"/>
              <a:t>za rad</a:t>
            </a:r>
            <a:r>
              <a:rPr lang="hr-HR" dirty="0" smtClean="0"/>
              <a:t> </a:t>
            </a:r>
            <a:r>
              <a:rPr lang="hr-HR" smtClean="0"/>
              <a:t>(terminološko usklađivanje sa </a:t>
            </a:r>
            <a:r>
              <a:rPr lang="hr-HR" dirty="0" smtClean="0"/>
              <a:t>ZOMO)</a:t>
            </a:r>
            <a:endParaRPr lang="vi-VN" dirty="0" smtClean="0"/>
          </a:p>
          <a:p>
            <a:pPr marL="457200" indent="-457200">
              <a:buFont typeface="+mj-lt"/>
              <a:buAutoNum type="arabicPeriod"/>
            </a:pPr>
            <a:r>
              <a:rPr lang="vi-VN" dirty="0" smtClean="0"/>
              <a:t>otkazom</a:t>
            </a:r>
          </a:p>
          <a:p>
            <a:pPr marL="457200" indent="-457200">
              <a:buFont typeface="+mj-lt"/>
              <a:buAutoNum type="arabicPeriod"/>
            </a:pPr>
            <a:r>
              <a:rPr lang="vi-VN" dirty="0" smtClean="0"/>
              <a:t>odlukom nadležnog suda</a:t>
            </a:r>
          </a:p>
          <a:p>
            <a:endParaRPr lang="hr-H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OTKAZNI RAZLOZI KAD OTKAZUJE POSLODAVAC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vi-VN" dirty="0" smtClean="0">
                <a:latin typeface="Calibri" pitchFamily="34" charset="0"/>
              </a:rPr>
              <a:t>ako prestane potreba za obavljanjem određenog posla zbog gospodarskih, tehnoloških ili organizacijskih razloga (poslovno uvjetovani otkaz)</a:t>
            </a:r>
          </a:p>
          <a:p>
            <a:pPr marL="457200" indent="-457200">
              <a:buFont typeface="+mj-lt"/>
              <a:buAutoNum type="arabicParenR"/>
            </a:pPr>
            <a:r>
              <a:rPr lang="vi-VN" dirty="0" smtClean="0">
                <a:latin typeface="Calibri" pitchFamily="34" charset="0"/>
              </a:rPr>
              <a:t>ako radnik nije u mogućnosti uredno izvršavati svoje obveze iz radnog odnosa zbog određenih trajnih osobina ili sposobnosti (osobno uvjetovani otkaz)</a:t>
            </a:r>
          </a:p>
          <a:p>
            <a:pPr marL="457200" indent="-457200">
              <a:buFont typeface="+mj-lt"/>
              <a:buAutoNum type="arabicParenR"/>
            </a:pPr>
            <a:r>
              <a:rPr lang="vi-VN" dirty="0" smtClean="0">
                <a:latin typeface="Calibri" pitchFamily="34" charset="0"/>
              </a:rPr>
              <a:t>ako radnik krši obveze iz radnog odnosa (otkaz uvjetovan skrivljenim ponašanjem radnika) </a:t>
            </a:r>
          </a:p>
          <a:p>
            <a:pPr marL="457200" indent="-457200">
              <a:buFont typeface="+mj-lt"/>
              <a:buAutoNum type="arabicParenR"/>
            </a:pPr>
            <a:r>
              <a:rPr lang="vi-VN" dirty="0" smtClean="0">
                <a:solidFill>
                  <a:srgbClr val="FF0000"/>
                </a:solidFill>
                <a:latin typeface="Calibri" pitchFamily="34" charset="0"/>
              </a:rPr>
              <a:t>ako radnik nije zadovoljio na probnom radu </a:t>
            </a:r>
            <a:r>
              <a:rPr lang="vi-VN" dirty="0" smtClean="0">
                <a:latin typeface="Calibri" pitchFamily="34" charset="0"/>
              </a:rPr>
              <a:t>(otkaz zbog nezadovoljavanja na probnom radu)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ARBITRAŽNA ODLUKA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Umjesto sudske odluke koja nadomješta suglasnost radničkog vijeća – </a:t>
            </a:r>
            <a:r>
              <a:rPr lang="hr-HR" dirty="0" smtClean="0">
                <a:solidFill>
                  <a:srgbClr val="FF0000"/>
                </a:solidFill>
              </a:rPr>
              <a:t>NOVO: </a:t>
            </a:r>
            <a:r>
              <a:rPr lang="hr-HR" dirty="0" smtClean="0"/>
              <a:t>arbitražna odluka</a:t>
            </a:r>
          </a:p>
          <a:p>
            <a:r>
              <a:rPr lang="hr-HR" dirty="0" smtClean="0"/>
              <a:t>Arbitražu provodi arbitar</a:t>
            </a:r>
          </a:p>
          <a:p>
            <a:r>
              <a:rPr lang="hr-HR" dirty="0" smtClean="0"/>
              <a:t>Listu arbitara utvrđuje GSV</a:t>
            </a:r>
          </a:p>
          <a:p>
            <a:r>
              <a:rPr lang="hr-HR" dirty="0" smtClean="0"/>
              <a:t>Ministar uz prethodno mišljenje GSV-a, pravilnikom </a:t>
            </a:r>
          </a:p>
          <a:p>
            <a:endParaRPr lang="hr-HR" dirty="0" smtClean="0"/>
          </a:p>
          <a:p>
            <a:r>
              <a:rPr lang="hr-HR" dirty="0" smtClean="0"/>
              <a:t>Sve dok nisu imenovani arbitri – obveza obraćanja sudu</a:t>
            </a:r>
          </a:p>
          <a:p>
            <a:r>
              <a:rPr lang="hr-HR" dirty="0" smtClean="0"/>
              <a:t>Ako GSV nije osnovan – njegove ovlasti preuzima ministar</a:t>
            </a:r>
            <a:endParaRPr lang="hr-H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OTKAZNI ROK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Trajanje</a:t>
            </a:r>
            <a:r>
              <a:rPr lang="hr-HR" dirty="0" smtClean="0"/>
              <a:t> – nije izmijenjeno; od dva tjedna do tri mjeseca + dodatno, tako da iznosi do četiri mjeseca</a:t>
            </a:r>
          </a:p>
          <a:p>
            <a:pPr>
              <a:buNone/>
            </a:pPr>
            <a:endParaRPr lang="hr-HR" b="1" dirty="0" smtClean="0"/>
          </a:p>
          <a:p>
            <a:pPr>
              <a:buNone/>
            </a:pPr>
            <a:r>
              <a:rPr lang="hr-HR" b="1" dirty="0" smtClean="0"/>
              <a:t>NE TEČE ZA VRIJEME</a:t>
            </a:r>
            <a:r>
              <a:rPr lang="hr-HR" dirty="0" smtClean="0"/>
              <a:t>:</a:t>
            </a:r>
          </a:p>
          <a:p>
            <a:pPr>
              <a:buNone/>
            </a:pPr>
            <a:r>
              <a:rPr lang="hr-HR" dirty="0" smtClean="0"/>
              <a:t>- trudnoće, korištenja </a:t>
            </a:r>
            <a:r>
              <a:rPr lang="hr-HR" dirty="0" err="1" smtClean="0"/>
              <a:t>rodiljnog</a:t>
            </a:r>
            <a:r>
              <a:rPr lang="hr-HR" dirty="0" smtClean="0"/>
              <a:t> i roditeljskog dopusta</a:t>
            </a:r>
          </a:p>
          <a:p>
            <a:pPr>
              <a:buFontTx/>
              <a:buChar char="-"/>
            </a:pPr>
            <a:r>
              <a:rPr lang="hr-HR" dirty="0" smtClean="0"/>
              <a:t>bolovanja zbog ozljede na radu</a:t>
            </a:r>
          </a:p>
          <a:p>
            <a:pPr>
              <a:buFontTx/>
              <a:buChar char="-"/>
            </a:pPr>
            <a:r>
              <a:rPr lang="hr-HR" dirty="0" smtClean="0"/>
              <a:t>bolovanja </a:t>
            </a:r>
          </a:p>
          <a:p>
            <a:r>
              <a:rPr lang="hr-HR" b="1" dirty="0" smtClean="0">
                <a:solidFill>
                  <a:srgbClr val="FF0000"/>
                </a:solidFill>
              </a:rPr>
              <a:t>NOVO: </a:t>
            </a:r>
            <a:r>
              <a:rPr lang="hr-HR" dirty="0" smtClean="0"/>
              <a:t>Ako je do prekida tijeka otkaznog roka došlo zbog bolovanja, radni odnos </a:t>
            </a:r>
            <a:r>
              <a:rPr lang="pl-PL" dirty="0" smtClean="0"/>
              <a:t>prestaje najkasnije istekom </a:t>
            </a:r>
            <a:r>
              <a:rPr lang="pl-PL" b="1" dirty="0" smtClean="0"/>
              <a:t>šest mjeseci </a:t>
            </a:r>
            <a:r>
              <a:rPr lang="pl-PL" dirty="0" smtClean="0"/>
              <a:t>od dana uručenja odluke o otkazu ugovora o radu</a:t>
            </a:r>
            <a:endParaRPr lang="hr-H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 smtClean="0"/>
              <a:t>TIJEK OTKAZNOG ROKA</a:t>
            </a:r>
            <a:endParaRPr lang="hr-H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b="1" dirty="0" smtClean="0"/>
              <a:t>Otkazni rok teče</a:t>
            </a:r>
            <a:r>
              <a:rPr lang="hr-HR" dirty="0" smtClean="0"/>
              <a:t>:</a:t>
            </a:r>
          </a:p>
          <a:p>
            <a:pPr>
              <a:buFontTx/>
              <a:buChar char="-"/>
            </a:pPr>
            <a:r>
              <a:rPr lang="vi-VN" dirty="0" smtClean="0"/>
              <a:t>za vrijeme godišnjeg odmora </a:t>
            </a:r>
            <a:endParaRPr lang="hr-HR" dirty="0" smtClean="0"/>
          </a:p>
          <a:p>
            <a:pPr>
              <a:buFontTx/>
              <a:buChar char="-"/>
            </a:pPr>
            <a:r>
              <a:rPr lang="hr-HR" dirty="0" smtClean="0"/>
              <a:t>za vrijeme </a:t>
            </a:r>
            <a:r>
              <a:rPr lang="vi-VN" dirty="0" smtClean="0"/>
              <a:t>plaćenog dopusta </a:t>
            </a:r>
            <a:endParaRPr lang="hr-HR" dirty="0" smtClean="0"/>
          </a:p>
          <a:p>
            <a:pPr>
              <a:buFontTx/>
              <a:buChar char="-"/>
            </a:pPr>
            <a:r>
              <a:rPr lang="hr-HR" dirty="0" smtClean="0"/>
              <a:t>u</a:t>
            </a:r>
            <a:r>
              <a:rPr lang="vi-VN" dirty="0" smtClean="0"/>
              <a:t> razdoblj</a:t>
            </a:r>
            <a:r>
              <a:rPr lang="hr-HR" dirty="0" smtClean="0"/>
              <a:t>u</a:t>
            </a:r>
            <a:r>
              <a:rPr lang="vi-VN" dirty="0" smtClean="0"/>
              <a:t> privremene nesposobnost za rad radnika kojeg je poslodavac u otkaznom roku oslobodio obveze rada, osim ako kolektivnim ugovorom, pravilnikom o radu ili ugovorom o radu nije drukčije uređeno</a:t>
            </a:r>
            <a:endParaRPr lang="hr-H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SUDSKI RASKID UGOVORA O RADU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Radni odnos prestaje na temelju presude suda </a:t>
            </a:r>
          </a:p>
          <a:p>
            <a:r>
              <a:rPr lang="hr-HR" dirty="0" smtClean="0"/>
              <a:t>Naknada štete za sudski raskid ugovora o radu:</a:t>
            </a:r>
          </a:p>
          <a:p>
            <a:pPr>
              <a:buFontTx/>
              <a:buChar char="-"/>
            </a:pPr>
            <a:r>
              <a:rPr lang="hr-HR" dirty="0" smtClean="0"/>
              <a:t>po starom Zakonu o radu: od 3 do 18 prosječnih mjesečnih plaća radnika</a:t>
            </a:r>
          </a:p>
          <a:p>
            <a:pPr>
              <a:buFontTx/>
              <a:buChar char="-"/>
            </a:pPr>
            <a:r>
              <a:rPr lang="hr-HR" dirty="0" smtClean="0"/>
              <a:t>novi Zakon o radu: </a:t>
            </a:r>
            <a:r>
              <a:rPr lang="hr-HR" b="1" dirty="0" smtClean="0"/>
              <a:t>od 3 do 8 </a:t>
            </a:r>
            <a:r>
              <a:rPr lang="hr-HR" dirty="0" smtClean="0"/>
              <a:t>propisanih ili ugovorenih mjesečnih plaća radnika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KOLEKTIVNI VIŠAK RADNIKA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Poslodavac kod kojeg bi u razdoblju od </a:t>
            </a:r>
            <a:r>
              <a:rPr lang="hr-HR" b="1" dirty="0" smtClean="0"/>
              <a:t>devedeset dana </a:t>
            </a:r>
            <a:r>
              <a:rPr lang="hr-HR" dirty="0" smtClean="0"/>
              <a:t>mogla prestati potreba za radom najmanje </a:t>
            </a:r>
            <a:r>
              <a:rPr lang="hr-HR" b="1" dirty="0" smtClean="0"/>
              <a:t>dvadeset radnika</a:t>
            </a:r>
            <a:r>
              <a:rPr lang="hr-HR" dirty="0" smtClean="0"/>
              <a:t>, od kojih bi poslovno uvjetovanim otkazom prestali ugovori o radu najmanje </a:t>
            </a:r>
            <a:r>
              <a:rPr lang="hr-HR" b="1" dirty="0" smtClean="0"/>
              <a:t>petorice radnika</a:t>
            </a:r>
            <a:r>
              <a:rPr lang="hr-HR" dirty="0" smtClean="0"/>
              <a:t>, dužan je savjetovati se s radničkim vijećem radi postizanja sporazuma u svrhu otklanjanja ili smanjenja potrebe za prestankom rada radnika</a:t>
            </a:r>
          </a:p>
          <a:p>
            <a:r>
              <a:rPr lang="hr-HR" b="1" dirty="0" smtClean="0">
                <a:solidFill>
                  <a:srgbClr val="FF0000"/>
                </a:solidFill>
              </a:rPr>
              <a:t>NOVO: </a:t>
            </a:r>
            <a:r>
              <a:rPr lang="hr-HR" dirty="0" smtClean="0"/>
              <a:t>više nema obveze izrade programa rješavanja viškova radnika</a:t>
            </a:r>
          </a:p>
          <a:p>
            <a:r>
              <a:rPr lang="hr-HR" dirty="0" smtClean="0"/>
              <a:t>Poslodavac je dužan obavijestiti nadležnu javnu službu zapošljavanja i dostaviti joj podatke o trajanju savjetovanja s radničkim vijećem, rezultatima i zaključcima provedenog savjetovanja, te priložiti pisano očitovanje radničkog vijeća (ako mu je dostavljeno)</a:t>
            </a:r>
            <a:endParaRPr lang="hr-H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SUDSKA ZAŠTITA PRAVA IZ RADNOG ODNOSA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u roku </a:t>
            </a:r>
            <a:r>
              <a:rPr lang="hr-HR" b="1" dirty="0" smtClean="0"/>
              <a:t>15 dana</a:t>
            </a:r>
            <a:r>
              <a:rPr lang="vi-VN" b="1" dirty="0" smtClean="0"/>
              <a:t> </a:t>
            </a:r>
            <a:r>
              <a:rPr lang="vi-VN" dirty="0" smtClean="0"/>
              <a:t>od dostave odluke kojom je povrijeđeno njegovo pravo</a:t>
            </a:r>
            <a:r>
              <a:rPr lang="hr-HR" dirty="0" smtClean="0"/>
              <a:t> – radnik može</a:t>
            </a:r>
            <a:r>
              <a:rPr lang="vi-VN" dirty="0" smtClean="0"/>
              <a:t> od poslodavca ostvarenje toga prava</a:t>
            </a:r>
            <a:endParaRPr lang="hr-HR" dirty="0" smtClean="0"/>
          </a:p>
          <a:p>
            <a:r>
              <a:rPr lang="hr-HR" dirty="0" smtClean="0"/>
              <a:t>u roku daljnjih </a:t>
            </a:r>
            <a:r>
              <a:rPr lang="hr-HR" b="1" dirty="0" smtClean="0"/>
              <a:t>15 dana </a:t>
            </a:r>
            <a:r>
              <a:rPr lang="hr-HR" dirty="0" smtClean="0"/>
              <a:t>– može podnijeti tužbu za zaštitu povrijeđenog prava</a:t>
            </a:r>
          </a:p>
          <a:p>
            <a:r>
              <a:rPr lang="hr-HR" b="1" dirty="0" smtClean="0">
                <a:solidFill>
                  <a:srgbClr val="FF0000"/>
                </a:solidFill>
              </a:rPr>
              <a:t>NOVO: </a:t>
            </a:r>
          </a:p>
          <a:p>
            <a:pPr>
              <a:buNone/>
            </a:pPr>
            <a:r>
              <a:rPr lang="hr-HR" b="1" dirty="0" smtClean="0"/>
              <a:t>   </a:t>
            </a:r>
            <a:r>
              <a:rPr lang="hr-HR" dirty="0" smtClean="0"/>
              <a:t>Više nema iznimke za radnika zaposlenog na određeno vrijeme, radnika upućenog na ard u inozemstvo i za radnika na kojeg se ne primjenjuje niti jedan kolektivni ugovor.</a:t>
            </a:r>
            <a:endParaRPr lang="hr-H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ZASTARA NOVČANIH POTRAŽIVANJA IZ RADNOG ODNOSA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b="1" dirty="0" smtClean="0">
              <a:solidFill>
                <a:srgbClr val="FF0000"/>
              </a:solidFill>
            </a:endParaRPr>
          </a:p>
          <a:p>
            <a:r>
              <a:rPr lang="hr-HR" sz="2800" b="1" dirty="0" smtClean="0">
                <a:solidFill>
                  <a:srgbClr val="FF0000"/>
                </a:solidFill>
              </a:rPr>
              <a:t>NOVO: </a:t>
            </a:r>
            <a:r>
              <a:rPr lang="hr-HR" sz="2800" dirty="0" smtClean="0"/>
              <a:t>5 godina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err="1" smtClean="0"/>
              <a:t>Zastarni</a:t>
            </a:r>
            <a:r>
              <a:rPr lang="hr-HR" dirty="0" smtClean="0"/>
              <a:t> rok od 5 godina ne primjenjuje se na potraživanja iz radnog odnosa kojima je rok zastare od tri godine istekao prije stupanja na snagu novog Zakona o radu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UGOVOR O RADU NA ODREĐENO VRIJEME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Ugovor o radu može se iznimno sklopiti na određeno vrijeme</a:t>
            </a:r>
          </a:p>
          <a:p>
            <a:r>
              <a:rPr lang="hr-HR" b="1" dirty="0" smtClean="0"/>
              <a:t>PRVI UGOVOR</a:t>
            </a:r>
            <a:r>
              <a:rPr lang="hr-HR" dirty="0" smtClean="0"/>
              <a:t>:</a:t>
            </a:r>
          </a:p>
          <a:p>
            <a:pPr>
              <a:buNone/>
            </a:pPr>
            <a:r>
              <a:rPr lang="hr-HR" dirty="0" smtClean="0"/>
              <a:t>  - nema ograničenja roka na koji se može sklopiti</a:t>
            </a:r>
          </a:p>
          <a:p>
            <a:pPr>
              <a:buNone/>
            </a:pPr>
            <a:r>
              <a:rPr lang="hr-HR" dirty="0" smtClean="0"/>
              <a:t>  - ne navode se razlozi zbog kojih se sklapa na određeno vrijeme</a:t>
            </a:r>
          </a:p>
          <a:p>
            <a:r>
              <a:rPr lang="hr-HR" b="1" dirty="0" smtClean="0"/>
              <a:t>DRUGI I SVAKI SLJEDEĆI UZASTOPNI UGOVOR </a:t>
            </a:r>
            <a:r>
              <a:rPr lang="hr-HR" dirty="0" smtClean="0"/>
              <a:t>NA ODREĐENO VRIJEME S ISTIM RADNIKOM:</a:t>
            </a:r>
          </a:p>
          <a:p>
            <a:pPr>
              <a:buFontTx/>
              <a:buChar char="-"/>
            </a:pPr>
            <a:r>
              <a:rPr lang="hr-HR" dirty="0" smtClean="0"/>
              <a:t>u ugovoru se mora navesti razlog sklapanja na određeno vrijeme</a:t>
            </a:r>
          </a:p>
          <a:p>
            <a:pPr>
              <a:buFontTx/>
              <a:buChar char="-"/>
            </a:pPr>
            <a:r>
              <a:rPr lang="hr-HR" dirty="0" smtClean="0"/>
              <a:t>najduže trajanje svih uzastopnih ugovora: 3 godine</a:t>
            </a:r>
          </a:p>
          <a:p>
            <a:pPr>
              <a:buFontTx/>
              <a:buChar char="-"/>
            </a:pPr>
            <a:r>
              <a:rPr lang="hr-HR" dirty="0" smtClean="0"/>
              <a:t>ograničenje se ne odnosi na ugovor na određeno radi zamjene odsutnog radnika</a:t>
            </a:r>
            <a:endParaRPr lang="hr-H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 smtClean="0"/>
              <a:t>UPRAVNE MJERE I PREKRŠAJI</a:t>
            </a:r>
            <a:endParaRPr lang="hr-H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UPRAVNE MJERE - </a:t>
            </a:r>
            <a:r>
              <a:rPr lang="hr-HR" dirty="0" smtClean="0">
                <a:solidFill>
                  <a:srgbClr val="FF0000"/>
                </a:solidFill>
              </a:rPr>
              <a:t>novina </a:t>
            </a:r>
            <a:r>
              <a:rPr lang="hr-HR" dirty="0" smtClean="0"/>
              <a:t>u Zakonu o radu - 2 grupe upravnih mjera:</a:t>
            </a:r>
          </a:p>
          <a:p>
            <a:pPr marL="457200" indent="-457200">
              <a:buAutoNum type="arabicParenR"/>
            </a:pPr>
            <a:r>
              <a:rPr lang="hr-HR" dirty="0" smtClean="0"/>
              <a:t>U provedbi inspekcijskog nadzora u području rada, inspektor će usmenim rješenjem u zapisniku poslodavcu </a:t>
            </a:r>
            <a:r>
              <a:rPr lang="hr-HR" b="1" dirty="0" smtClean="0"/>
              <a:t>narediti da u ostavljenom roku…</a:t>
            </a:r>
            <a:r>
              <a:rPr lang="hr-HR" dirty="0" smtClean="0"/>
              <a:t>(24 mjere)</a:t>
            </a:r>
          </a:p>
          <a:p>
            <a:pPr marL="457200" indent="-457200">
              <a:buAutoNum type="arabicParenR"/>
            </a:pPr>
            <a:r>
              <a:rPr lang="pl-PL" dirty="0" smtClean="0"/>
              <a:t>U provedbi inspekcijskog nadzora u području rada, </a:t>
            </a:r>
            <a:r>
              <a:rPr lang="pl-PL" b="1" dirty="0" smtClean="0"/>
              <a:t>inspektor će usmenim rješenjem u zapisniku zabraniti...</a:t>
            </a:r>
            <a:r>
              <a:rPr lang="pl-PL" dirty="0" smtClean="0"/>
              <a:t>(14 mjera)</a:t>
            </a:r>
          </a:p>
          <a:p>
            <a:pPr marL="457200" indent="-457200">
              <a:buNone/>
            </a:pPr>
            <a:r>
              <a:rPr lang="pl-PL" dirty="0" smtClean="0"/>
              <a:t>PREKRŠAJI:</a:t>
            </a:r>
          </a:p>
          <a:p>
            <a:r>
              <a:rPr lang="hr-HR" b="1" dirty="0" smtClean="0"/>
              <a:t>Lakši</a:t>
            </a:r>
            <a:r>
              <a:rPr lang="hr-HR" dirty="0" smtClean="0"/>
              <a:t> prekršaji poslodavca - </a:t>
            </a:r>
            <a:r>
              <a:rPr lang="pl-PL" dirty="0" smtClean="0"/>
              <a:t>od 10.000,00 do 30.000,00 kuna</a:t>
            </a:r>
          </a:p>
          <a:p>
            <a:r>
              <a:rPr lang="hr-HR" b="1" dirty="0" smtClean="0"/>
              <a:t>Teži</a:t>
            </a:r>
            <a:r>
              <a:rPr lang="hr-HR" dirty="0" smtClean="0"/>
              <a:t> prekršaji poslodavca - </a:t>
            </a:r>
            <a:r>
              <a:rPr lang="pl-PL" dirty="0" smtClean="0"/>
              <a:t>od 31.000,00 do 60.000,00 kuna</a:t>
            </a:r>
            <a:endParaRPr lang="hr-HR" i="1" dirty="0" smtClean="0"/>
          </a:p>
          <a:p>
            <a:r>
              <a:rPr lang="hr-HR" b="1" dirty="0" smtClean="0"/>
              <a:t>Najteži </a:t>
            </a:r>
            <a:r>
              <a:rPr lang="hr-HR" dirty="0" smtClean="0"/>
              <a:t>prekršaji poslodavca </a:t>
            </a:r>
            <a:r>
              <a:rPr lang="hr-HR" i="1" dirty="0" smtClean="0"/>
              <a:t>- </a:t>
            </a:r>
            <a:r>
              <a:rPr lang="pl-PL" dirty="0" smtClean="0"/>
              <a:t>od 61.000,00 do 100.000,00 kuna</a:t>
            </a:r>
            <a:endParaRPr lang="hr-HR" dirty="0" smtClean="0"/>
          </a:p>
          <a:p>
            <a:pPr marL="457200" indent="-457200">
              <a:buNone/>
            </a:pPr>
            <a:endParaRPr lang="hr-H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 smtClean="0"/>
              <a:t>IZMJENE OVRŠNOG ZAKONA</a:t>
            </a:r>
            <a:endParaRPr lang="hr-H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Zakon o izmjenama i dopunama Ovršnog zakona </a:t>
            </a:r>
            <a:r>
              <a:rPr lang="hr-HR" dirty="0" smtClean="0"/>
              <a:t>(Nar. nov., br. 93/14.) - djelomično stupio na snagu 1. rujna 2014, a neke odredbe će stupiti na snagu 1. siječnja 2015.</a:t>
            </a:r>
          </a:p>
          <a:p>
            <a:r>
              <a:rPr lang="hr-HR" b="1" dirty="0" smtClean="0">
                <a:solidFill>
                  <a:srgbClr val="FF0000"/>
                </a:solidFill>
              </a:rPr>
              <a:t>NOVO:</a:t>
            </a:r>
          </a:p>
          <a:p>
            <a:pPr marL="0" indent="0">
              <a:buNone/>
            </a:pPr>
            <a:r>
              <a:rPr lang="hr-HR" dirty="0" smtClean="0"/>
              <a:t>- postupak ovrhe na nekretnini (od 1. siječnja 2015.)</a:t>
            </a:r>
          </a:p>
          <a:p>
            <a:pPr>
              <a:buFontTx/>
              <a:buChar char="-"/>
            </a:pPr>
            <a:r>
              <a:rPr lang="hr-HR" dirty="0" smtClean="0"/>
              <a:t>proširen krug primitaka zaštićenih od ovrhe</a:t>
            </a:r>
          </a:p>
          <a:p>
            <a:pPr>
              <a:buFontTx/>
              <a:buChar char="-"/>
            </a:pPr>
            <a:r>
              <a:rPr lang="hr-HR" dirty="0"/>
              <a:t>o</a:t>
            </a:r>
            <a:r>
              <a:rPr lang="hr-HR" dirty="0" smtClean="0"/>
              <a:t>mogućena zaštita od ovrhe primitaka koji se ostvaruju kao primici od drugog dohotka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435280" cy="54242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3600" b="1" dirty="0" smtClean="0"/>
              <a:t>NAKNADA TROŠKOVA PRIJEVOZA</a:t>
            </a:r>
          </a:p>
          <a:p>
            <a:pPr marL="0" indent="0" algn="ctr">
              <a:buNone/>
            </a:pPr>
            <a:r>
              <a:rPr lang="hr-HR" sz="3600" dirty="0" smtClean="0"/>
              <a:t> ZA DOLAZAK NA POSAO I ODLAZAK S POSLA</a:t>
            </a:r>
          </a:p>
          <a:p>
            <a:pPr marL="0" indent="0" algn="ctr">
              <a:buNone/>
            </a:pPr>
            <a:endParaRPr lang="hr-HR" sz="3600" dirty="0"/>
          </a:p>
          <a:p>
            <a:r>
              <a:rPr lang="hr-HR" sz="2000" dirty="0" smtClean="0"/>
              <a:t>Izvor prava radnika: čl. 67. TKU za javne službe, NN 141/12.</a:t>
            </a:r>
          </a:p>
          <a:p>
            <a:r>
              <a:rPr lang="hr-HR" sz="2000" dirty="0" smtClean="0"/>
              <a:t>Povjerenstvo ovlašteno za tumačenje TKU za </a:t>
            </a:r>
            <a:r>
              <a:rPr lang="hr-HR" sz="2000" dirty="0"/>
              <a:t>javne službe </a:t>
            </a:r>
            <a:r>
              <a:rPr lang="hr-HR" sz="2000" dirty="0" smtClean="0"/>
              <a:t> </a:t>
            </a:r>
          </a:p>
          <a:p>
            <a:pPr marL="0" indent="0">
              <a:buNone/>
            </a:pPr>
            <a:endParaRPr lang="hr-HR" sz="2000" i="1" dirty="0" smtClean="0"/>
          </a:p>
          <a:p>
            <a:pPr marL="0" indent="0">
              <a:buNone/>
            </a:pPr>
            <a:r>
              <a:rPr lang="hr-HR" sz="2000" b="1" i="1" dirty="0" smtClean="0"/>
              <a:t>Napomena: </a:t>
            </a:r>
            <a:r>
              <a:rPr lang="hr-HR" sz="2000" dirty="0" smtClean="0"/>
              <a:t>Od </a:t>
            </a:r>
            <a:r>
              <a:rPr lang="hr-HR" sz="2000" dirty="0"/>
              <a:t>1. listopada 2014. godine sjednicama Povjerenstva za tumačenje Temeljnog kolektivnog ugovora za službenike i namještenike u javnim službama predsjedava predstavnik Samostalnog sindikata zdravstva i socijalne skrbi Hrvatske te se upiti dostavljaju se na e-mail: </a:t>
            </a:r>
            <a:r>
              <a:rPr lang="hr-HR" sz="2000" dirty="0" err="1">
                <a:hlinkClick r:id="rId2"/>
              </a:rPr>
              <a:t>sszssh</a:t>
            </a:r>
            <a:r>
              <a:rPr lang="hr-HR" sz="2000" dirty="0">
                <a:hlinkClick r:id="rId2"/>
              </a:rPr>
              <a:t>@</a:t>
            </a:r>
            <a:r>
              <a:rPr lang="hr-HR" sz="2000" dirty="0" err="1">
                <a:hlinkClick r:id="rId2"/>
              </a:rPr>
              <a:t>zg.t</a:t>
            </a:r>
            <a:r>
              <a:rPr lang="hr-HR" sz="2000" dirty="0">
                <a:hlinkClick r:id="rId2"/>
              </a:rPr>
              <a:t>-</a:t>
            </a:r>
            <a:r>
              <a:rPr lang="hr-HR" sz="2000" dirty="0" err="1">
                <a:hlinkClick r:id="rId2"/>
              </a:rPr>
              <a:t>com.hr</a:t>
            </a: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627311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OTVORENA PITANJA – izbor nekih pitanja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 smtClean="0"/>
              <a:t>Udaljenost do 2 km – kako postupiti ako je u jednom smjeru do 2 km, a u drugom preko 2 km?</a:t>
            </a:r>
          </a:p>
          <a:p>
            <a:r>
              <a:rPr lang="hr-HR" sz="2000" dirty="0" smtClean="0"/>
              <a:t>U slučaju kad međumjesni javni prijevoz radniku ne omogućava redoviti dolazak na posao, treba li poslodavac uspoređivati naknadu u visini 0,75 kn/km s cijenom javnog prijevoza?</a:t>
            </a:r>
          </a:p>
          <a:p>
            <a:r>
              <a:rPr lang="hr-HR" sz="2000" dirty="0" smtClean="0"/>
              <a:t>Zonski prijevoz koji radnik ne koristi – treba li mjesečnu cijenu umanjiti za 25%? </a:t>
            </a:r>
          </a:p>
          <a:p>
            <a:r>
              <a:rPr lang="hr-HR" sz="2000" dirty="0" smtClean="0"/>
              <a:t>Kumuliranje međumjesnog i mjesnog prijevoza ako radnik ne koristi javni prijevoz – što je parametar za usporedbu?</a:t>
            </a:r>
          </a:p>
          <a:p>
            <a:r>
              <a:rPr lang="hr-HR" sz="2000" dirty="0" smtClean="0"/>
              <a:t>Kako odrediti naknadu za mjesece u kojima je radnik pretežiti dio mjeseca na godišnjem odmoru? </a:t>
            </a:r>
          </a:p>
          <a:p>
            <a:r>
              <a:rPr lang="hr-HR" sz="2000" dirty="0" smtClean="0"/>
              <a:t>Pravne posljedice </a:t>
            </a:r>
            <a:r>
              <a:rPr lang="hr-HR" sz="2000" dirty="0" err="1" smtClean="0"/>
              <a:t>nepostupanja</a:t>
            </a:r>
            <a:r>
              <a:rPr lang="hr-HR" sz="2000" dirty="0" smtClean="0"/>
              <a:t> radnika sukladno izjavi koju je dostavio poslodavcu – što je mjerodavno, izjava ili stvarno stanje?</a:t>
            </a:r>
          </a:p>
          <a:p>
            <a:r>
              <a:rPr lang="hr-HR" sz="2000" dirty="0" smtClean="0"/>
              <a:t>Dospijeće naknade?</a:t>
            </a: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582721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NOVA PRIMANJA IZUZETA OD OVRHE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1648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1800" dirty="0" smtClean="0">
                <a:solidFill>
                  <a:schemeClr val="tx1"/>
                </a:solidFill>
              </a:rPr>
              <a:t>Izmjene i dopune Ovršnog zakona, NN 93/14. </a:t>
            </a:r>
          </a:p>
          <a:p>
            <a:pPr marL="0" indent="0">
              <a:buNone/>
            </a:pPr>
            <a:r>
              <a:rPr lang="hr-HR" sz="1800" b="1" dirty="0" smtClean="0">
                <a:solidFill>
                  <a:srgbClr val="FF0000"/>
                </a:solidFill>
              </a:rPr>
              <a:t>DO </a:t>
            </a:r>
            <a:r>
              <a:rPr lang="hr-HR" sz="1800" b="1" dirty="0" smtClean="0">
                <a:solidFill>
                  <a:srgbClr val="FF0000"/>
                </a:solidFill>
              </a:rPr>
              <a:t>VISINE NEOPOREZIVIH IZNOSA:</a:t>
            </a:r>
          </a:p>
          <a:p>
            <a:r>
              <a:rPr lang="hr-HR" sz="1800" dirty="0" smtClean="0"/>
              <a:t>Naknada troškova za službeno putovanje (smještaj, dnevnice, javni prijevoz,upotreba privatnog automobila u službene svrhe na službenom putovanju i dr.)</a:t>
            </a:r>
          </a:p>
          <a:p>
            <a:r>
              <a:rPr lang="hr-HR" sz="1800" b="1" dirty="0" smtClean="0"/>
              <a:t>Naknada troškova prijevoza za dolazak na posao</a:t>
            </a:r>
          </a:p>
          <a:p>
            <a:r>
              <a:rPr lang="hr-HR" sz="1800" dirty="0" smtClean="0"/>
              <a:t>Darovi djeci radnika do 15 godina starosti</a:t>
            </a:r>
          </a:p>
          <a:p>
            <a:r>
              <a:rPr lang="hr-HR" sz="1800" dirty="0" smtClean="0"/>
              <a:t>Potpore za novorođeno dijete</a:t>
            </a:r>
          </a:p>
          <a:p>
            <a:r>
              <a:rPr lang="hr-HR" sz="1800" dirty="0" smtClean="0"/>
              <a:t>Potpore  zbog invalidnosti radnika</a:t>
            </a:r>
          </a:p>
          <a:p>
            <a:r>
              <a:rPr lang="hr-HR" sz="1800" dirty="0" smtClean="0"/>
              <a:t>Potpore zbog neprekidnog bolovanja radnika dužeg od 90 dana</a:t>
            </a:r>
          </a:p>
          <a:p>
            <a:r>
              <a:rPr lang="hr-HR" sz="1800" dirty="0" smtClean="0"/>
              <a:t>Potpore radniku za slučaj smrti člana obitelji </a:t>
            </a:r>
          </a:p>
          <a:p>
            <a:r>
              <a:rPr lang="hr-HR" sz="1800" dirty="0" smtClean="0"/>
              <a:t>Potpore obitelji za slučaj smrti radnika</a:t>
            </a:r>
          </a:p>
          <a:p>
            <a:r>
              <a:rPr lang="hr-HR" sz="1800" dirty="0" smtClean="0"/>
              <a:t>Naknade za saniranje posljedica štete katastrofa i elementarnih nepogoda </a:t>
            </a:r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4094254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hr-HR" sz="3200" b="1" dirty="0" smtClean="0"/>
              <a:t>OBVEZNI DOPRINOSI </a:t>
            </a:r>
          </a:p>
          <a:p>
            <a:pPr algn="ctr">
              <a:buNone/>
            </a:pPr>
            <a:r>
              <a:rPr lang="hr-HR" sz="3200" b="1" i="1" dirty="0">
                <a:solidFill>
                  <a:srgbClr val="404040"/>
                </a:solidFill>
              </a:rPr>
              <a:t>od 1. siječnja 2015.</a:t>
            </a:r>
          </a:p>
          <a:p>
            <a:pPr algn="ctr">
              <a:buNone/>
            </a:pPr>
            <a:endParaRPr lang="hr-HR" sz="3200" b="1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0"/>
            <a:ext cx="8568952" cy="148478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r-HR" sz="3200" dirty="0" smtClean="0">
                <a:solidFill>
                  <a:schemeClr val="tx1"/>
                </a:solidFill>
              </a:rPr>
              <a:t/>
            </a:r>
            <a:br>
              <a:rPr lang="hr-HR" sz="3200" dirty="0" smtClean="0">
                <a:solidFill>
                  <a:schemeClr val="tx1"/>
                </a:solidFill>
              </a:rPr>
            </a:br>
            <a:r>
              <a:rPr lang="hr-HR" sz="3100" dirty="0" smtClean="0">
                <a:solidFill>
                  <a:schemeClr val="tx1"/>
                </a:solidFill>
              </a:rPr>
              <a:t>STOPE DOPRINOSA U 2015. – počevši od plaće za siječanj 2015. </a:t>
            </a:r>
            <a:endParaRPr lang="en-GB" sz="31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ph type="tbl" idx="1"/>
          </p:nvPr>
        </p:nvGraphicFramePr>
        <p:xfrm>
          <a:off x="304800" y="1772815"/>
          <a:ext cx="8534400" cy="4152704"/>
        </p:xfrm>
        <a:graphic>
          <a:graphicData uri="http://schemas.openxmlformats.org/drawingml/2006/table">
            <a:tbl>
              <a:tblPr/>
              <a:tblGrid>
                <a:gridCol w="4648199"/>
                <a:gridCol w="1905000"/>
                <a:gridCol w="1981201"/>
              </a:tblGrid>
              <a:tr h="34137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VRSTA DOPRINOSA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STOPE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329797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IZ PLAĆE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 PLAĆU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34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Doprinos za mirovinsko osiguranje: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hr-H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generacijska solidarnost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hr-H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individualna kapitalizirana  štednja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20% ili 15%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0% ili 5%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0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Doprinos za zdravstveno osiguranje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15% </a:t>
                      </a:r>
                      <a:endParaRPr kumimoji="0" lang="hr-H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97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Doprinos za zaštitu zdravlja na radu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0,50%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Doprinos za zapošljavanje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1,7%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94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U K U P N O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20%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17,2%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44992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DOPRINOS ZA ZAPOŠLJAVANJE od 1. 1. 2015.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Svi će obveznici plaćati doprinos za zapošljavanje po stopi </a:t>
            </a:r>
            <a:r>
              <a:rPr lang="hr-HR" b="1" dirty="0" smtClean="0"/>
              <a:t>1,7%, </a:t>
            </a:r>
            <a:r>
              <a:rPr lang="hr-HR" dirty="0" smtClean="0"/>
              <a:t>neovisno o broju radnika koje zapošljavaju i neovisno o tome jesu li ispunili obvezu </a:t>
            </a:r>
            <a:r>
              <a:rPr lang="hr-HR" dirty="0" err="1" smtClean="0"/>
              <a:t>kvotnog</a:t>
            </a:r>
            <a:r>
              <a:rPr lang="hr-HR" dirty="0" smtClean="0"/>
              <a:t> zapošljavanja invalida </a:t>
            </a:r>
          </a:p>
          <a:p>
            <a:r>
              <a:rPr lang="hr-HR" dirty="0" smtClean="0"/>
              <a:t>Poslodavci </a:t>
            </a:r>
            <a:r>
              <a:rPr lang="hr-HR" b="1" dirty="0" smtClean="0"/>
              <a:t>koji imaju obvezu </a:t>
            </a:r>
            <a:r>
              <a:rPr lang="hr-HR" dirty="0" smtClean="0"/>
              <a:t>zapošljavanja invalida, </a:t>
            </a:r>
          </a:p>
          <a:p>
            <a:pPr>
              <a:buNone/>
            </a:pPr>
            <a:r>
              <a:rPr lang="hr-HR" dirty="0" smtClean="0"/>
              <a:t>   a </a:t>
            </a:r>
            <a:r>
              <a:rPr lang="hr-HR" b="1" dirty="0" smtClean="0"/>
              <a:t>nisu je ispunili</a:t>
            </a:r>
            <a:endParaRPr lang="hr-HR" dirty="0" smtClean="0"/>
          </a:p>
          <a:p>
            <a:pPr algn="ctr">
              <a:buNone/>
            </a:pPr>
            <a:r>
              <a:rPr lang="hr-HR" dirty="0" smtClean="0"/>
              <a:t> </a:t>
            </a:r>
          </a:p>
          <a:p>
            <a:pPr algn="ctr">
              <a:buNone/>
            </a:pPr>
            <a:r>
              <a:rPr lang="hr-HR" dirty="0" smtClean="0"/>
              <a:t> plaćati će i posebnu </a:t>
            </a:r>
          </a:p>
          <a:p>
            <a:pPr algn="ctr">
              <a:buNone/>
            </a:pPr>
            <a:r>
              <a:rPr lang="hr-HR" dirty="0" smtClean="0"/>
              <a:t>NAKNADU ZBOG NEISPUNJAVANJA KVOTE </a:t>
            </a:r>
          </a:p>
          <a:p>
            <a:pPr algn="ctr">
              <a:buNone/>
            </a:pPr>
            <a:r>
              <a:rPr lang="hr-HR" dirty="0" smtClean="0"/>
              <a:t>ZAPOSLENIH OSOBA  S INVALIDITETOM</a:t>
            </a:r>
          </a:p>
          <a:p>
            <a:pPr algn="ctr">
              <a:buNone/>
            </a:pPr>
            <a:r>
              <a:rPr lang="hr-HR" dirty="0" smtClean="0"/>
              <a:t>(prvi put na plaći za siječanj 2015.)</a:t>
            </a:r>
            <a:endParaRPr lang="hr-HR" dirty="0"/>
          </a:p>
        </p:txBody>
      </p:sp>
      <p:sp>
        <p:nvSpPr>
          <p:cNvPr id="4" name="Down Arrow 3"/>
          <p:cNvSpPr/>
          <p:nvPr/>
        </p:nvSpPr>
        <p:spPr>
          <a:xfrm>
            <a:off x="4139952" y="3501008"/>
            <a:ext cx="360040" cy="432048"/>
          </a:xfrm>
          <a:prstGeom prst="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98490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83432"/>
          </a:xfrm>
        </p:spPr>
        <p:txBody>
          <a:bodyPr>
            <a:noAutofit/>
          </a:bodyPr>
          <a:lstStyle/>
          <a:p>
            <a:r>
              <a:rPr lang="hr-HR" sz="2800" dirty="0" smtClean="0"/>
              <a:t>POTICANJE ZAPOŠLJAVANJA OSOBA S INVALIDITETOM </a:t>
            </a:r>
            <a:br>
              <a:rPr lang="hr-HR" sz="2800" dirty="0" smtClean="0"/>
            </a:br>
            <a:r>
              <a:rPr lang="hr-HR" sz="2800" dirty="0" smtClean="0"/>
              <a:t>PROPISI KOJI SU VEĆ DONESENI, A PRIMJENJIVATI ĆE SE OD 1.1.2015.</a:t>
            </a:r>
            <a:endParaRPr lang="hr-H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60168"/>
          </a:xfrm>
        </p:spPr>
        <p:txBody>
          <a:bodyPr>
            <a:normAutofit/>
          </a:bodyPr>
          <a:lstStyle/>
          <a:p>
            <a:r>
              <a:rPr lang="hr-HR" dirty="0" smtClean="0"/>
              <a:t>Zakon o </a:t>
            </a:r>
            <a:r>
              <a:rPr lang="hr-HR" dirty="0" err="1" smtClean="0"/>
              <a:t>o</a:t>
            </a:r>
            <a:r>
              <a:rPr lang="hr-HR" dirty="0" smtClean="0"/>
              <a:t> profesionalnoj rehabilitaciji i zapošljavanju osoba s invaliditetom, NN 157/13. – na snazi od 1. siječnja 2014.</a:t>
            </a:r>
          </a:p>
          <a:p>
            <a:r>
              <a:rPr lang="hr-HR" dirty="0" smtClean="0"/>
              <a:t>pet </a:t>
            </a:r>
            <a:r>
              <a:rPr lang="hr-HR" dirty="0" err="1" smtClean="0"/>
              <a:t>podzakonska</a:t>
            </a:r>
            <a:r>
              <a:rPr lang="hr-HR" dirty="0" smtClean="0"/>
              <a:t> propisa – primjena od 1. siječnja 2015.: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000" dirty="0" smtClean="0"/>
              <a:t>Pravilnik o utvrđivanju kvote za zapošljavanje osoba s </a:t>
            </a:r>
            <a:r>
              <a:rPr lang="hr-HR" sz="2000" dirty="0"/>
              <a:t>invaliditetom, NN 44/14. </a:t>
            </a:r>
            <a:endParaRPr lang="hr-HR" sz="2000" dirty="0" smtClean="0"/>
          </a:p>
          <a:p>
            <a:pPr marL="457200" indent="-457200">
              <a:buFont typeface="+mj-lt"/>
              <a:buAutoNum type="arabicPeriod"/>
              <a:tabLst>
                <a:tab pos="446088" algn="l"/>
              </a:tabLst>
            </a:pPr>
            <a:r>
              <a:rPr lang="hr-HR" sz="2000" dirty="0" smtClean="0"/>
              <a:t>Pravilnik o sadržaju i načinu vođenja očevidnika zaposlenih osoba s invaliditetom, NN 44/14. i 97/14.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000" dirty="0" smtClean="0"/>
              <a:t>Pravilnik</a:t>
            </a:r>
            <a:r>
              <a:rPr lang="hr-HR" sz="2000" dirty="0" smtClean="0"/>
              <a:t> </a:t>
            </a:r>
            <a:r>
              <a:rPr lang="pt-BR" sz="2000" dirty="0" smtClean="0"/>
              <a:t>o poticajima pri zapošljavanju osoba s </a:t>
            </a:r>
            <a:r>
              <a:rPr lang="pt-BR" sz="2000" dirty="0" err="1" smtClean="0"/>
              <a:t>invaliditetom</a:t>
            </a:r>
            <a:r>
              <a:rPr lang="hr-HR" sz="2000" dirty="0"/>
              <a:t>, NN 44/14. </a:t>
            </a:r>
            <a:endParaRPr lang="hr-HR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hr-HR" sz="2000" dirty="0" smtClean="0"/>
              <a:t>Pravilnik o zaštitnim radionicama i integrativnim radionicama za zapošljavanje osoba s </a:t>
            </a:r>
            <a:r>
              <a:rPr lang="hr-HR" sz="2000" dirty="0"/>
              <a:t>invaliditetom, NN 44/14. </a:t>
            </a:r>
            <a:endParaRPr lang="hr-HR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hr-HR" sz="2000" dirty="0" smtClean="0"/>
              <a:t>Pravilnik o profesionalnoj rehabilitaciji i centrima za profesionalnu rehabilitaciju osoba s </a:t>
            </a:r>
            <a:r>
              <a:rPr lang="hr-HR" sz="2000" dirty="0"/>
              <a:t>invaliditetom, NN 44/14. </a:t>
            </a:r>
            <a:endParaRPr lang="hr-HR" sz="2000" dirty="0" smtClean="0"/>
          </a:p>
          <a:p>
            <a:pPr marL="457200" indent="-457200">
              <a:buNone/>
            </a:pP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68624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OBVEZE POSLODAVACA 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vi-VN" sz="2000" dirty="0"/>
              <a:t>Poslodavci koji zapošljavaju najmanje 20 radnika</a:t>
            </a:r>
            <a:r>
              <a:rPr lang="vi-VN" sz="2000" dirty="0" smtClean="0"/>
              <a:t>,</a:t>
            </a:r>
            <a:r>
              <a:rPr lang="hr-HR" sz="2000" dirty="0" smtClean="0"/>
              <a:t> </a:t>
            </a:r>
            <a:r>
              <a:rPr lang="vi-VN" sz="2000" dirty="0"/>
              <a:t>dužni su zaposliti, na primjerenom radnom mjestu prema vlastitom odabiru, u primjerenim radnim uvjetima, određeni broj osoba s invaliditetom, </a:t>
            </a:r>
            <a:r>
              <a:rPr lang="vi-VN" sz="2000" b="1" dirty="0"/>
              <a:t>ovisno </a:t>
            </a:r>
            <a:r>
              <a:rPr lang="vi-VN" sz="2000" b="1" dirty="0" smtClean="0"/>
              <a:t>o</a:t>
            </a:r>
            <a:r>
              <a:rPr lang="hr-HR" sz="2000" b="1" dirty="0" smtClean="0">
                <a:solidFill>
                  <a:srgbClr val="FF0000"/>
                </a:solidFill>
              </a:rPr>
              <a:t> dva </a:t>
            </a:r>
            <a:r>
              <a:rPr lang="hr-HR" sz="2000" b="1" dirty="0" smtClean="0"/>
              <a:t>kriterija:</a:t>
            </a:r>
          </a:p>
          <a:p>
            <a:pPr marL="0" indent="0">
              <a:buNone/>
            </a:pPr>
            <a:r>
              <a:rPr lang="hr-HR" sz="2000" dirty="0"/>
              <a:t> </a:t>
            </a:r>
            <a:r>
              <a:rPr lang="hr-HR" sz="2000" dirty="0" smtClean="0"/>
              <a:t>   1.</a:t>
            </a:r>
            <a:r>
              <a:rPr lang="vi-VN" sz="2000" dirty="0" smtClean="0"/>
              <a:t> </a:t>
            </a:r>
            <a:r>
              <a:rPr lang="vi-VN" sz="2000" dirty="0"/>
              <a:t>ukupnom broju zaposlenih </a:t>
            </a:r>
            <a:r>
              <a:rPr lang="vi-VN" sz="2000" dirty="0" smtClean="0"/>
              <a:t>radnika</a:t>
            </a:r>
            <a:r>
              <a:rPr lang="hr-HR" sz="2000" dirty="0" smtClean="0"/>
              <a:t>,</a:t>
            </a:r>
            <a:r>
              <a:rPr lang="vi-VN" sz="2000" dirty="0" smtClean="0"/>
              <a:t> </a:t>
            </a:r>
            <a:r>
              <a:rPr lang="vi-VN" sz="2000" dirty="0"/>
              <a:t>i </a:t>
            </a:r>
            <a:endParaRPr lang="hr-HR" sz="2000" dirty="0" smtClean="0"/>
          </a:p>
          <a:p>
            <a:pPr marL="0" indent="0">
              <a:buNone/>
            </a:pPr>
            <a:r>
              <a:rPr lang="hr-HR" sz="2000" dirty="0"/>
              <a:t> </a:t>
            </a:r>
            <a:r>
              <a:rPr lang="hr-HR" sz="2000" dirty="0" smtClean="0"/>
              <a:t>   2. </a:t>
            </a:r>
            <a:r>
              <a:rPr lang="vi-VN" sz="2000" dirty="0" smtClean="0"/>
              <a:t>djelatnosti </a:t>
            </a:r>
            <a:r>
              <a:rPr lang="vi-VN" sz="2000" dirty="0"/>
              <a:t>koju </a:t>
            </a:r>
            <a:r>
              <a:rPr lang="vi-VN" sz="2000" dirty="0" smtClean="0"/>
              <a:t>obavljaju</a:t>
            </a:r>
            <a:endParaRPr lang="hr-HR" sz="2000" dirty="0" smtClean="0"/>
          </a:p>
          <a:p>
            <a:pPr marL="0" indent="0">
              <a:buNone/>
            </a:pPr>
            <a:endParaRPr lang="hr-HR" sz="2000" dirty="0"/>
          </a:p>
          <a:p>
            <a:r>
              <a:rPr lang="hr-HR" sz="2000" dirty="0" smtClean="0">
                <a:solidFill>
                  <a:srgbClr val="FF0000"/>
                </a:solidFill>
              </a:rPr>
              <a:t>NEMAJU OBVEZU:</a:t>
            </a:r>
          </a:p>
          <a:p>
            <a:pPr>
              <a:buFontTx/>
              <a:buChar char="-"/>
            </a:pPr>
            <a:r>
              <a:rPr lang="hr-HR" sz="2000" dirty="0" smtClean="0">
                <a:latin typeface="Calibri" panose="020F0502020204030204" pitchFamily="34" charset="0"/>
              </a:rPr>
              <a:t>poslodavci koji zapošljavaju do 19 radnika</a:t>
            </a:r>
          </a:p>
          <a:p>
            <a:pPr>
              <a:buFontTx/>
              <a:buChar char="-"/>
            </a:pPr>
            <a:r>
              <a:rPr lang="vi-VN" sz="2000" dirty="0">
                <a:latin typeface="Calibri" panose="020F0502020204030204" pitchFamily="34" charset="0"/>
              </a:rPr>
              <a:t>novoosnovan</a:t>
            </a:r>
            <a:r>
              <a:rPr lang="hr-HR" sz="2000" dirty="0">
                <a:latin typeface="Calibri" panose="020F0502020204030204" pitchFamily="34" charset="0"/>
              </a:rPr>
              <a:t>i</a:t>
            </a:r>
            <a:r>
              <a:rPr lang="vi-VN" sz="2000" dirty="0">
                <a:latin typeface="Calibri" panose="020F0502020204030204" pitchFamily="34" charset="0"/>
              </a:rPr>
              <a:t> poslodav</a:t>
            </a:r>
            <a:r>
              <a:rPr lang="hr-HR" sz="2000" dirty="0" err="1" smtClean="0">
                <a:latin typeface="Calibri" panose="020F0502020204030204" pitchFamily="34" charset="0"/>
              </a:rPr>
              <a:t>ac</a:t>
            </a:r>
            <a:r>
              <a:rPr lang="vi-VN" sz="2000" dirty="0" smtClean="0">
                <a:latin typeface="Calibri" panose="020F0502020204030204" pitchFamily="34" charset="0"/>
              </a:rPr>
              <a:t> </a:t>
            </a:r>
            <a:r>
              <a:rPr lang="vi-VN" sz="2000" dirty="0">
                <a:latin typeface="Calibri" panose="020F0502020204030204" pitchFamily="34" charset="0"/>
              </a:rPr>
              <a:t>u vremenu uvođenja u rad, a najduže 24 mjeseca od dana početka rada </a:t>
            </a:r>
            <a:endParaRPr lang="hr-HR" sz="2000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vi-VN" sz="2000" dirty="0" smtClean="0">
                <a:latin typeface="Calibri" panose="020F0502020204030204" pitchFamily="34" charset="0"/>
              </a:rPr>
              <a:t>stran</a:t>
            </a:r>
            <a:r>
              <a:rPr lang="hr-HR" sz="2000" dirty="0" smtClean="0">
                <a:latin typeface="Calibri" panose="020F0502020204030204" pitchFamily="34" charset="0"/>
              </a:rPr>
              <a:t>a</a:t>
            </a:r>
            <a:r>
              <a:rPr lang="vi-VN" sz="2000" dirty="0" smtClean="0">
                <a:latin typeface="Calibri" panose="020F0502020204030204" pitchFamily="34" charset="0"/>
              </a:rPr>
              <a:t> diplomatsk</a:t>
            </a:r>
            <a:r>
              <a:rPr lang="hr-HR" sz="2000" dirty="0" smtClean="0">
                <a:latin typeface="Calibri" panose="020F0502020204030204" pitchFamily="34" charset="0"/>
              </a:rPr>
              <a:t>a</a:t>
            </a:r>
            <a:r>
              <a:rPr lang="vi-VN" sz="2000" dirty="0" smtClean="0">
                <a:latin typeface="Calibri" panose="020F0502020204030204" pitchFamily="34" charset="0"/>
              </a:rPr>
              <a:t> </a:t>
            </a:r>
            <a:r>
              <a:rPr lang="vi-VN" sz="2000" dirty="0">
                <a:latin typeface="Calibri" panose="020F0502020204030204" pitchFamily="34" charset="0"/>
              </a:rPr>
              <a:t>i </a:t>
            </a:r>
            <a:r>
              <a:rPr lang="vi-VN" sz="2000" dirty="0" smtClean="0">
                <a:latin typeface="Calibri" panose="020F0502020204030204" pitchFamily="34" charset="0"/>
              </a:rPr>
              <a:t>konzularn</a:t>
            </a:r>
            <a:r>
              <a:rPr lang="hr-HR" sz="2000" dirty="0" smtClean="0">
                <a:latin typeface="Calibri" panose="020F0502020204030204" pitchFamily="34" charset="0"/>
              </a:rPr>
              <a:t>a</a:t>
            </a:r>
            <a:r>
              <a:rPr lang="vi-VN" sz="2000" dirty="0" smtClean="0">
                <a:latin typeface="Calibri" panose="020F0502020204030204" pitchFamily="34" charset="0"/>
              </a:rPr>
              <a:t> predstavništva</a:t>
            </a:r>
            <a:endParaRPr lang="hr-HR" sz="2000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vi-VN" sz="2000" dirty="0" smtClean="0">
                <a:latin typeface="Calibri" panose="020F0502020204030204" pitchFamily="34" charset="0"/>
              </a:rPr>
              <a:t> integrativn</a:t>
            </a:r>
            <a:r>
              <a:rPr lang="hr-HR" sz="2000" dirty="0" smtClean="0">
                <a:latin typeface="Calibri" panose="020F0502020204030204" pitchFamily="34" charset="0"/>
              </a:rPr>
              <a:t>e</a:t>
            </a:r>
            <a:r>
              <a:rPr lang="vi-VN" sz="2000" dirty="0" smtClean="0">
                <a:latin typeface="Calibri" panose="020F0502020204030204" pitchFamily="34" charset="0"/>
              </a:rPr>
              <a:t> radionic</a:t>
            </a:r>
            <a:r>
              <a:rPr lang="hr-HR" sz="2000" dirty="0" smtClean="0">
                <a:latin typeface="Calibri" panose="020F0502020204030204" pitchFamily="34" charset="0"/>
              </a:rPr>
              <a:t>e</a:t>
            </a:r>
          </a:p>
          <a:p>
            <a:pPr>
              <a:buFontTx/>
              <a:buChar char="-"/>
            </a:pPr>
            <a:r>
              <a:rPr lang="vi-VN" sz="2000" dirty="0" smtClean="0">
                <a:latin typeface="Calibri" panose="020F0502020204030204" pitchFamily="34" charset="0"/>
              </a:rPr>
              <a:t> zaštitn</a:t>
            </a:r>
            <a:r>
              <a:rPr lang="hr-HR" sz="2000" dirty="0" smtClean="0">
                <a:latin typeface="Calibri" panose="020F0502020204030204" pitchFamily="34" charset="0"/>
              </a:rPr>
              <a:t>e</a:t>
            </a:r>
            <a:r>
              <a:rPr lang="vi-VN" sz="2000" dirty="0" smtClean="0">
                <a:latin typeface="Calibri" panose="020F0502020204030204" pitchFamily="34" charset="0"/>
              </a:rPr>
              <a:t> radionic</a:t>
            </a:r>
            <a:r>
              <a:rPr lang="hr-HR" sz="2000" dirty="0" smtClean="0">
                <a:latin typeface="Calibri" panose="020F0502020204030204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961178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OBVEZA USKLAĐIVANJA PRAVILNIKA O RADU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Poslodavac je dužan uskladiti pravilnik o radu s odredbama novog Zakona o radu</a:t>
            </a:r>
          </a:p>
          <a:p>
            <a:r>
              <a:rPr lang="hr-HR" b="1" dirty="0" smtClean="0"/>
              <a:t>ROK: </a:t>
            </a:r>
            <a:r>
              <a:rPr lang="hr-HR" dirty="0" smtClean="0"/>
              <a:t>6 mjeseci (do 7. veljače 2015.)</a:t>
            </a:r>
          </a:p>
          <a:p>
            <a:r>
              <a:rPr lang="hr-HR" b="1" dirty="0" smtClean="0"/>
              <a:t>POSTUPAK:</a:t>
            </a:r>
          </a:p>
          <a:p>
            <a:pPr>
              <a:buFontTx/>
              <a:buChar char="-"/>
            </a:pPr>
            <a:r>
              <a:rPr lang="hr-HR" dirty="0" smtClean="0"/>
              <a:t>Procedura usklađivanja je identična proceduri donošenja</a:t>
            </a:r>
          </a:p>
          <a:p>
            <a:pPr>
              <a:buFontTx/>
              <a:buChar char="-"/>
            </a:pPr>
            <a:r>
              <a:rPr lang="hr-HR" dirty="0" smtClean="0"/>
              <a:t>Ako kod poslodavca djeluje radničko vijeće – obveza savjetovanja s radničkim vijećem</a:t>
            </a:r>
          </a:p>
          <a:p>
            <a:pPr>
              <a:buFontTx/>
              <a:buChar char="-"/>
            </a:pPr>
            <a:r>
              <a:rPr lang="hr-HR" dirty="0" smtClean="0"/>
              <a:t>Ako nema radničkog vijeća, ali djeluje sindikat – obveza savjetovanja sa sindikatom</a:t>
            </a:r>
          </a:p>
          <a:p>
            <a:pPr>
              <a:buFontTx/>
              <a:buChar char="-"/>
            </a:pPr>
            <a:r>
              <a:rPr lang="hr-HR" dirty="0" smtClean="0"/>
              <a:t>Izmijenjeni Pravilnik se može početi primjenjivati u roku 8 dana od objave</a:t>
            </a:r>
            <a:endParaRPr lang="hr-H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KVOTNO ZAPOŠLJAVANJE OSOBA S INVALIDITETOM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5064224"/>
          </a:xfrm>
        </p:spPr>
        <p:txBody>
          <a:bodyPr/>
          <a:lstStyle/>
          <a:p>
            <a:pPr marL="0" indent="0">
              <a:buNone/>
            </a:pPr>
            <a:r>
              <a:rPr lang="hr-HR" sz="2000" dirty="0" smtClean="0"/>
              <a:t>Pravilnik o utvrđivanju kvote za zapošljavanje osoba s invaliditetom: </a:t>
            </a:r>
          </a:p>
          <a:p>
            <a:pPr marL="269875" indent="-269875">
              <a:buNone/>
            </a:pPr>
            <a:r>
              <a:rPr lang="hr-HR" sz="2000" dirty="0" smtClean="0"/>
              <a:t> - </a:t>
            </a:r>
            <a:r>
              <a:rPr lang="hr-HR" sz="2000" b="1" dirty="0" smtClean="0"/>
              <a:t>kvote: 2%, 3% i 6%,</a:t>
            </a:r>
            <a:r>
              <a:rPr lang="hr-HR" sz="2000" dirty="0" smtClean="0"/>
              <a:t> ovisno o djelatnosti prema NKD</a:t>
            </a:r>
          </a:p>
          <a:p>
            <a:pPr marL="266700" indent="-266700">
              <a:buNone/>
            </a:pPr>
            <a:r>
              <a:rPr lang="hr-HR" sz="2000" dirty="0" smtClean="0"/>
              <a:t> - ako poslodavac zapošljava manje od 50 radnika, kvota se umanjuje za 1 postotni bod, ali ne može biti manja od 2%</a:t>
            </a:r>
          </a:p>
          <a:p>
            <a:pPr marL="620713" indent="-620713">
              <a:buNone/>
            </a:pPr>
            <a:r>
              <a:rPr lang="hr-HR" sz="2000" dirty="0" smtClean="0"/>
              <a:t> - rezultat: 0,5 i </a:t>
            </a:r>
            <a:r>
              <a:rPr lang="hr-HR" sz="2000" dirty="0" smtClean="0"/>
              <a:t>veći od 0,5  - zaokruživanje </a:t>
            </a:r>
            <a:r>
              <a:rPr lang="hr-HR" sz="2000" dirty="0" smtClean="0"/>
              <a:t>na veći </a:t>
            </a:r>
            <a:r>
              <a:rPr lang="hr-HR" sz="2000" dirty="0" smtClean="0"/>
              <a:t>broj </a:t>
            </a:r>
          </a:p>
          <a:p>
            <a:pPr marL="620713" indent="-620713">
              <a:buNone/>
            </a:pPr>
            <a:r>
              <a:rPr lang="hr-HR" sz="2000" dirty="0"/>
              <a:t> </a:t>
            </a:r>
            <a:r>
              <a:rPr lang="hr-HR" sz="2000" dirty="0" smtClean="0"/>
              <a:t>                  </a:t>
            </a:r>
            <a:r>
              <a:rPr lang="hr-HR" sz="2000" dirty="0" smtClean="0"/>
              <a:t>manji od 0,5 – zaokruživanje na </a:t>
            </a:r>
            <a:r>
              <a:rPr lang="hr-HR" sz="2000" dirty="0" smtClean="0"/>
              <a:t>manji broj</a:t>
            </a:r>
          </a:p>
          <a:p>
            <a:pPr marL="620713" indent="-620713">
              <a:buNone/>
            </a:pPr>
            <a:endParaRPr lang="hr-HR" dirty="0" smtClean="0"/>
          </a:p>
          <a:p>
            <a:endParaRPr lang="hr-H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078359"/>
              </p:ext>
            </p:extLst>
          </p:nvPr>
        </p:nvGraphicFramePr>
        <p:xfrm>
          <a:off x="467544" y="3717031"/>
          <a:ext cx="8208912" cy="22858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68752"/>
                <a:gridCol w="1440160"/>
              </a:tblGrid>
              <a:tr h="732362">
                <a:tc>
                  <a:txBody>
                    <a:bodyPr/>
                    <a:lstStyle/>
                    <a:p>
                      <a:r>
                        <a:rPr lang="hr-HR" i="1" dirty="0" smtClean="0"/>
                        <a:t>Primjer 1.: </a:t>
                      </a:r>
                    </a:p>
                    <a:p>
                      <a:r>
                        <a:rPr lang="hr-HR" dirty="0" smtClean="0"/>
                        <a:t>20 radnika, obveza 2% =</a:t>
                      </a:r>
                      <a:r>
                        <a:rPr lang="hr-HR" baseline="0" dirty="0" smtClean="0"/>
                        <a:t> 0,4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nema obveze zapošljavanja</a:t>
                      </a:r>
                      <a:endParaRPr lang="hr-HR" dirty="0"/>
                    </a:p>
                  </a:txBody>
                  <a:tcPr/>
                </a:tc>
              </a:tr>
              <a:tr h="732362">
                <a:tc>
                  <a:txBody>
                    <a:bodyPr/>
                    <a:lstStyle/>
                    <a:p>
                      <a:r>
                        <a:rPr lang="hr-HR" i="1" dirty="0" smtClean="0"/>
                        <a:t>Primjer</a:t>
                      </a:r>
                      <a:r>
                        <a:rPr lang="hr-HR" i="1" baseline="0" dirty="0" smtClean="0"/>
                        <a:t> 2.:</a:t>
                      </a:r>
                    </a:p>
                    <a:p>
                      <a:r>
                        <a:rPr lang="hr-HR" baseline="0" dirty="0" smtClean="0"/>
                        <a:t>25 radnika, obveza 2% = 0,5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 invalid</a:t>
                      </a:r>
                      <a:endParaRPr lang="hr-HR" dirty="0"/>
                    </a:p>
                  </a:txBody>
                  <a:tcPr/>
                </a:tc>
              </a:tr>
              <a:tr h="821150">
                <a:tc>
                  <a:txBody>
                    <a:bodyPr/>
                    <a:lstStyle/>
                    <a:p>
                      <a:r>
                        <a:rPr lang="hr-HR" i="1" dirty="0" smtClean="0"/>
                        <a:t>Primjer</a:t>
                      </a:r>
                      <a:r>
                        <a:rPr lang="hr-HR" i="1" baseline="0" dirty="0" smtClean="0"/>
                        <a:t> 3.:</a:t>
                      </a:r>
                    </a:p>
                    <a:p>
                      <a:r>
                        <a:rPr lang="hr-HR" baseline="0" dirty="0" smtClean="0"/>
                        <a:t>40 radnika; obveza 3%; umanjenje za 1 poen; obveza 2% = 0,8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 invalid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0056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PROPISANE KVOTE ZAPOŠLJAVANJA INVALIDA</a:t>
            </a:r>
            <a:endParaRPr lang="hr-HR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39552" y="1700806"/>
          <a:ext cx="8229600" cy="432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68752"/>
                <a:gridCol w="1460848"/>
              </a:tblGrid>
              <a:tr h="4320481">
                <a:tc>
                  <a:txBody>
                    <a:bodyPr/>
                    <a:lstStyle/>
                    <a:p>
                      <a:pPr marL="269875" indent="-269875"/>
                      <a:r>
                        <a:rPr lang="hr-HR" sz="2000" dirty="0" smtClean="0"/>
                        <a:t>G) trgovina na veliko i na malo; popravak motornih vozila i motocikala</a:t>
                      </a:r>
                    </a:p>
                    <a:p>
                      <a:r>
                        <a:rPr lang="hr-HR" sz="2000" dirty="0" smtClean="0"/>
                        <a:t>I) djelatnost pružanja smještaja te pripreme i usluživanja hrane</a:t>
                      </a:r>
                    </a:p>
                    <a:p>
                      <a:r>
                        <a:rPr lang="hr-HR" sz="2000" dirty="0" smtClean="0"/>
                        <a:t>J) informacije i komunikacije</a:t>
                      </a:r>
                    </a:p>
                    <a:p>
                      <a:r>
                        <a:rPr lang="hr-HR" sz="2000" dirty="0" smtClean="0"/>
                        <a:t>K) financijske djelatnosti i djelatnosti osiguranja</a:t>
                      </a:r>
                    </a:p>
                    <a:p>
                      <a:r>
                        <a:rPr lang="hr-HR" sz="2000" dirty="0" smtClean="0"/>
                        <a:t>M) stručne, znanstvene i tehničke djelatnosti</a:t>
                      </a:r>
                    </a:p>
                    <a:p>
                      <a:r>
                        <a:rPr lang="hr-HR" sz="2000" dirty="0" smtClean="0"/>
                        <a:t>O) javna uprava i obrana; obvezno socijalno osiguranje</a:t>
                      </a:r>
                    </a:p>
                    <a:p>
                      <a:r>
                        <a:rPr lang="hr-HR" sz="2000" dirty="0" smtClean="0"/>
                        <a:t>R) umjetnost, zabava i rekreacija</a:t>
                      </a:r>
                    </a:p>
                    <a:p>
                      <a:r>
                        <a:rPr lang="hr-HR" sz="2000" dirty="0" smtClean="0"/>
                        <a:t>S) ostale uslužne djelatnosti</a:t>
                      </a:r>
                    </a:p>
                    <a:p>
                      <a:pPr marL="176213" indent="-176213"/>
                      <a:r>
                        <a:rPr lang="hr-HR" sz="2000" dirty="0" smtClean="0"/>
                        <a:t>T) djelatnosti kućanstava kao poslodavaca; djelatnosti kućanstava koja proizvode različitu robu i obavljaju različite usluge za vlastite potrebe</a:t>
                      </a:r>
                    </a:p>
                    <a:p>
                      <a:r>
                        <a:rPr lang="hr-HR" sz="2000" dirty="0" smtClean="0"/>
                        <a:t>U) djelatnosti </a:t>
                      </a:r>
                      <a:r>
                        <a:rPr lang="hr-HR" sz="2000" dirty="0" err="1" smtClean="0"/>
                        <a:t>izvanteritorijalnih</a:t>
                      </a:r>
                      <a:r>
                        <a:rPr lang="hr-HR" sz="2000" dirty="0" smtClean="0"/>
                        <a:t> organizacija i tijela</a:t>
                      </a:r>
                    </a:p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sz="2000" b="1" dirty="0" smtClean="0"/>
                    </a:p>
                    <a:p>
                      <a:pPr algn="ctr"/>
                      <a:endParaRPr lang="hr-HR" sz="2000" b="1" dirty="0" smtClean="0"/>
                    </a:p>
                    <a:p>
                      <a:pPr algn="ctr"/>
                      <a:endParaRPr lang="hr-HR" sz="2000" b="1" dirty="0" smtClean="0"/>
                    </a:p>
                    <a:p>
                      <a:pPr algn="ctr"/>
                      <a:endParaRPr lang="hr-HR" sz="2000" b="1" dirty="0" smtClean="0"/>
                    </a:p>
                    <a:p>
                      <a:pPr algn="ctr"/>
                      <a:endParaRPr lang="hr-HR" sz="2000" b="1" dirty="0" smtClean="0"/>
                    </a:p>
                    <a:p>
                      <a:pPr algn="ctr"/>
                      <a:endParaRPr lang="hr-HR" sz="2000" b="1" dirty="0" smtClean="0"/>
                    </a:p>
                    <a:p>
                      <a:pPr algn="ctr"/>
                      <a:r>
                        <a:rPr lang="hr-HR" sz="2000" b="1" dirty="0" smtClean="0"/>
                        <a:t>2%</a:t>
                      </a:r>
                      <a:endParaRPr lang="hr-HR" sz="2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79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PROPISANE KVOTE ZAPOŠLJAVANJA INVALIDA</a:t>
            </a:r>
            <a:endParaRPr lang="hr-HR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4362072"/>
              </p:ext>
            </p:extLst>
          </p:nvPr>
        </p:nvGraphicFramePr>
        <p:xfrm>
          <a:off x="457200" y="1600200"/>
          <a:ext cx="8229600" cy="41010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83152"/>
                <a:gridCol w="946448"/>
              </a:tblGrid>
              <a:tr h="1540768">
                <a:tc>
                  <a:txBody>
                    <a:bodyPr/>
                    <a:lstStyle/>
                    <a:p>
                      <a:r>
                        <a:rPr lang="vi-VN" dirty="0" smtClean="0"/>
                        <a:t>F) građevinarstvo</a:t>
                      </a:r>
                    </a:p>
                    <a:p>
                      <a:r>
                        <a:rPr lang="vi-VN" dirty="0" smtClean="0"/>
                        <a:t>H) prijevoz i skladištenje</a:t>
                      </a:r>
                    </a:p>
                    <a:p>
                      <a:r>
                        <a:rPr lang="vi-VN" dirty="0" smtClean="0"/>
                        <a:t>L) poslovanje nekretninama</a:t>
                      </a:r>
                    </a:p>
                    <a:p>
                      <a:r>
                        <a:rPr lang="vi-VN" dirty="0" smtClean="0"/>
                        <a:t>P) obrazovanje</a:t>
                      </a:r>
                    </a:p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20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20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000" b="1" dirty="0" smtClean="0"/>
                        <a:t>3%</a:t>
                      </a:r>
                    </a:p>
                    <a:p>
                      <a:pPr algn="ctr"/>
                      <a:endParaRPr lang="hr-HR" sz="2000" b="1" dirty="0"/>
                    </a:p>
                  </a:txBody>
                  <a:tcPr/>
                </a:tc>
              </a:tr>
              <a:tr h="2318556">
                <a:tc>
                  <a:txBody>
                    <a:bodyPr/>
                    <a:lstStyle/>
                    <a:p>
                      <a:r>
                        <a:rPr lang="vi-VN" dirty="0" smtClean="0"/>
                        <a:t>A) poljoprivreda, šumarstvo i ribarstvo</a:t>
                      </a:r>
                    </a:p>
                    <a:p>
                      <a:r>
                        <a:rPr lang="vi-VN" dirty="0" smtClean="0"/>
                        <a:t>B) rudarstvo i vađenje</a:t>
                      </a:r>
                    </a:p>
                    <a:p>
                      <a:r>
                        <a:rPr lang="vi-VN" dirty="0" smtClean="0"/>
                        <a:t>C) prerađivačka industrija</a:t>
                      </a:r>
                    </a:p>
                    <a:p>
                      <a:r>
                        <a:rPr lang="vi-VN" dirty="0" smtClean="0"/>
                        <a:t>D) opskrba električnom energijom, plinom, parom i klimatizacija</a:t>
                      </a:r>
                    </a:p>
                    <a:p>
                      <a:pPr marL="269875" indent="-269875"/>
                      <a:r>
                        <a:rPr lang="vi-VN" dirty="0" smtClean="0"/>
                        <a:t>E) opskrba vodom; uklanjanje otpadnih voda, gospodarenje otpadom te djelatnosti sanacije okoliša</a:t>
                      </a:r>
                    </a:p>
                    <a:p>
                      <a:r>
                        <a:rPr lang="vi-VN" dirty="0" smtClean="0"/>
                        <a:t>N) administrativne i pomoćne uslužne djelatnosti</a:t>
                      </a:r>
                    </a:p>
                    <a:p>
                      <a:r>
                        <a:rPr lang="vi-VN" b="1" dirty="0" smtClean="0">
                          <a:solidFill>
                            <a:srgbClr val="FF0000"/>
                          </a:solidFill>
                        </a:rPr>
                        <a:t>Q) </a:t>
                      </a:r>
                      <a:r>
                        <a:rPr lang="vi-VN" b="1" dirty="0" smtClean="0"/>
                        <a:t>djelatnosti zdravstvene zaštite i socijalne skrbi</a:t>
                      </a:r>
                    </a:p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sz="2000" b="1" dirty="0" smtClean="0"/>
                    </a:p>
                    <a:p>
                      <a:pPr algn="ctr"/>
                      <a:endParaRPr lang="hr-HR" sz="2000" b="1" dirty="0" smtClean="0"/>
                    </a:p>
                    <a:p>
                      <a:pPr algn="ctr"/>
                      <a:endParaRPr lang="hr-HR" sz="2000" b="1" dirty="0" smtClean="0"/>
                    </a:p>
                    <a:p>
                      <a:pPr algn="ctr"/>
                      <a:r>
                        <a:rPr lang="hr-HR" sz="2000" b="1" dirty="0" smtClean="0">
                          <a:solidFill>
                            <a:srgbClr val="FF0000"/>
                          </a:solidFill>
                        </a:rPr>
                        <a:t>6%</a:t>
                      </a:r>
                      <a:endParaRPr lang="hr-HR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5016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OČEVIDNIK OSOBA S INVALIDITETOM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92216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hr-HR" dirty="0"/>
              <a:t>Očevidnik zaposlenih i samozaposlenih osoba s invaliditetom </a:t>
            </a:r>
            <a:r>
              <a:rPr lang="hr-HR" dirty="0" smtClean="0"/>
              <a:t>vodi </a:t>
            </a:r>
            <a:r>
              <a:rPr lang="hr-HR" b="1" dirty="0" smtClean="0"/>
              <a:t>Hrvatski zavod za mirovinsko osiguranje (obrazac M-1P i M-3P)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HR" dirty="0" smtClean="0"/>
              <a:t>Sadržaj podataka u </a:t>
            </a:r>
            <a:r>
              <a:rPr lang="hr-HR" dirty="0"/>
              <a:t>Očevidniku </a:t>
            </a:r>
            <a:r>
              <a:rPr lang="hr-HR" dirty="0" smtClean="0"/>
              <a:t> - podaci o osobi :</a:t>
            </a:r>
          </a:p>
          <a:p>
            <a:pPr>
              <a:buClr>
                <a:srgbClr val="FF0000"/>
              </a:buClr>
            </a:pPr>
            <a:r>
              <a:rPr lang="hr-HR" dirty="0" smtClean="0"/>
              <a:t> </a:t>
            </a:r>
            <a:r>
              <a:rPr lang="vi-VN" dirty="0" smtClean="0"/>
              <a:t>ime </a:t>
            </a:r>
            <a:r>
              <a:rPr lang="vi-VN" dirty="0"/>
              <a:t>i prezime,</a:t>
            </a:r>
          </a:p>
          <a:p>
            <a:pPr>
              <a:buClr>
                <a:srgbClr val="FF0000"/>
              </a:buClr>
            </a:pPr>
            <a:r>
              <a:rPr lang="vi-VN" dirty="0" smtClean="0"/>
              <a:t>osobni </a:t>
            </a:r>
            <a:r>
              <a:rPr lang="vi-VN" dirty="0"/>
              <a:t>identifikacijski broj (OIB),</a:t>
            </a:r>
          </a:p>
          <a:p>
            <a:pPr>
              <a:buClr>
                <a:srgbClr val="FF0000"/>
              </a:buClr>
            </a:pPr>
            <a:r>
              <a:rPr lang="vi-VN" dirty="0" smtClean="0"/>
              <a:t>osobni </a:t>
            </a:r>
            <a:r>
              <a:rPr lang="vi-VN" dirty="0"/>
              <a:t>broj osiguranika mirovinskog osiguranja,</a:t>
            </a:r>
          </a:p>
          <a:p>
            <a:pPr>
              <a:buClr>
                <a:srgbClr val="FF0000"/>
              </a:buClr>
            </a:pPr>
            <a:r>
              <a:rPr lang="vi-VN" dirty="0" smtClean="0"/>
              <a:t>datum </a:t>
            </a:r>
            <a:r>
              <a:rPr lang="vi-VN" dirty="0"/>
              <a:t>rođenja,</a:t>
            </a:r>
          </a:p>
          <a:p>
            <a:pPr>
              <a:buClr>
                <a:srgbClr val="FF0000"/>
              </a:buClr>
            </a:pPr>
            <a:r>
              <a:rPr lang="vi-VN" dirty="0" smtClean="0"/>
              <a:t>spol</a:t>
            </a:r>
            <a:r>
              <a:rPr lang="vi-VN" dirty="0"/>
              <a:t>,</a:t>
            </a:r>
          </a:p>
          <a:p>
            <a:pPr>
              <a:buClr>
                <a:srgbClr val="FF0000"/>
              </a:buClr>
            </a:pPr>
            <a:r>
              <a:rPr lang="vi-VN" dirty="0" smtClean="0"/>
              <a:t>adresa </a:t>
            </a:r>
            <a:r>
              <a:rPr lang="vi-VN" dirty="0"/>
              <a:t>prebivališta i mjesta rada,</a:t>
            </a:r>
          </a:p>
          <a:p>
            <a:pPr>
              <a:buClr>
                <a:srgbClr val="FF0000"/>
              </a:buClr>
            </a:pPr>
            <a:r>
              <a:rPr lang="vi-VN" dirty="0" smtClean="0"/>
              <a:t>datum </a:t>
            </a:r>
            <a:r>
              <a:rPr lang="vi-VN" dirty="0"/>
              <a:t>stjecanja invaliditeta,</a:t>
            </a:r>
          </a:p>
          <a:p>
            <a:pPr>
              <a:buClr>
                <a:srgbClr val="FF0000"/>
              </a:buClr>
            </a:pPr>
            <a:r>
              <a:rPr lang="vi-VN" dirty="0" smtClean="0"/>
              <a:t>stupanj </a:t>
            </a:r>
            <a:r>
              <a:rPr lang="vi-VN" dirty="0"/>
              <a:t>oštećenja ako je određen postotkom,</a:t>
            </a:r>
          </a:p>
          <a:p>
            <a:pPr>
              <a:buClr>
                <a:srgbClr val="FF0000"/>
              </a:buClr>
            </a:pPr>
            <a:r>
              <a:rPr lang="vi-VN" dirty="0" smtClean="0"/>
              <a:t>osnova </a:t>
            </a:r>
            <a:r>
              <a:rPr lang="vi-VN" dirty="0"/>
              <a:t>osiguranja,</a:t>
            </a:r>
          </a:p>
          <a:p>
            <a:pPr>
              <a:buClr>
                <a:srgbClr val="FF0000"/>
              </a:buClr>
            </a:pPr>
            <a:r>
              <a:rPr lang="vi-VN" dirty="0" smtClean="0"/>
              <a:t>datum </a:t>
            </a:r>
            <a:r>
              <a:rPr lang="vi-VN" dirty="0"/>
              <a:t>stjecanja svojstva </a:t>
            </a:r>
            <a:r>
              <a:rPr lang="vi-VN" dirty="0" smtClean="0"/>
              <a:t>osiguranika,</a:t>
            </a:r>
            <a:endParaRPr lang="vi-VN" dirty="0"/>
          </a:p>
          <a:p>
            <a:pPr>
              <a:buClr>
                <a:srgbClr val="FF0000"/>
              </a:buClr>
            </a:pPr>
            <a:r>
              <a:rPr lang="vi-VN" dirty="0" smtClean="0"/>
              <a:t>datum </a:t>
            </a:r>
            <a:r>
              <a:rPr lang="vi-VN" dirty="0"/>
              <a:t>prestanka svojstva </a:t>
            </a:r>
            <a:r>
              <a:rPr lang="vi-VN" dirty="0" smtClean="0"/>
              <a:t>osiguranika,</a:t>
            </a:r>
            <a:endParaRPr lang="vi-VN" dirty="0"/>
          </a:p>
          <a:p>
            <a:pPr>
              <a:buClr>
                <a:srgbClr val="FF0000"/>
              </a:buClr>
            </a:pPr>
            <a:r>
              <a:rPr lang="vi-VN" dirty="0" smtClean="0"/>
              <a:t>razlog </a:t>
            </a:r>
            <a:r>
              <a:rPr lang="vi-VN" dirty="0"/>
              <a:t>prestanka svojstva </a:t>
            </a:r>
            <a:r>
              <a:rPr lang="vi-VN" dirty="0" smtClean="0"/>
              <a:t>osiguranika</a:t>
            </a:r>
            <a:r>
              <a:rPr lang="vi-VN" dirty="0"/>
              <a:t>,</a:t>
            </a:r>
          </a:p>
          <a:p>
            <a:pPr>
              <a:buClr>
                <a:srgbClr val="FF0000"/>
              </a:buClr>
            </a:pPr>
            <a:r>
              <a:rPr lang="vi-VN" dirty="0" smtClean="0"/>
              <a:t>radno </a:t>
            </a:r>
            <a:r>
              <a:rPr lang="vi-VN" dirty="0"/>
              <a:t>vrijeme,</a:t>
            </a:r>
          </a:p>
          <a:p>
            <a:pPr>
              <a:buClr>
                <a:srgbClr val="FF0000"/>
              </a:buClr>
            </a:pPr>
            <a:r>
              <a:rPr lang="vi-VN" dirty="0" smtClean="0"/>
              <a:t>zanimanje</a:t>
            </a:r>
            <a:r>
              <a:rPr lang="vi-VN" dirty="0"/>
              <a:t>,</a:t>
            </a:r>
          </a:p>
          <a:p>
            <a:pPr>
              <a:buClr>
                <a:srgbClr val="FF0000"/>
              </a:buClr>
            </a:pPr>
            <a:r>
              <a:rPr lang="vi-VN" dirty="0" smtClean="0"/>
              <a:t>najviša </a:t>
            </a:r>
            <a:r>
              <a:rPr lang="vi-VN" dirty="0"/>
              <a:t>završena škola,</a:t>
            </a:r>
          </a:p>
          <a:p>
            <a:pPr>
              <a:buClr>
                <a:srgbClr val="FF0000"/>
              </a:buClr>
            </a:pPr>
            <a:r>
              <a:rPr lang="vi-VN" dirty="0" smtClean="0"/>
              <a:t>stručno </a:t>
            </a:r>
            <a:r>
              <a:rPr lang="vi-VN" dirty="0"/>
              <a:t>obrazovanje,</a:t>
            </a:r>
          </a:p>
          <a:p>
            <a:pPr>
              <a:buClr>
                <a:srgbClr val="FF0000"/>
              </a:buClr>
            </a:pPr>
            <a:r>
              <a:rPr lang="vi-VN" dirty="0" smtClean="0"/>
              <a:t>stručna </a:t>
            </a:r>
            <a:r>
              <a:rPr lang="vi-VN" dirty="0"/>
              <a:t>sprema za obavljanje poslova,</a:t>
            </a:r>
          </a:p>
          <a:p>
            <a:pPr>
              <a:buClr>
                <a:srgbClr val="FF0000"/>
              </a:buClr>
            </a:pPr>
            <a:r>
              <a:rPr lang="vi-VN" dirty="0" smtClean="0"/>
              <a:t>vrijeme </a:t>
            </a:r>
            <a:r>
              <a:rPr lang="vi-VN" dirty="0"/>
              <a:t>na koje je sklopljen ugovor o radu (neodređeno s punim radnim vremenom, neodređeno s nepunim radnim vremenom, određeno s punim radnim vremenom ili određeno s nepunim radnim vremenom</a:t>
            </a:r>
            <a:r>
              <a:rPr lang="vi-VN" dirty="0" smtClean="0"/>
              <a:t>)</a:t>
            </a:r>
            <a:endParaRPr lang="vi-VN" dirty="0"/>
          </a:p>
          <a:p>
            <a:pPr marL="0" indent="0">
              <a:buNone/>
            </a:pPr>
            <a:endParaRPr lang="hr-HR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hr-HR" dirty="0" smtClean="0"/>
              <a:t>Za osobe u radnom odnosu – i podaci o poslodavcu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89651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200" dirty="0" smtClean="0"/>
              <a:t>OSOBE KOJE SE UPISUJU U OČEVIDNIK OSOBA S INVALIDITETOM (1)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hr-HR" b="1" dirty="0" smtClean="0"/>
              <a:t>Upisuju se osobe kojima je:</a:t>
            </a:r>
          </a:p>
          <a:p>
            <a:pPr marL="182563" indent="-182563">
              <a:buNone/>
            </a:pPr>
            <a:r>
              <a:rPr lang="vi-VN" dirty="0"/>
              <a:t>1. priznat status osobe ometene u psihofizičkom razvoju prema propisima o socijalnoj skrbi,</a:t>
            </a:r>
          </a:p>
          <a:p>
            <a:pPr marL="182563" indent="-182563">
              <a:buNone/>
            </a:pPr>
            <a:r>
              <a:rPr lang="vi-VN" dirty="0"/>
              <a:t>2. priznat status invalida rada prema propisima o mirovinskom osiguranju,</a:t>
            </a:r>
          </a:p>
          <a:p>
            <a:pPr marL="182563" indent="-182563">
              <a:buNone/>
            </a:pPr>
            <a:r>
              <a:rPr lang="vi-VN" dirty="0"/>
              <a:t>3. priznat status invalidne osobe sa stažem osiguranja s povećanim trajanjem prema propisima o mirovinskom osiguranju,</a:t>
            </a:r>
          </a:p>
          <a:p>
            <a:pPr marL="182563" indent="-182563">
              <a:buNone/>
            </a:pPr>
            <a:r>
              <a:rPr lang="vi-VN" dirty="0"/>
              <a:t>4. priznat status osigurane osobe s utvrđenim tjelesnim oštećenjem prema propisima o mirovinskom osiguranju,</a:t>
            </a:r>
          </a:p>
          <a:p>
            <a:pPr marL="182563" indent="-182563">
              <a:buNone/>
            </a:pPr>
            <a:r>
              <a:rPr lang="vi-VN" dirty="0"/>
              <a:t>5. priznat status </a:t>
            </a:r>
            <a:r>
              <a:rPr lang="hr-HR" dirty="0" smtClean="0"/>
              <a:t>HRVI</a:t>
            </a:r>
            <a:r>
              <a:rPr lang="vi-VN" dirty="0" smtClean="0"/>
              <a:t> </a:t>
            </a:r>
            <a:r>
              <a:rPr lang="vi-VN" dirty="0"/>
              <a:t>iz Domovinskog rata,</a:t>
            </a:r>
          </a:p>
          <a:p>
            <a:pPr marL="182563" indent="-182563">
              <a:buNone/>
            </a:pPr>
            <a:r>
              <a:rPr lang="vi-VN" dirty="0"/>
              <a:t>6. priznat status vojnog, odnosno civilnog invalida rata prema propisima o zaštiti vojnih i civilnih invalida rata,</a:t>
            </a:r>
          </a:p>
          <a:p>
            <a:pPr marL="182563" indent="-182563">
              <a:buNone/>
            </a:pPr>
            <a:r>
              <a:rPr lang="vi-VN" dirty="0"/>
              <a:t>7. priznat status učenika s teškoćama u razvoju prema propisima o odgojno-obrazovnoj skrbi,</a:t>
            </a:r>
          </a:p>
          <a:p>
            <a:pPr marL="182563" indent="-182563">
              <a:buNone/>
            </a:pPr>
            <a:r>
              <a:rPr lang="vi-VN" dirty="0"/>
              <a:t>8. priznat invaliditet i smanjena radna sposobnost na temelju rješenja ureda državne uprave nadležnog za socijalnu skrb, a starije su od 21 godine,</a:t>
            </a:r>
          </a:p>
          <a:p>
            <a:pPr marL="182563" indent="-182563">
              <a:buNone/>
            </a:pPr>
            <a:r>
              <a:rPr lang="vi-VN" dirty="0"/>
              <a:t>9. priznato pravo na profesionalnu rehabilitaciju prema propisima koji su bili na snazi do početka obavljanja poslova vještačenja sukladno odredbama Zakona o profesionalnoj rehabilitaciji i zapošljavanju osoba s invaliditetom (»Narodne novine«, broj 157/13),</a:t>
            </a:r>
          </a:p>
          <a:p>
            <a:pPr marL="266700" indent="-266700">
              <a:buNone/>
            </a:pPr>
            <a:r>
              <a:rPr lang="vi-VN" dirty="0"/>
              <a:t>10. priznato pravo na radno prilagođavanje prema propisima koji su bili na snazi do početka obavljanja poslova vještačenja sukladno odredbama Zakona o profesionalnoj rehabilitaciji i zapošljavanju osoba s invaliditetom (»Narodne novine«, broj 157/13),</a:t>
            </a:r>
          </a:p>
          <a:p>
            <a:pPr marL="266700" indent="-266700">
              <a:buNone/>
            </a:pPr>
            <a:r>
              <a:rPr lang="vi-VN" dirty="0"/>
              <a:t>11. priznat status osobe s invaliditetom prema propisima drugih država članica Europske unije,</a:t>
            </a:r>
          </a:p>
          <a:p>
            <a:pPr marL="266700" indent="-266700">
              <a:buNone/>
            </a:pPr>
            <a:r>
              <a:rPr lang="vi-VN" dirty="0"/>
              <a:t>12. priznata neposredna opasnost od nastanka invalidnosti prema propisima o mirovinskom osiguranju, ako je rješenje doneseno do 1. 1. 1999. godine,</a:t>
            </a:r>
          </a:p>
          <a:p>
            <a:pPr marL="266700" indent="-266700">
              <a:buNone/>
            </a:pPr>
            <a:r>
              <a:rPr lang="vi-VN" dirty="0"/>
              <a:t>13. utvrđen invaliditet u odnosu na rad, bez obzira na vrstu i stupanj, temeljem nalaza i mišljenja Zavoda za vještačenje, profesionalnu rehabilitaciju i zapošljavanje osoba s invaliditetom.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81431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200" dirty="0"/>
              <a:t>OSOBE KOJE SE UPISUJU U OČEVIDNIK OSOBA S INVALIDITETOM </a:t>
            </a:r>
            <a:r>
              <a:rPr lang="hr-HR" sz="3200" dirty="0" smtClean="0"/>
              <a:t>(2)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vi-VN" sz="2000" dirty="0" smtClean="0"/>
              <a:t>U </a:t>
            </a:r>
            <a:r>
              <a:rPr lang="vi-VN" sz="2000" dirty="0"/>
              <a:t>očevidnik se kao osoba s invaliditetom </a:t>
            </a:r>
            <a:r>
              <a:rPr lang="vi-VN" sz="2000" dirty="0" smtClean="0"/>
              <a:t>upisuje </a:t>
            </a:r>
            <a:r>
              <a:rPr lang="vi-VN" sz="2000" dirty="0"/>
              <a:t>osoba kojoj je, neovisno o redovnim ili posebnim programima obrazovanja, prema propisima o socijalnoj skrbi utvrđeno:</a:t>
            </a:r>
          </a:p>
          <a:p>
            <a:r>
              <a:rPr lang="vi-VN" sz="2000" dirty="0" smtClean="0"/>
              <a:t>oštećenje </a:t>
            </a:r>
            <a:r>
              <a:rPr lang="vi-VN" sz="2000" dirty="0"/>
              <a:t>vida,</a:t>
            </a:r>
          </a:p>
          <a:p>
            <a:r>
              <a:rPr lang="vi-VN" sz="2000" dirty="0" smtClean="0"/>
              <a:t>oštećenje </a:t>
            </a:r>
            <a:r>
              <a:rPr lang="vi-VN" sz="2000" dirty="0"/>
              <a:t>sluha,</a:t>
            </a:r>
          </a:p>
          <a:p>
            <a:r>
              <a:rPr lang="vi-VN" sz="2000" dirty="0" smtClean="0"/>
              <a:t>oštećenje </a:t>
            </a:r>
            <a:r>
              <a:rPr lang="vi-VN" sz="2000" dirty="0"/>
              <a:t>govorno – glasovne komunikacije,</a:t>
            </a:r>
          </a:p>
          <a:p>
            <a:r>
              <a:rPr lang="vi-VN" sz="2000" dirty="0" smtClean="0"/>
              <a:t>oštećenje </a:t>
            </a:r>
            <a:r>
              <a:rPr lang="vi-VN" sz="2000" dirty="0"/>
              <a:t>lokomotornog sustava,</a:t>
            </a:r>
          </a:p>
          <a:p>
            <a:r>
              <a:rPr lang="vi-VN" sz="2000" dirty="0" smtClean="0"/>
              <a:t>oštećenje </a:t>
            </a:r>
            <a:r>
              <a:rPr lang="vi-VN" sz="2000" dirty="0"/>
              <a:t>središnjeg živčanog i mišićnog sustava,</a:t>
            </a:r>
          </a:p>
          <a:p>
            <a:r>
              <a:rPr lang="vi-VN" sz="2000" dirty="0" smtClean="0"/>
              <a:t>oštećenje </a:t>
            </a:r>
            <a:r>
              <a:rPr lang="vi-VN" sz="2000" dirty="0"/>
              <a:t>drugih organa i organskih sustava,</a:t>
            </a:r>
          </a:p>
          <a:p>
            <a:r>
              <a:rPr lang="vi-VN" sz="2000" dirty="0" smtClean="0"/>
              <a:t>mentalno </a:t>
            </a:r>
            <a:r>
              <a:rPr lang="vi-VN" sz="2000" dirty="0"/>
              <a:t>oštećenje,</a:t>
            </a:r>
          </a:p>
          <a:p>
            <a:r>
              <a:rPr lang="vi-VN" sz="2000" dirty="0" smtClean="0"/>
              <a:t>psihička </a:t>
            </a:r>
            <a:r>
              <a:rPr lang="vi-VN" sz="2000" dirty="0"/>
              <a:t>bolest,</a:t>
            </a:r>
          </a:p>
          <a:p>
            <a:r>
              <a:rPr lang="vi-VN" sz="2000" dirty="0" smtClean="0"/>
              <a:t>više </a:t>
            </a:r>
            <a:r>
              <a:rPr lang="vi-VN" sz="2000" dirty="0"/>
              <a:t>vrsta oštećenja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26952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200" dirty="0"/>
              <a:t>OSOBE KOJE SE UPISUJU U OČEVIDNIK OSOBA S INVALIDITETOM </a:t>
            </a:r>
            <a:r>
              <a:rPr lang="hr-HR" sz="3200" dirty="0" smtClean="0"/>
              <a:t>(3)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2000" dirty="0"/>
              <a:t>K</a:t>
            </a:r>
            <a:r>
              <a:rPr lang="vi-VN" sz="2000" dirty="0" smtClean="0"/>
              <a:t>ao </a:t>
            </a:r>
            <a:r>
              <a:rPr lang="vi-VN" sz="2000" dirty="0"/>
              <a:t>osoba s invaliditetom </a:t>
            </a:r>
            <a:r>
              <a:rPr lang="vi-VN" sz="2000" dirty="0" smtClean="0"/>
              <a:t>upisuje </a:t>
            </a:r>
            <a:r>
              <a:rPr lang="hr-HR" sz="2000" dirty="0" smtClean="0"/>
              <a:t>se </a:t>
            </a:r>
            <a:r>
              <a:rPr lang="vi-VN" sz="2000" u="sng" dirty="0" smtClean="0"/>
              <a:t>osoba </a:t>
            </a:r>
            <a:r>
              <a:rPr lang="hr-HR" sz="2000" b="1" u="sng" dirty="0" smtClean="0"/>
              <a:t>s tjelesnim oštećenjem </a:t>
            </a:r>
            <a:r>
              <a:rPr lang="vi-VN" sz="2000" dirty="0" smtClean="0"/>
              <a:t>koj</a:t>
            </a:r>
            <a:r>
              <a:rPr lang="hr-HR" sz="2000" dirty="0" smtClean="0"/>
              <a:t>oj je</a:t>
            </a:r>
            <a:r>
              <a:rPr lang="vi-VN" sz="2000" dirty="0" smtClean="0"/>
              <a:t> utvrđeno </a:t>
            </a:r>
            <a:r>
              <a:rPr lang="vi-VN" sz="2000" dirty="0"/>
              <a:t>najmanje:</a:t>
            </a:r>
          </a:p>
          <a:p>
            <a:r>
              <a:rPr lang="vi-VN" sz="2000" dirty="0" smtClean="0"/>
              <a:t>60</a:t>
            </a:r>
            <a:r>
              <a:rPr lang="vi-VN" sz="2000" dirty="0"/>
              <a:t>% tjelesnog oštećenja radi gubitka odnosno funkcionalnog poremećaja donjeg ekstremiteta,</a:t>
            </a:r>
          </a:p>
          <a:p>
            <a:r>
              <a:rPr lang="vi-VN" sz="2000" dirty="0" smtClean="0"/>
              <a:t>70</a:t>
            </a:r>
            <a:r>
              <a:rPr lang="vi-VN" sz="2000" dirty="0"/>
              <a:t>% tjelesnog oštećenja radi gubitka odnosno funkcionalnog poremećaja gornjeg ekstremiteta,</a:t>
            </a:r>
          </a:p>
          <a:p>
            <a:r>
              <a:rPr lang="vi-VN" sz="2000" dirty="0" smtClean="0"/>
              <a:t>70</a:t>
            </a:r>
            <a:r>
              <a:rPr lang="vi-VN" sz="2000" dirty="0"/>
              <a:t>% tjelesnog oštećenja radi gubitka sluha,</a:t>
            </a:r>
          </a:p>
          <a:p>
            <a:r>
              <a:rPr lang="vi-VN" sz="2000" dirty="0" smtClean="0"/>
              <a:t>80</a:t>
            </a:r>
            <a:r>
              <a:rPr lang="vi-VN" sz="2000" dirty="0"/>
              <a:t>% jednog tjelesnog oštećenja bilo koje druge vrste,</a:t>
            </a:r>
          </a:p>
          <a:p>
            <a:r>
              <a:rPr lang="vi-VN" sz="2000" dirty="0" smtClean="0"/>
              <a:t>90</a:t>
            </a:r>
            <a:r>
              <a:rPr lang="vi-VN" sz="2000" dirty="0"/>
              <a:t>% ukupnog tjelesnog oštećenja, u slučaju više različitih tjelesnih oštećenja, s time da najmanje jedno tjelesno oštećenje koje se zbraja iznosi 60% oštećenja donjeg ekstremiteta ili 70% oštećenja gornjeg ekstremiteta ili 70% oštećenja bilo koje druge </a:t>
            </a:r>
            <a:r>
              <a:rPr lang="vi-VN" sz="2000" dirty="0" smtClean="0"/>
              <a:t>vrste</a:t>
            </a:r>
            <a:endParaRPr lang="vi-VN" sz="2000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68431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POSLJEDICE ZA POSLODAVCA KOJI NE ISPUNI KVOTU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Za svakog nedostajućeg invalida:</a:t>
            </a:r>
          </a:p>
          <a:p>
            <a:pPr marL="0" indent="0" algn="ctr">
              <a:buNone/>
            </a:pPr>
            <a:r>
              <a:rPr lang="hr-HR" b="1" dirty="0"/>
              <a:t>m</a:t>
            </a:r>
            <a:r>
              <a:rPr lang="hr-HR" b="1" dirty="0" smtClean="0"/>
              <a:t>jesečna naknada = 30% minimalne plaće</a:t>
            </a:r>
          </a:p>
          <a:p>
            <a:pPr marL="0" indent="0" algn="ctr">
              <a:buNone/>
            </a:pPr>
            <a:r>
              <a:rPr lang="hr-HR" dirty="0"/>
              <a:t>m</a:t>
            </a:r>
            <a:r>
              <a:rPr lang="hr-HR" dirty="0" smtClean="0"/>
              <a:t>inimalna plaća za 2014. = 3.017, 61 kn</a:t>
            </a:r>
          </a:p>
          <a:p>
            <a:pPr marL="0" indent="0" algn="ctr">
              <a:buNone/>
            </a:pPr>
            <a:r>
              <a:rPr lang="hr-HR" dirty="0" smtClean="0"/>
              <a:t>30% minimalne plaće = 905,28 kn</a:t>
            </a:r>
          </a:p>
          <a:p>
            <a:endParaRPr lang="hr-HR" dirty="0" smtClean="0"/>
          </a:p>
          <a:p>
            <a:r>
              <a:rPr lang="hr-HR" dirty="0" smtClean="0"/>
              <a:t>NAPOMENA: iznos naknade će se određivati od minimalne plaće za 2015. godinu</a:t>
            </a:r>
          </a:p>
          <a:p>
            <a:pPr algn="just"/>
            <a:r>
              <a:rPr lang="hr-HR" dirty="0" smtClean="0"/>
              <a:t>Uplaćuje </a:t>
            </a:r>
            <a:r>
              <a:rPr lang="hr-HR" dirty="0"/>
              <a:t>se Zavodu za vještačenje, profesionalnu rehabilitaciju i zapošljavanje osoba s </a:t>
            </a:r>
            <a:r>
              <a:rPr lang="hr-HR" dirty="0" smtClean="0"/>
              <a:t>invaliditetom</a:t>
            </a:r>
          </a:p>
          <a:p>
            <a:pPr algn="just"/>
            <a:r>
              <a:rPr lang="hr-HR" b="1" dirty="0" smtClean="0"/>
              <a:t>Dospijeće: </a:t>
            </a:r>
            <a:r>
              <a:rPr lang="hr-HR" dirty="0" smtClean="0"/>
              <a:t>n</a:t>
            </a:r>
            <a:r>
              <a:rPr lang="pl-PL" dirty="0" err="1" smtClean="0"/>
              <a:t>ovčana</a:t>
            </a:r>
            <a:r>
              <a:rPr lang="pl-PL" dirty="0" smtClean="0"/>
              <a:t> </a:t>
            </a:r>
            <a:r>
              <a:rPr lang="pl-PL" dirty="0" err="1"/>
              <a:t>naknada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</a:t>
            </a:r>
            <a:r>
              <a:rPr lang="pl-PL" dirty="0" err="1"/>
              <a:t>obračunava</a:t>
            </a:r>
            <a:r>
              <a:rPr lang="pl-PL" dirty="0"/>
              <a:t> i </a:t>
            </a:r>
            <a:r>
              <a:rPr lang="pl-PL" dirty="0" err="1"/>
              <a:t>dospijeva</a:t>
            </a:r>
            <a:r>
              <a:rPr lang="pl-PL" dirty="0"/>
              <a:t> na </a:t>
            </a:r>
            <a:r>
              <a:rPr lang="pl-PL" dirty="0" err="1"/>
              <a:t>naplatu</a:t>
            </a:r>
            <a:r>
              <a:rPr lang="pl-PL" dirty="0"/>
              <a:t> do </a:t>
            </a:r>
            <a:r>
              <a:rPr lang="pl-PL" dirty="0" err="1"/>
              <a:t>zadnjeg</a:t>
            </a:r>
            <a:r>
              <a:rPr lang="pl-PL" dirty="0"/>
              <a:t> dana u </a:t>
            </a:r>
            <a:r>
              <a:rPr lang="pl-PL" dirty="0" err="1"/>
              <a:t>mjesecu</a:t>
            </a:r>
            <a:r>
              <a:rPr lang="pl-PL" dirty="0"/>
              <a:t> za </a:t>
            </a:r>
            <a:r>
              <a:rPr lang="pl-PL" dirty="0" err="1"/>
              <a:t>prethodni</a:t>
            </a:r>
            <a:r>
              <a:rPr lang="pl-PL" dirty="0"/>
              <a:t> </a:t>
            </a:r>
            <a:r>
              <a:rPr lang="pl-PL" dirty="0" err="1" smtClean="0"/>
              <a:t>mjesec</a:t>
            </a:r>
            <a:endParaRPr lang="pl-PL" dirty="0" smtClean="0"/>
          </a:p>
          <a:p>
            <a:pPr algn="just"/>
            <a:r>
              <a:rPr lang="pl-PL" b="1" dirty="0" err="1" smtClean="0"/>
              <a:t>Izvještavanje</a:t>
            </a:r>
            <a:r>
              <a:rPr lang="pl-PL" b="1" dirty="0" smtClean="0"/>
              <a:t>: </a:t>
            </a:r>
            <a:r>
              <a:rPr lang="pl-PL" dirty="0" err="1" smtClean="0"/>
              <a:t>prema</a:t>
            </a:r>
            <a:r>
              <a:rPr lang="pl-PL" dirty="0" smtClean="0"/>
              <a:t> </a:t>
            </a:r>
            <a:r>
              <a:rPr lang="pl-PL" dirty="0" err="1" smtClean="0"/>
              <a:t>najavi</a:t>
            </a:r>
            <a:r>
              <a:rPr lang="pl-PL" dirty="0" smtClean="0"/>
              <a:t>, u </a:t>
            </a:r>
            <a:r>
              <a:rPr lang="pl-PL" dirty="0" err="1" smtClean="0"/>
              <a:t>obrascu</a:t>
            </a:r>
            <a:r>
              <a:rPr lang="pl-PL" dirty="0" smtClean="0"/>
              <a:t> JOPPD</a:t>
            </a:r>
            <a:r>
              <a:rPr lang="hr-HR" dirty="0"/>
              <a:t> </a:t>
            </a:r>
            <a:r>
              <a:rPr lang="hr-HR" dirty="0" smtClean="0"/>
              <a:t>- kao OIB primatelja iskazivati će se OIB poslodavca, najavljena je izmjena stranice A i stranice </a:t>
            </a:r>
            <a:r>
              <a:rPr lang="hr-HR" dirty="0"/>
              <a:t>B</a:t>
            </a:r>
            <a:r>
              <a:rPr lang="hr-HR" dirty="0" smtClean="0"/>
              <a:t> obrasca JOPPD</a:t>
            </a:r>
          </a:p>
        </p:txBody>
      </p:sp>
    </p:spTree>
    <p:extLst>
      <p:ext uri="{BB962C8B-B14F-4D97-AF65-F5344CB8AC3E}">
        <p14:creationId xmlns:p14="http://schemas.microsoft.com/office/powerpoint/2010/main" val="1828486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2800" dirty="0" smtClean="0"/>
              <a:t>IZMJENE </a:t>
            </a:r>
            <a:r>
              <a:rPr lang="hr-HR" sz="2800" dirty="0"/>
              <a:t>ZAKONA O DOPRINOSIMA – MJERE ZA POTICANJE ZAPOŠLJAVANJA MLADIH OSOBA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Za radnike do 30 godina starosti poslodavac je </a:t>
            </a:r>
            <a:r>
              <a:rPr lang="hr-HR" b="1" dirty="0" smtClean="0">
                <a:solidFill>
                  <a:srgbClr val="FF0000"/>
                </a:solidFill>
              </a:rPr>
              <a:t>5 godina </a:t>
            </a:r>
            <a:r>
              <a:rPr lang="hr-HR" b="1" dirty="0" smtClean="0"/>
              <a:t>oslobođen plaćanja svih doprinosa na plaću </a:t>
            </a:r>
            <a:r>
              <a:rPr lang="hr-HR" dirty="0" smtClean="0"/>
              <a:t>– ukupno 17,2% doprinosa na plaću (zdravstveno osiguranje, zaštita zdravlja na radu i zapošljavanje)</a:t>
            </a:r>
          </a:p>
          <a:p>
            <a:r>
              <a:rPr lang="hr-HR" b="1" dirty="0" smtClean="0"/>
              <a:t>UVJETI: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- ugovor o radu na neodređeno vrijeme</a:t>
            </a:r>
          </a:p>
          <a:p>
            <a:pPr marL="358775" indent="-358775">
              <a:buNone/>
            </a:pPr>
            <a:r>
              <a:rPr lang="hr-HR" dirty="0"/>
              <a:t> </a:t>
            </a:r>
            <a:r>
              <a:rPr lang="hr-HR" dirty="0" smtClean="0"/>
              <a:t>  - radni odnos na neodređeno vrijeme zasnovan od 1. siječnja 2015. i kasnije</a:t>
            </a:r>
          </a:p>
          <a:p>
            <a:pPr marL="358775" indent="-358775">
              <a:buNone/>
            </a:pPr>
            <a:r>
              <a:rPr lang="hr-HR" dirty="0"/>
              <a:t> </a:t>
            </a:r>
            <a:r>
              <a:rPr lang="hr-HR" dirty="0" smtClean="0"/>
              <a:t> - može se koristiti kod više poslodavaca sve do 30 godina starosti radnika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51003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8229600" cy="1119336"/>
          </a:xfrm>
        </p:spPr>
        <p:txBody>
          <a:bodyPr>
            <a:normAutofit fontScale="90000"/>
          </a:bodyPr>
          <a:lstStyle/>
          <a:p>
            <a:pPr marL="0"/>
            <a:r>
              <a:rPr lang="hr-HR" sz="3200" dirty="0" smtClean="0"/>
              <a:t>OSTAJU NA SNAZI:</a:t>
            </a:r>
            <a:br>
              <a:rPr lang="hr-HR" sz="3200" dirty="0" smtClean="0"/>
            </a:br>
            <a:r>
              <a:rPr lang="hr-HR" sz="3200" dirty="0" smtClean="0"/>
              <a:t>Olakšice pri plaćanju doprinosa po Zakonu o doprinosima</a:t>
            </a:r>
            <a:endParaRPr lang="en-US" sz="3200" dirty="0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752600"/>
            <a:ext cx="8785101" cy="4845050"/>
          </a:xfrm>
        </p:spPr>
        <p:txBody>
          <a:bodyPr/>
          <a:lstStyle/>
          <a:p>
            <a:pPr algn="ctr">
              <a:lnSpc>
                <a:spcPct val="80000"/>
              </a:lnSpc>
              <a:buNone/>
            </a:pPr>
            <a:r>
              <a:rPr lang="hr-HR" sz="2400" dirty="0" smtClean="0"/>
              <a:t>RADNICI KOJI PRVI PUT STJEČU STATUS OSIGURANIKA:</a:t>
            </a:r>
          </a:p>
          <a:p>
            <a:pPr>
              <a:lnSpc>
                <a:spcPct val="80000"/>
              </a:lnSpc>
              <a:buNone/>
            </a:pPr>
            <a:endParaRPr lang="hr-HR" sz="2400" dirty="0" smtClean="0"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hr-HR" sz="2400" dirty="0" smtClean="0">
                <a:cs typeface="Arial" charset="0"/>
              </a:rPr>
              <a:t>Poslodavci koji zaposle radnika kojem je to </a:t>
            </a:r>
            <a:r>
              <a:rPr lang="hr-HR" sz="2400" dirty="0" smtClean="0">
                <a:solidFill>
                  <a:srgbClr val="FF0000"/>
                </a:solidFill>
                <a:cs typeface="Arial" charset="0"/>
              </a:rPr>
              <a:t>prvo stjecanje statusa mirovinskog osiguranika,</a:t>
            </a:r>
            <a:r>
              <a:rPr lang="hr-HR" sz="2400" dirty="0" smtClean="0">
                <a:cs typeface="Arial" charset="0"/>
              </a:rPr>
              <a:t> </a:t>
            </a:r>
            <a:r>
              <a:rPr lang="hr-HR" sz="2400" b="1" dirty="0" smtClean="0">
                <a:cs typeface="Arial" charset="0"/>
              </a:rPr>
              <a:t>oslobođeni su plaćanja doprinosa na plaću u trajanju od jedne godine</a:t>
            </a:r>
          </a:p>
          <a:p>
            <a:pPr>
              <a:lnSpc>
                <a:spcPct val="80000"/>
              </a:lnSpc>
            </a:pPr>
            <a:r>
              <a:rPr lang="hr-HR" sz="2400" dirty="0" smtClean="0">
                <a:cs typeface="Arial" charset="0"/>
              </a:rPr>
              <a:t>UVJET: da osoba nema evidentiran staž po osnovi radnog odnosa ili samostalnog obavljanja djelatnosti</a:t>
            </a:r>
          </a:p>
          <a:p>
            <a:pPr>
              <a:lnSpc>
                <a:spcPct val="80000"/>
              </a:lnSpc>
            </a:pPr>
            <a:r>
              <a:rPr lang="hr-HR" sz="2400" dirty="0" smtClean="0">
                <a:cs typeface="Arial" charset="0"/>
              </a:rPr>
              <a:t>DOKAZ: </a:t>
            </a:r>
            <a:r>
              <a:rPr lang="hr-HR" sz="2400" dirty="0" err="1" smtClean="0">
                <a:cs typeface="Arial" charset="0"/>
              </a:rPr>
              <a:t>izlistanje</a:t>
            </a:r>
            <a:r>
              <a:rPr lang="hr-HR" sz="2400" dirty="0" smtClean="0">
                <a:cs typeface="Arial" charset="0"/>
              </a:rPr>
              <a:t> službenih podataka od strane HZMO-a</a:t>
            </a:r>
          </a:p>
          <a:p>
            <a:pPr>
              <a:lnSpc>
                <a:spcPct val="80000"/>
              </a:lnSpc>
            </a:pPr>
            <a:r>
              <a:rPr lang="hr-HR" sz="2400" dirty="0" smtClean="0">
                <a:cs typeface="Arial" charset="0"/>
              </a:rPr>
              <a:t>Oslobođenje za sve doprinose na plaću – 17,2%</a:t>
            </a:r>
          </a:p>
          <a:p>
            <a:pPr>
              <a:lnSpc>
                <a:spcPct val="80000"/>
              </a:lnSpc>
              <a:buFontTx/>
              <a:buNone/>
            </a:pPr>
            <a:endParaRPr lang="hr-HR" sz="2400" dirty="0" smtClean="0"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hr-HR" sz="2400" dirty="0" smtClean="0">
                <a:cs typeface="Arial" charset="0"/>
              </a:rPr>
              <a:t>Kad se 12 mjeseci od prvog zaposlenja navršava u toku mjeseca….. doprinosi se obračunavaju odvojeno</a:t>
            </a:r>
          </a:p>
          <a:p>
            <a:pPr>
              <a:lnSpc>
                <a:spcPct val="80000"/>
              </a:lnSpc>
            </a:pPr>
            <a:endParaRPr lang="hr-HR" sz="2400" b="1" dirty="0" smtClean="0"/>
          </a:p>
          <a:p>
            <a:pPr>
              <a:lnSpc>
                <a:spcPct val="80000"/>
              </a:lnSpc>
            </a:pPr>
            <a:endParaRPr lang="hr-HR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45754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ZAŠTITA TRUDNICA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4224"/>
          </a:xfrm>
        </p:spPr>
        <p:txBody>
          <a:bodyPr>
            <a:normAutofit/>
          </a:bodyPr>
          <a:lstStyle/>
          <a:p>
            <a:r>
              <a:rPr lang="hr-HR" dirty="0" smtClean="0"/>
              <a:t>Zabrana otkaza – Za vrijeme trudnoće, korištenja </a:t>
            </a:r>
            <a:r>
              <a:rPr lang="hr-HR" dirty="0" err="1" smtClean="0"/>
              <a:t>rodiljnog</a:t>
            </a:r>
            <a:r>
              <a:rPr lang="hr-HR" dirty="0" smtClean="0"/>
              <a:t>…  odnosno u roku petnaest dana od prestanka trudnoće ili prestanka korištenja tih prava, poslodavac ne smije otkazati ugovor o radu trudnici i osobi koja se koristi nekim od tih prava</a:t>
            </a:r>
          </a:p>
          <a:p>
            <a:pPr>
              <a:buNone/>
            </a:pPr>
            <a:r>
              <a:rPr lang="hr-HR" b="1" dirty="0" smtClean="0">
                <a:solidFill>
                  <a:srgbClr val="FF0000"/>
                </a:solidFill>
              </a:rPr>
              <a:t>NOVO </a:t>
            </a:r>
            <a:r>
              <a:rPr lang="hr-HR" dirty="0" smtClean="0">
                <a:solidFill>
                  <a:srgbClr val="FF0000"/>
                </a:solidFill>
              </a:rPr>
              <a:t>– iznimka od apsolutne zaštite od otkaza:</a:t>
            </a:r>
          </a:p>
          <a:p>
            <a:r>
              <a:rPr lang="hr-HR" b="1" dirty="0" smtClean="0"/>
              <a:t>Prestanak po sili zakona:</a:t>
            </a:r>
          </a:p>
          <a:p>
            <a:pPr>
              <a:buFontTx/>
              <a:buChar char="-"/>
            </a:pPr>
            <a:r>
              <a:rPr lang="hr-HR" dirty="0" smtClean="0"/>
              <a:t>smrću poslodavca fizičke osobe</a:t>
            </a:r>
          </a:p>
          <a:p>
            <a:pPr>
              <a:buFontTx/>
              <a:buChar char="-"/>
            </a:pPr>
            <a:r>
              <a:rPr lang="hr-HR" dirty="0" smtClean="0"/>
              <a:t> prestankom obrta po sili zakona</a:t>
            </a:r>
          </a:p>
          <a:p>
            <a:pPr>
              <a:buFontTx/>
              <a:buChar char="-"/>
            </a:pPr>
            <a:r>
              <a:rPr lang="hr-HR" dirty="0" smtClean="0"/>
              <a:t> brisanjem trgovca pojedinca iz registra</a:t>
            </a:r>
          </a:p>
          <a:p>
            <a:r>
              <a:rPr lang="hr-HR" b="1" dirty="0" smtClean="0"/>
              <a:t>Mogućnost poslovno uvjetovanog otkaza:</a:t>
            </a:r>
          </a:p>
          <a:p>
            <a:pPr>
              <a:buNone/>
            </a:pPr>
            <a:r>
              <a:rPr lang="hr-HR" dirty="0" smtClean="0"/>
              <a:t>- tijekom provedbe postupka likvidacije u skladu s posebnim propisom</a:t>
            </a:r>
            <a:endParaRPr lang="hr-H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/>
            <a:r>
              <a:rPr lang="hr-HR" sz="3100" dirty="0" smtClean="0"/>
              <a:t/>
            </a:r>
            <a:br>
              <a:rPr lang="hr-HR" sz="3100" dirty="0" smtClean="0"/>
            </a:br>
            <a:r>
              <a:rPr lang="hr-HR" sz="2800" dirty="0" smtClean="0"/>
              <a:t> OSTAJU NA SNAZI: </a:t>
            </a:r>
            <a:r>
              <a:rPr lang="hr-HR" sz="3100" dirty="0" smtClean="0"/>
              <a:t/>
            </a:r>
            <a:br>
              <a:rPr lang="hr-HR" sz="3100" dirty="0" smtClean="0"/>
            </a:br>
            <a:r>
              <a:rPr lang="hr-HR" sz="3100" dirty="0" smtClean="0"/>
              <a:t>Olakšice pri plaćanju doprinosa po Zakonu o poticanju zapošljavanja</a:t>
            </a:r>
            <a:r>
              <a:rPr lang="hr-HR" sz="3600" dirty="0" smtClean="0"/>
              <a:t/>
            </a:r>
            <a:br>
              <a:rPr lang="hr-HR" sz="3600" dirty="0" smtClean="0"/>
            </a:br>
            <a:endParaRPr lang="hr-HR" sz="36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916831"/>
            <a:ext cx="8642350" cy="4607793"/>
          </a:xfrm>
        </p:spPr>
        <p:txBody>
          <a:bodyPr/>
          <a:lstStyle/>
          <a:p>
            <a:pPr algn="ctr">
              <a:buFontTx/>
              <a:buNone/>
              <a:defRPr/>
            </a:pPr>
            <a:r>
              <a:rPr lang="hr-HR" sz="2400" dirty="0" smtClean="0"/>
              <a:t>RADNICI KOJI SE ZAPOŠLJAVAJU UZ POTICAJNE MJERE HZZ-a:</a:t>
            </a:r>
            <a:endParaRPr lang="hr-HR" sz="2400" b="1" dirty="0" smtClean="0"/>
          </a:p>
          <a:p>
            <a:pPr algn="just">
              <a:buFontTx/>
              <a:buNone/>
              <a:defRPr/>
            </a:pPr>
            <a:r>
              <a:rPr lang="hr-HR" sz="2400" dirty="0" smtClean="0"/>
              <a:t>Poslodavac koji zaposli: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vi-VN" sz="1800" b="1" dirty="0" smtClean="0">
                <a:latin typeface="Arial" pitchFamily="34" charset="0"/>
                <a:cs typeface="Arial" pitchFamily="34" charset="0"/>
              </a:rPr>
              <a:t>nezaposlen</a:t>
            </a:r>
            <a:r>
              <a:rPr lang="hr-HR" sz="1800" b="1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vi-VN" sz="1800" b="1" dirty="0" smtClean="0">
                <a:latin typeface="Arial" pitchFamily="34" charset="0"/>
                <a:cs typeface="Arial" pitchFamily="34" charset="0"/>
              </a:rPr>
              <a:t> osob</a:t>
            </a:r>
            <a:r>
              <a:rPr lang="hr-HR" sz="1800" b="1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vi-VN" sz="1800" b="1" dirty="0" smtClean="0">
                <a:latin typeface="Arial" pitchFamily="34" charset="0"/>
                <a:cs typeface="Arial" pitchFamily="34" charset="0"/>
              </a:rPr>
              <a:t> bez radnog iskustva u zvanju za koje se obrazovala</a:t>
            </a:r>
            <a:r>
              <a:rPr lang="hr-HR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sz="1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vi-VN" sz="1800" dirty="0" smtClean="0">
                <a:latin typeface="Arial" pitchFamily="34" charset="0"/>
                <a:cs typeface="Arial" pitchFamily="34" charset="0"/>
              </a:rPr>
              <a:t>osoba koja se u evidenciji nezaposlen</a:t>
            </a:r>
            <a:r>
              <a:rPr lang="hr-HR" sz="1800" dirty="0" smtClean="0">
                <a:latin typeface="Arial" pitchFamily="34" charset="0"/>
                <a:cs typeface="Arial" pitchFamily="34" charset="0"/>
              </a:rPr>
              <a:t>ih</a:t>
            </a:r>
            <a:r>
              <a:rPr lang="vi-VN" sz="1800" dirty="0" smtClean="0">
                <a:latin typeface="Arial" pitchFamily="34" charset="0"/>
                <a:cs typeface="Arial" pitchFamily="34" charset="0"/>
              </a:rPr>
              <a:t> vodi duže od </a:t>
            </a:r>
            <a:r>
              <a:rPr lang="hr-HR" sz="1800" dirty="0" smtClean="0">
                <a:latin typeface="Arial" pitchFamily="34" charset="0"/>
                <a:cs typeface="Arial" pitchFamily="34" charset="0"/>
              </a:rPr>
              <a:t>30</a:t>
            </a:r>
            <a:r>
              <a:rPr lang="vi-VN" sz="1800" dirty="0" smtClean="0">
                <a:latin typeface="Arial" pitchFamily="34" charset="0"/>
                <a:cs typeface="Arial" pitchFamily="34" charset="0"/>
              </a:rPr>
              <a:t> dana i nema više o</a:t>
            </a:r>
            <a:r>
              <a:rPr lang="hr-HR" sz="1800" dirty="0" smtClean="0">
                <a:latin typeface="Arial" pitchFamily="34" charset="0"/>
                <a:cs typeface="Arial" pitchFamily="34" charset="0"/>
              </a:rPr>
              <a:t>d 1</a:t>
            </a:r>
            <a:r>
              <a:rPr lang="vi-VN" sz="1800" dirty="0" smtClean="0">
                <a:latin typeface="Arial" pitchFamily="34" charset="0"/>
                <a:cs typeface="Arial" pitchFamily="34" charset="0"/>
              </a:rPr>
              <a:t> godine </a:t>
            </a:r>
            <a:r>
              <a:rPr lang="hr-HR" sz="1800" dirty="0" smtClean="0">
                <a:latin typeface="Arial" pitchFamily="34" charset="0"/>
                <a:cs typeface="Arial" pitchFamily="34" charset="0"/>
              </a:rPr>
              <a:t>mirovinskog </a:t>
            </a:r>
            <a:r>
              <a:rPr lang="vi-VN" sz="1800" dirty="0" smtClean="0">
                <a:latin typeface="Arial" pitchFamily="34" charset="0"/>
                <a:cs typeface="Arial" pitchFamily="34" charset="0"/>
              </a:rPr>
              <a:t>staž</a:t>
            </a:r>
            <a:r>
              <a:rPr lang="hr-HR" sz="1800" dirty="0" smtClean="0">
                <a:latin typeface="Arial" pitchFamily="34" charset="0"/>
                <a:cs typeface="Arial" pitchFamily="34" charset="0"/>
              </a:rPr>
              <a:t>a u zvanju za koje se školovala (može imati više od 1 godine, ali ne u zvanju za koje se školovala) i 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hr-HR" sz="1800" b="1" dirty="0" smtClean="0">
                <a:latin typeface="Arial" pitchFamily="34" charset="0"/>
                <a:cs typeface="Arial" pitchFamily="34" charset="0"/>
              </a:rPr>
              <a:t>dugotrajnu nezaposlena osobu </a:t>
            </a:r>
            <a:r>
              <a:rPr lang="hr-HR" sz="1800" dirty="0" smtClean="0">
                <a:latin typeface="Arial" pitchFamily="34" charset="0"/>
                <a:cs typeface="Arial" pitchFamily="34" charset="0"/>
              </a:rPr>
              <a:t>koja se kao nezaposlena vodi u evidenciji neprekidno duže od 2 godine, bez obzira ima li evidentiran staž u mirovinskom osiguranju</a:t>
            </a:r>
          </a:p>
          <a:p>
            <a:pPr marL="363538" indent="0" algn="just">
              <a:buFontTx/>
              <a:buNone/>
              <a:defRPr/>
            </a:pPr>
            <a:r>
              <a:rPr lang="hr-HR" sz="2400" b="1" dirty="0" smtClean="0">
                <a:solidFill>
                  <a:srgbClr val="FF0000"/>
                </a:solidFill>
                <a:cs typeface="Arial" pitchFamily="34" charset="0"/>
              </a:rPr>
              <a:t>2 godine </a:t>
            </a:r>
            <a:r>
              <a:rPr lang="hr-HR" sz="2400" b="1" dirty="0" smtClean="0">
                <a:cs typeface="Arial" pitchFamily="34" charset="0"/>
              </a:rPr>
              <a:t>je oslobođen plaćanja doprinosa na plaću </a:t>
            </a:r>
            <a:r>
              <a:rPr lang="hr-HR" sz="2400" dirty="0" smtClean="0">
                <a:cs typeface="Arial" pitchFamily="34" charset="0"/>
              </a:rPr>
              <a:t>(17,2% na bruto plaću)</a:t>
            </a:r>
          </a:p>
          <a:p>
            <a:pPr>
              <a:buFontTx/>
              <a:buNone/>
              <a:defRPr/>
            </a:pP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2634199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200" dirty="0" smtClean="0"/>
              <a:t>OLAKŠICE U PLAĆANJU DOPRINOSA NA PLAĆU – OD 1.1.2015.</a:t>
            </a:r>
            <a:endParaRPr lang="hr-HR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0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58616"/>
                <a:gridCol w="1440160"/>
                <a:gridCol w="2016224"/>
                <a:gridCol w="2314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Skupina</a:t>
                      </a:r>
                      <a:r>
                        <a:rPr lang="hr-HR" b="1" baseline="0" dirty="0" smtClean="0"/>
                        <a:t> čije se zapošljavanje potiče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Propis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Radni</a:t>
                      </a:r>
                      <a:r>
                        <a:rPr lang="hr-HR" b="1" baseline="0" dirty="0" smtClean="0"/>
                        <a:t> odnos 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b="1" dirty="0" smtClean="0"/>
                        <a:t>Razdoblje korištenja olakšice</a:t>
                      </a:r>
                    </a:p>
                    <a:p>
                      <a:pPr algn="ctr"/>
                      <a:endParaRPr lang="hr-H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Radnik koji prvi put stječe status mirovinskog osiguranika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Zakon o doprinosima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na određeno i na neodređeno vrijeme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 godina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Radnik</a:t>
                      </a:r>
                      <a:r>
                        <a:rPr lang="hr-HR" baseline="0" dirty="0" smtClean="0"/>
                        <a:t> mlađi od 30 godina, zaposlen na neodređeno vrijeme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Zakon o doprinosima</a:t>
                      </a:r>
                    </a:p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na neodređeno vrijeme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do</a:t>
                      </a:r>
                      <a:r>
                        <a:rPr lang="hr-HR" baseline="0" dirty="0" smtClean="0"/>
                        <a:t> 5 godina kod istog poslodavca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Dugotrajno nezaposlena osoba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dirty="0" smtClean="0"/>
                        <a:t>i osoba koja ima</a:t>
                      </a:r>
                      <a:r>
                        <a:rPr lang="hr-HR" baseline="0" dirty="0" smtClean="0"/>
                        <a:t> do</a:t>
                      </a:r>
                      <a:r>
                        <a:rPr lang="hr-HR" dirty="0" smtClean="0"/>
                        <a:t> 1 godine staža u zanimanju za koje se školovala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Zakon o poticanju zapošljavanja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na određeno i na neodređeno vrijeme</a:t>
                      </a:r>
                    </a:p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do 2 godine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8293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200" dirty="0" smtClean="0"/>
              <a:t>PRIMJENA NOVIH PROPISA O OBVEZNIM DOPRINOSIMA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r-HR" dirty="0" smtClean="0"/>
              <a:t>MJESEČNA PLAĆA:</a:t>
            </a:r>
          </a:p>
          <a:p>
            <a:r>
              <a:rPr lang="hr-HR" dirty="0"/>
              <a:t>p</a:t>
            </a:r>
            <a:r>
              <a:rPr lang="hr-HR" dirty="0" smtClean="0"/>
              <a:t>laća za prosinac 2014. – prema propisima koji su na snazi do 31. 12. 2014., neovisno o datumu isplate mjesečne plaće</a:t>
            </a:r>
          </a:p>
          <a:p>
            <a:r>
              <a:rPr lang="hr-HR" dirty="0"/>
              <a:t>p</a:t>
            </a:r>
            <a:r>
              <a:rPr lang="hr-HR" dirty="0" smtClean="0"/>
              <a:t>laća za siječanj 2015. – prema novim propisima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OSTALI PRIMICI UZ PLAĆU:</a:t>
            </a:r>
          </a:p>
          <a:p>
            <a:r>
              <a:rPr lang="hr-HR" dirty="0" smtClean="0"/>
              <a:t>prema </a:t>
            </a:r>
            <a:r>
              <a:rPr lang="hr-HR" dirty="0" smtClean="0"/>
              <a:t>propisima važećima </a:t>
            </a:r>
            <a:r>
              <a:rPr lang="hr-HR" dirty="0" smtClean="0"/>
              <a:t>za razdoblje na koje se odnosi primitak, a ako to nije moguće utvrditi, tada prema propisima važećima na dan </a:t>
            </a:r>
            <a:r>
              <a:rPr lang="hr-HR" dirty="0" smtClean="0"/>
              <a:t>isplate </a:t>
            </a:r>
            <a:r>
              <a:rPr lang="hr-HR" dirty="0" smtClean="0"/>
              <a:t>primitka</a:t>
            </a:r>
          </a:p>
          <a:p>
            <a:r>
              <a:rPr lang="hr-HR" dirty="0"/>
              <a:t>a</a:t>
            </a:r>
            <a:r>
              <a:rPr lang="hr-HR" dirty="0" smtClean="0"/>
              <a:t>ko više nije u radnom odnosu, primitak se pripisuje zadnjoj godini trajanja radnog odnosa</a:t>
            </a:r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ZAOSTALE MJESEČNE PLAĆE (npr. po sudskim presudama i dr.)</a:t>
            </a:r>
          </a:p>
          <a:p>
            <a:r>
              <a:rPr lang="hr-HR" dirty="0" smtClean="0"/>
              <a:t>prema propisima važećima za razdoblje na koje se odnosi mjesečna plaća (razdoblje provedeno u osiguranju)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87728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0"/>
            <a:ext cx="7772400" cy="14033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r-HR" sz="3600" b="1" dirty="0" smtClean="0">
                <a:latin typeface="Arial" charset="0"/>
              </a:rPr>
              <a:t/>
            </a:r>
            <a:br>
              <a:rPr lang="hr-HR" sz="3600" b="1" dirty="0" smtClean="0">
                <a:latin typeface="Arial" charset="0"/>
              </a:rPr>
            </a:br>
            <a:r>
              <a:rPr lang="hr-HR" sz="3600" dirty="0" smtClean="0">
                <a:latin typeface="Arial" charset="0"/>
              </a:rPr>
              <a:t>POJAM RADNOG VREMENA</a:t>
            </a:r>
            <a:r>
              <a:rPr lang="hr-HR" sz="3600" b="1" dirty="0" smtClean="0">
                <a:latin typeface="Arial" charset="0"/>
              </a:rPr>
              <a:t/>
            </a:r>
            <a:br>
              <a:rPr lang="hr-HR" sz="3600" b="1" dirty="0" smtClean="0">
                <a:latin typeface="Arial" charset="0"/>
              </a:rPr>
            </a:br>
            <a:endParaRPr lang="en-US" sz="3600" b="1" dirty="0" smtClean="0">
              <a:latin typeface="Arial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4744"/>
            <a:ext cx="8713787" cy="4971256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Clr>
                <a:schemeClr val="tx2"/>
              </a:buClr>
              <a:buFont typeface="Wingdings" pitchFamily="2" charset="2"/>
              <a:buNone/>
            </a:pPr>
            <a:r>
              <a:rPr lang="hr-HR" sz="2000" b="1" dirty="0" smtClean="0">
                <a:latin typeface="Arial" charset="0"/>
              </a:rPr>
              <a:t>Radno vrijeme – 3 uvjeta:</a:t>
            </a:r>
            <a:endParaRPr lang="hr-HR" sz="2000" dirty="0" smtClean="0">
              <a:latin typeface="Arial" charset="0"/>
            </a:endParaRPr>
          </a:p>
          <a:p>
            <a:pPr marL="457200" indent="-457200" eaLnBrk="1" hangingPunct="1">
              <a:lnSpc>
                <a:spcPct val="80000"/>
              </a:lnSpc>
              <a:buClr>
                <a:schemeClr val="tx2"/>
              </a:buClr>
              <a:buFont typeface="Wingdings" pitchFamily="2" charset="2"/>
              <a:buAutoNum type="arabicPeriod"/>
            </a:pPr>
            <a:r>
              <a:rPr lang="hr-HR" sz="2000" dirty="0" smtClean="0">
                <a:latin typeface="Arial" charset="0"/>
              </a:rPr>
              <a:t>radnik se mora nalaziti na mjestu gdje se obavljaju njegovi poslovi ili na drugom mjestu koje je odredio poslodavac</a:t>
            </a:r>
          </a:p>
          <a:p>
            <a:pPr marL="457200" indent="-457200" eaLnBrk="1" hangingPunct="1">
              <a:lnSpc>
                <a:spcPct val="80000"/>
              </a:lnSpc>
              <a:buClr>
                <a:schemeClr val="tx2"/>
              </a:buClr>
              <a:buFont typeface="Wingdings" pitchFamily="2" charset="2"/>
              <a:buAutoNum type="arabicPeriod"/>
            </a:pPr>
            <a:r>
              <a:rPr lang="hr-HR" sz="2000" dirty="0" smtClean="0">
                <a:latin typeface="Arial" charset="0"/>
              </a:rPr>
              <a:t>radnik mora biti obvezan u tom razdoblju obavljati poslove</a:t>
            </a:r>
          </a:p>
          <a:p>
            <a:pPr marL="457200" indent="-457200" eaLnBrk="1" hangingPunct="1">
              <a:lnSpc>
                <a:spcPct val="80000"/>
              </a:lnSpc>
              <a:buClr>
                <a:schemeClr val="tx2"/>
              </a:buClr>
              <a:buFont typeface="Wingdings" pitchFamily="2" charset="2"/>
              <a:buAutoNum type="arabicPeriod"/>
            </a:pPr>
            <a:r>
              <a:rPr lang="hr-HR" sz="2000" dirty="0" smtClean="0">
                <a:latin typeface="Arial" charset="0"/>
              </a:rPr>
              <a:t>radnik mora biti spreman (raspoloživ) obavljati poslove</a:t>
            </a:r>
            <a:endParaRPr lang="hr-HR" sz="2000" b="1" dirty="0" smtClean="0">
              <a:solidFill>
                <a:srgbClr val="FF0000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FontTx/>
              <a:buNone/>
            </a:pPr>
            <a:endParaRPr lang="hr-HR" sz="2000" b="1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FontTx/>
              <a:buNone/>
            </a:pPr>
            <a:r>
              <a:rPr lang="hr-HR" sz="2000" b="1" dirty="0" smtClean="0">
                <a:latin typeface="Arial" charset="0"/>
              </a:rPr>
              <a:t>Dežurstvo se uključuje u radno vrijeme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FontTx/>
              <a:buNone/>
            </a:pPr>
            <a:endParaRPr lang="hr-HR" sz="2000" b="1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FontTx/>
              <a:buNone/>
            </a:pPr>
            <a:r>
              <a:rPr lang="hr-HR" sz="2000" b="1" dirty="0" smtClean="0">
                <a:latin typeface="Arial" charset="0"/>
              </a:rPr>
              <a:t>Pripravnost </a:t>
            </a:r>
            <a:r>
              <a:rPr lang="hr-HR" sz="2000" dirty="0" smtClean="0">
                <a:latin typeface="Arial" charset="0"/>
              </a:rPr>
              <a:t>- razdoblje u kojem je radnik</a:t>
            </a:r>
            <a:r>
              <a:rPr lang="hr-HR" sz="2000" b="1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hr-HR" sz="2000" dirty="0" smtClean="0">
                <a:latin typeface="Arial" charset="0"/>
              </a:rPr>
              <a:t>pripravan odazvati se pozivu poslodavca, ako se ukaže takva potreba. Radnik se ne nalazi na mjestu gdje se obavljaju njegovi poslovi, niti na drugom mjestu koje je odredio poslodavac. </a:t>
            </a:r>
            <a:r>
              <a:rPr lang="hr-HR" sz="2000" b="1" dirty="0" smtClean="0">
                <a:latin typeface="Arial" charset="0"/>
              </a:rPr>
              <a:t>Pripravnost se ne ubraja u  radno vrijeme.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FontTx/>
              <a:buNone/>
            </a:pPr>
            <a:endParaRPr lang="hr-HR" sz="2000" dirty="0" smtClean="0">
              <a:latin typeface="Arial" charset="0"/>
            </a:endParaRPr>
          </a:p>
          <a:p>
            <a:pPr marL="182563" indent="-6350" eaLnBrk="1" hangingPunct="1">
              <a:lnSpc>
                <a:spcPct val="80000"/>
              </a:lnSpc>
              <a:buClr>
                <a:schemeClr val="tx2"/>
              </a:buClr>
              <a:buFontTx/>
              <a:buNone/>
            </a:pPr>
            <a:r>
              <a:rPr lang="hr-HR" sz="2000" dirty="0" smtClean="0">
                <a:latin typeface="Arial" charset="0"/>
              </a:rPr>
              <a:t>Određivanje naknade za pripravnost: </a:t>
            </a:r>
            <a:r>
              <a:rPr lang="hr-HR" sz="2000" b="1" dirty="0" smtClean="0">
                <a:latin typeface="Arial" charset="0"/>
              </a:rPr>
              <a:t>-</a:t>
            </a:r>
            <a:r>
              <a:rPr lang="hr-HR" sz="2000" dirty="0" smtClean="0">
                <a:latin typeface="Arial" charset="0"/>
              </a:rPr>
              <a:t> </a:t>
            </a:r>
            <a:r>
              <a:rPr lang="hr-HR" sz="2000" b="1" dirty="0" smtClean="0">
                <a:latin typeface="Arial" charset="0"/>
              </a:rPr>
              <a:t>ugovor o radu 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FontTx/>
              <a:buNone/>
            </a:pPr>
            <a:r>
              <a:rPr lang="hr-HR" sz="2000" b="1" dirty="0" smtClean="0">
                <a:latin typeface="Arial" charset="0"/>
              </a:rPr>
              <a:t>                                                              -  kolektivni ugovor 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FontTx/>
              <a:buNone/>
            </a:pPr>
            <a:endParaRPr lang="en-US" sz="2800" b="1" dirty="0" smtClean="0">
              <a:latin typeface="Arial" charset="0"/>
            </a:endParaRP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-315913"/>
            <a:ext cx="7772400" cy="1512665"/>
          </a:xfrm>
        </p:spPr>
        <p:txBody>
          <a:bodyPr>
            <a:normAutofit/>
          </a:bodyPr>
          <a:lstStyle/>
          <a:p>
            <a:pPr eaLnBrk="1" hangingPunct="1"/>
            <a:r>
              <a:rPr lang="hr-HR" sz="3200" dirty="0" smtClean="0">
                <a:latin typeface="Arial" charset="0"/>
              </a:rPr>
              <a:t/>
            </a:r>
            <a:br>
              <a:rPr lang="hr-HR" sz="3200" dirty="0" smtClean="0">
                <a:latin typeface="Arial" charset="0"/>
              </a:rPr>
            </a:br>
            <a:r>
              <a:rPr lang="hr-HR" sz="3200" dirty="0" smtClean="0">
                <a:latin typeface="Arial" charset="0"/>
              </a:rPr>
              <a:t>TRAJANJE RADNOG VREMENA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268413"/>
            <a:ext cx="8713788" cy="5184775"/>
          </a:xfrm>
        </p:spPr>
        <p:txBody>
          <a:bodyPr>
            <a:normAutofit/>
          </a:bodyPr>
          <a:lstStyle/>
          <a:p>
            <a:pPr eaLnBrk="1" hangingPunct="1"/>
            <a:r>
              <a:rPr lang="hr-HR" sz="2000" b="1" dirty="0" smtClean="0">
                <a:latin typeface="Arial" charset="0"/>
              </a:rPr>
              <a:t>Puno radno vrijeme</a:t>
            </a:r>
            <a:r>
              <a:rPr lang="hr-HR" sz="2000" dirty="0" smtClean="0">
                <a:latin typeface="Arial" charset="0"/>
              </a:rPr>
              <a:t> – najviše 40 sati tjedno; može biti određeno u trajanju kraćem od 40 sati tjedno:</a:t>
            </a:r>
          </a:p>
          <a:p>
            <a:pPr eaLnBrk="1" hangingPunct="1">
              <a:buFontTx/>
              <a:buNone/>
            </a:pPr>
            <a:r>
              <a:rPr lang="hr-HR" sz="2000" dirty="0" smtClean="0">
                <a:latin typeface="Arial" charset="0"/>
              </a:rPr>
              <a:t>     - zakonom </a:t>
            </a:r>
          </a:p>
          <a:p>
            <a:pPr eaLnBrk="1" hangingPunct="1">
              <a:buFontTx/>
              <a:buNone/>
            </a:pPr>
            <a:r>
              <a:rPr lang="hr-HR" sz="2000" dirty="0" smtClean="0">
                <a:latin typeface="Arial" charset="0"/>
              </a:rPr>
              <a:t>     - kolektivnim ugovorom </a:t>
            </a:r>
          </a:p>
          <a:p>
            <a:pPr eaLnBrk="1" hangingPunct="1">
              <a:buFontTx/>
              <a:buNone/>
            </a:pPr>
            <a:r>
              <a:rPr lang="hr-HR" sz="2000" dirty="0" smtClean="0">
                <a:latin typeface="Arial" charset="0"/>
              </a:rPr>
              <a:t>     - sporazumom između radničkog vijeća i poslodavca</a:t>
            </a:r>
          </a:p>
          <a:p>
            <a:pPr eaLnBrk="1" hangingPunct="1">
              <a:buFontTx/>
              <a:buNone/>
            </a:pPr>
            <a:r>
              <a:rPr lang="hr-HR" sz="2000" dirty="0" smtClean="0">
                <a:latin typeface="Arial" charset="0"/>
              </a:rPr>
              <a:t>     - ugovorom o radu</a:t>
            </a:r>
          </a:p>
          <a:p>
            <a:pPr eaLnBrk="1" hangingPunct="1">
              <a:buFontTx/>
              <a:buNone/>
            </a:pPr>
            <a:endParaRPr lang="hr-HR" sz="2000" dirty="0" smtClean="0">
              <a:latin typeface="Arial" charset="0"/>
            </a:endParaRPr>
          </a:p>
          <a:p>
            <a:pPr eaLnBrk="1" hangingPunct="1"/>
            <a:r>
              <a:rPr lang="hr-HR" sz="2000" b="1" dirty="0" smtClean="0">
                <a:latin typeface="Arial" charset="0"/>
              </a:rPr>
              <a:t>Nepuno radno vrijeme</a:t>
            </a:r>
            <a:r>
              <a:rPr lang="hr-HR" sz="2000" dirty="0" smtClean="0">
                <a:latin typeface="Arial" charset="0"/>
              </a:rPr>
              <a:t> – kraće od punog:</a:t>
            </a:r>
          </a:p>
          <a:p>
            <a:pPr eaLnBrk="1" hangingPunct="1">
              <a:buFontTx/>
              <a:buNone/>
            </a:pPr>
            <a:r>
              <a:rPr lang="hr-HR" sz="2000" dirty="0" smtClean="0">
                <a:latin typeface="Arial" charset="0"/>
              </a:rPr>
              <a:t>    - najmanje: 1 sat tjedno </a:t>
            </a:r>
          </a:p>
          <a:p>
            <a:pPr eaLnBrk="1" hangingPunct="1">
              <a:buFontTx/>
              <a:buNone/>
            </a:pPr>
            <a:r>
              <a:rPr lang="hr-HR" sz="2000" dirty="0" smtClean="0">
                <a:latin typeface="Arial" charset="0"/>
              </a:rPr>
              <a:t>    - najviše: puno tjedno umanjeno za 1 sat</a:t>
            </a:r>
          </a:p>
          <a:p>
            <a:pPr eaLnBrk="1" hangingPunct="1">
              <a:buFontTx/>
              <a:buNone/>
            </a:pPr>
            <a:r>
              <a:rPr lang="hr-HR" sz="2000" dirty="0" smtClean="0">
                <a:latin typeface="Arial" charset="0"/>
              </a:rPr>
              <a:t>  </a:t>
            </a:r>
            <a:r>
              <a:rPr lang="hr-HR" sz="2000" b="1" dirty="0" smtClean="0">
                <a:solidFill>
                  <a:srgbClr val="FF0000"/>
                </a:solidFill>
                <a:latin typeface="Arial" charset="0"/>
              </a:rPr>
              <a:t>NOVO</a:t>
            </a:r>
            <a:r>
              <a:rPr lang="hr-HR" sz="2000" dirty="0" smtClean="0">
                <a:latin typeface="Arial" charset="0"/>
              </a:rPr>
              <a:t>: “dopunski rad” do 8 sati tjedno odnosno 180 sati godišnje</a:t>
            </a:r>
          </a:p>
          <a:p>
            <a:pPr eaLnBrk="1" hangingPunct="1">
              <a:buFontTx/>
              <a:buNone/>
            </a:pPr>
            <a:endParaRPr lang="hr-HR" sz="2000" dirty="0" smtClean="0">
              <a:latin typeface="Arial" charset="0"/>
            </a:endParaRPr>
          </a:p>
          <a:p>
            <a:pPr eaLnBrk="1" hangingPunct="1"/>
            <a:r>
              <a:rPr lang="hr-HR" sz="2000" b="1" dirty="0" smtClean="0">
                <a:latin typeface="Arial" charset="0"/>
              </a:rPr>
              <a:t>Skraćeno radno vrijeme</a:t>
            </a:r>
            <a:r>
              <a:rPr lang="hr-HR" sz="2000" dirty="0" smtClean="0">
                <a:latin typeface="Arial" charset="0"/>
              </a:rPr>
              <a:t> – u funkciji zaštite radnika</a:t>
            </a: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r-HR" sz="3200" dirty="0" smtClean="0">
                <a:latin typeface="Arial" charset="0"/>
              </a:rPr>
              <a:t>NEPUNO RADNO VRIJEME</a:t>
            </a:r>
            <a:r>
              <a:rPr lang="hr-HR" sz="3200" b="1" dirty="0" smtClean="0">
                <a:latin typeface="Arial" charset="0"/>
              </a:rPr>
              <a:t/>
            </a:r>
            <a:br>
              <a:rPr lang="hr-HR" sz="3200" b="1" dirty="0" smtClean="0">
                <a:latin typeface="Arial" charset="0"/>
              </a:rPr>
            </a:br>
            <a:endParaRPr lang="en-US" sz="3200" dirty="0" smtClean="0">
              <a:latin typeface="Arial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0768"/>
            <a:ext cx="8785225" cy="5517232"/>
          </a:xfrm>
        </p:spPr>
        <p:txBody>
          <a:bodyPr>
            <a:normAutofit/>
          </a:bodyPr>
          <a:lstStyle/>
          <a:p>
            <a:pPr eaLnBrk="1" hangingPunct="1"/>
            <a:r>
              <a:rPr lang="hr-HR" sz="2000" dirty="0" smtClean="0">
                <a:latin typeface="Arial" charset="0"/>
              </a:rPr>
              <a:t>kod svih poslodavaca zajedno – najviše 40 sati tjedno</a:t>
            </a:r>
          </a:p>
          <a:p>
            <a:pPr eaLnBrk="1" hangingPunct="1"/>
            <a:r>
              <a:rPr lang="hr-HR" sz="2000" dirty="0" smtClean="0">
                <a:latin typeface="Arial" charset="0"/>
              </a:rPr>
              <a:t>obveza radnika da obavijesti poslodavca o ugovorima sklopljenim s drugim poslodavcima</a:t>
            </a:r>
          </a:p>
          <a:p>
            <a:pPr eaLnBrk="1" hangingPunct="1"/>
            <a:r>
              <a:rPr lang="hr-HR" sz="2000" b="1" dirty="0" smtClean="0">
                <a:latin typeface="Arial" charset="0"/>
              </a:rPr>
              <a:t>ako je za stjecanje prava važno prethodno trajanje radnog odnosa – računa se kao rad u punom radnom vremenu </a:t>
            </a:r>
            <a:r>
              <a:rPr lang="hr-HR" sz="2000" dirty="0" smtClean="0">
                <a:latin typeface="Arial" charset="0"/>
              </a:rPr>
              <a:t>(otpremnina, jubilarna nagrada, dužina otkaznog roka)</a:t>
            </a:r>
          </a:p>
          <a:p>
            <a:pPr eaLnBrk="1" hangingPunct="1"/>
            <a:r>
              <a:rPr lang="hr-HR" sz="2000" dirty="0" smtClean="0">
                <a:latin typeface="Arial" charset="0"/>
              </a:rPr>
              <a:t>obveza poslodavca da razmotri zahtjev radnika za prijelaz s punog na nepuno i s nepunog na puno radno vrijeme</a:t>
            </a:r>
          </a:p>
          <a:p>
            <a:r>
              <a:rPr lang="hr-HR" sz="2000" b="1" dirty="0" smtClean="0">
                <a:solidFill>
                  <a:srgbClr val="FF0000"/>
                </a:solidFill>
                <a:latin typeface="Arial" charset="0"/>
              </a:rPr>
              <a:t>NOVO: </a:t>
            </a:r>
            <a:r>
              <a:rPr lang="hr-HR" sz="2000" dirty="0" smtClean="0"/>
              <a:t>pravilo “pro rata </a:t>
            </a:r>
            <a:r>
              <a:rPr lang="hr-HR" sz="2000" dirty="0" err="1" smtClean="0"/>
              <a:t>temporis</a:t>
            </a:r>
            <a:r>
              <a:rPr lang="hr-HR" sz="2000" dirty="0" smtClean="0"/>
              <a:t>”</a:t>
            </a:r>
          </a:p>
          <a:p>
            <a:pPr>
              <a:buNone/>
            </a:pPr>
            <a:r>
              <a:rPr lang="hr-HR" sz="2000" dirty="0" smtClean="0"/>
              <a:t>    P</a:t>
            </a:r>
            <a:r>
              <a:rPr lang="vi-VN" sz="2000" dirty="0" smtClean="0"/>
              <a:t>laća i </a:t>
            </a:r>
            <a:r>
              <a:rPr lang="vi-VN" sz="2000" b="1" dirty="0" smtClean="0"/>
              <a:t>druga materijalna prava radnika </a:t>
            </a:r>
            <a:r>
              <a:rPr lang="vi-VN" sz="2000" dirty="0" smtClean="0"/>
              <a:t>(jubilarna nagrada, regres, nagrada za božićne blagdane i slično) utvrđuju se i isplaćuju razmjerno ugovorenom radnom vremenu, osim ako kolektivnim ugovorom, pravilnikom o radu ili ugovorom o radu nije drukčije uređeno</a:t>
            </a:r>
            <a:r>
              <a:rPr lang="hr-HR" sz="2000" dirty="0" smtClean="0"/>
              <a:t>.</a:t>
            </a:r>
            <a:endParaRPr lang="en-US" sz="2000" dirty="0" smtClean="0">
              <a:latin typeface="Arial" charset="0"/>
            </a:endParaRP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FF0000"/>
                </a:solidFill>
              </a:rPr>
              <a:t>NOVO: </a:t>
            </a:r>
            <a:r>
              <a:rPr lang="hr-HR" sz="3200" dirty="0" smtClean="0"/>
              <a:t>“DOPUNSKI” RAD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08240"/>
          </a:xfrm>
        </p:spPr>
        <p:txBody>
          <a:bodyPr/>
          <a:lstStyle/>
          <a:p>
            <a:r>
              <a:rPr lang="hr-HR" dirty="0" smtClean="0"/>
              <a:t>radnik koji radi s punim radnim vremenom kod jednog poslodavca, i</a:t>
            </a:r>
          </a:p>
          <a:p>
            <a:r>
              <a:rPr lang="hr-HR" dirty="0" smtClean="0"/>
              <a:t>radnik koji radi s nepunim radnim vremenom kod više poslodavaca čije je ukupno radno vrijeme 40 sati tjedno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može sklopiti ugovor o radu s drugim poslodavcem </a:t>
            </a:r>
            <a:r>
              <a:rPr lang="pl-PL" dirty="0" smtClean="0"/>
              <a:t>u najdužem trajanju do </a:t>
            </a:r>
            <a:r>
              <a:rPr lang="pl-PL" b="1" dirty="0" smtClean="0"/>
              <a:t>osam sati tjedno</a:t>
            </a:r>
            <a:r>
              <a:rPr lang="pl-PL" dirty="0" smtClean="0"/>
              <a:t>, odnosno do </a:t>
            </a:r>
            <a:r>
              <a:rPr lang="pl-PL" b="1" dirty="0" smtClean="0"/>
              <a:t>sto osamdeset sati godišnje</a:t>
            </a:r>
          </a:p>
          <a:p>
            <a:r>
              <a:rPr lang="pl-PL" b="1" dirty="0" smtClean="0">
                <a:solidFill>
                  <a:srgbClr val="FF0000"/>
                </a:solidFill>
              </a:rPr>
              <a:t>uvjet: </a:t>
            </a:r>
            <a:r>
              <a:rPr lang="pl-PL" b="1" dirty="0" smtClean="0"/>
              <a:t>pisana suglasnot poslodavca kod kojega je već zaposlen </a:t>
            </a:r>
            <a:r>
              <a:rPr lang="pl-PL" dirty="0" smtClean="0"/>
              <a:t>(odnosno svih poslodavaca kod kojih radi s nepunim randim vrmenom)</a:t>
            </a:r>
            <a:endParaRPr lang="hr-HR" dirty="0"/>
          </a:p>
        </p:txBody>
      </p:sp>
      <p:sp>
        <p:nvSpPr>
          <p:cNvPr id="4" name="Down Arrow 3"/>
          <p:cNvSpPr/>
          <p:nvPr/>
        </p:nvSpPr>
        <p:spPr>
          <a:xfrm>
            <a:off x="4283968" y="2852936"/>
            <a:ext cx="189735" cy="432048"/>
          </a:xfrm>
          <a:prstGeom prst="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if-mod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Rif-model</Template>
  <TotalTime>867</TotalTime>
  <Words>4838</Words>
  <Application>Microsoft Office PowerPoint</Application>
  <PresentationFormat>On-screen Show (4:3)</PresentationFormat>
  <Paragraphs>499</Paragraphs>
  <Slides>52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Rif-model</vt:lpstr>
      <vt:lpstr>   novi zakon o radu, naknada troškova prijevoza I obvezni doprinosi  od 1. 1. 2015.     </vt:lpstr>
      <vt:lpstr>NOVI ZAKON O RADU</vt:lpstr>
      <vt:lpstr>UGOVOR O RADU NA ODREĐENO VRIJEME</vt:lpstr>
      <vt:lpstr>OBVEZA USKLAĐIVANJA PRAVILNIKA O RADU</vt:lpstr>
      <vt:lpstr>ZAŠTITA TRUDNICA</vt:lpstr>
      <vt:lpstr> POJAM RADNOG VREMENA </vt:lpstr>
      <vt:lpstr> TRAJANJE RADNOG VREMENA</vt:lpstr>
      <vt:lpstr>NEPUNO RADNO VRIJEME </vt:lpstr>
      <vt:lpstr>NOVO: “DOPUNSKI” RAD</vt:lpstr>
      <vt:lpstr>“DOPUNSKI” RAD = RADNI ODNOS S NEPUNIM RADNIM VREMENOM </vt:lpstr>
      <vt:lpstr>RASPORED RADNOG VREMENA</vt:lpstr>
      <vt:lpstr>NEJEDNAKI RASPORED - OGRANIČENJA</vt:lpstr>
      <vt:lpstr>OGRANIČENJA PREKOVREMENOG RADA</vt:lpstr>
      <vt:lpstr>MOGUĆNOST DRUKČIJEG UREĐENJA RADNOG VREMENA</vt:lpstr>
      <vt:lpstr>PRAVO NA GODIŠNJI ODMOR</vt:lpstr>
      <vt:lpstr>PRAVO NA RAZMJERNI DIO GODIŠNJEG ODMORA </vt:lpstr>
      <vt:lpstr>RASPORED KORIŠTENJA GODIŠNJEG ODMORA </vt:lpstr>
      <vt:lpstr>KORIŠTENJE GODIŠNJEG ODMORA U DIJELOVIMA</vt:lpstr>
      <vt:lpstr>RAZDOBLJA KOJA SE NE RAČUNAJU U TRAJANJE GODIŠNJEG ODMORA</vt:lpstr>
      <vt:lpstr>PRIJENOS NEISKORIŠTENOG GODIŠNJEG ODMORA IZ PRETHODNE GODINE </vt:lpstr>
      <vt:lpstr>NAČINI PRESTANKA UGOVORA O RADU</vt:lpstr>
      <vt:lpstr>OTKAZNI RAZLOZI KAD OTKAZUJE POSLODAVAC</vt:lpstr>
      <vt:lpstr>ARBITRAŽNA ODLUKA</vt:lpstr>
      <vt:lpstr>OTKAZNI ROK</vt:lpstr>
      <vt:lpstr>TIJEK OTKAZNOG ROKA</vt:lpstr>
      <vt:lpstr>SUDSKI RASKID UGOVORA O RADU</vt:lpstr>
      <vt:lpstr>KOLEKTIVNI VIŠAK RADNIKA</vt:lpstr>
      <vt:lpstr>SUDSKA ZAŠTITA PRAVA IZ RADNOG ODNOSA</vt:lpstr>
      <vt:lpstr>ZASTARA NOVČANIH POTRAŽIVANJA IZ RADNOG ODNOSA</vt:lpstr>
      <vt:lpstr>UPRAVNE MJERE I PREKRŠAJI</vt:lpstr>
      <vt:lpstr>IZMJENE OVRŠNOG ZAKONA</vt:lpstr>
      <vt:lpstr>PowerPoint Presentation</vt:lpstr>
      <vt:lpstr>OTVORENA PITANJA – izbor nekih pitanja</vt:lpstr>
      <vt:lpstr>NOVA PRIMANJA IZUZETA OD OVRHE</vt:lpstr>
      <vt:lpstr>PowerPoint Presentation</vt:lpstr>
      <vt:lpstr> STOPE DOPRINOSA U 2015. – počevši od plaće za siječanj 2015. </vt:lpstr>
      <vt:lpstr>DOPRINOS ZA ZAPOŠLJAVANJE od 1. 1. 2015.</vt:lpstr>
      <vt:lpstr>POTICANJE ZAPOŠLJAVANJA OSOBA S INVALIDITETOM  PROPISI KOJI SU VEĆ DONESENI, A PRIMJENJIVATI ĆE SE OD 1.1.2015.</vt:lpstr>
      <vt:lpstr>OBVEZE POSLODAVACA </vt:lpstr>
      <vt:lpstr>KVOTNO ZAPOŠLJAVANJE OSOBA S INVALIDITETOM</vt:lpstr>
      <vt:lpstr>PROPISANE KVOTE ZAPOŠLJAVANJA INVALIDA</vt:lpstr>
      <vt:lpstr>PROPISANE KVOTE ZAPOŠLJAVANJA INVALIDA</vt:lpstr>
      <vt:lpstr>OČEVIDNIK OSOBA S INVALIDITETOM</vt:lpstr>
      <vt:lpstr>OSOBE KOJE SE UPISUJU U OČEVIDNIK OSOBA S INVALIDITETOM (1)</vt:lpstr>
      <vt:lpstr>OSOBE KOJE SE UPISUJU U OČEVIDNIK OSOBA S INVALIDITETOM (2)</vt:lpstr>
      <vt:lpstr>OSOBE KOJE SE UPISUJU U OČEVIDNIK OSOBA S INVALIDITETOM (3)</vt:lpstr>
      <vt:lpstr>POSLJEDICE ZA POSLODAVCA KOJI NE ISPUNI KVOTU</vt:lpstr>
      <vt:lpstr>IZMJENE ZAKONA O DOPRINOSIMA – MJERE ZA POTICANJE ZAPOŠLJAVANJA MLADIH OSOBA</vt:lpstr>
      <vt:lpstr>OSTAJU NA SNAZI: Olakšice pri plaćanju doprinosa po Zakonu o doprinosima</vt:lpstr>
      <vt:lpstr>  OSTAJU NA SNAZI:  Olakšice pri plaćanju doprinosa po Zakonu o poticanju zapošljavanja </vt:lpstr>
      <vt:lpstr>OLAKŠICE U PLAĆANJU DOPRINOSA NA PLAĆU – OD 1.1.2015.</vt:lpstr>
      <vt:lpstr>PRIMJENA NOVIH PROPISA O OBVEZNIM DOPRINOSIMA</vt:lpstr>
    </vt:vector>
  </TitlesOfParts>
  <Company>RIF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xxx</dc:creator>
  <cp:lastModifiedBy>rifuser</cp:lastModifiedBy>
  <cp:revision>94</cp:revision>
  <dcterms:created xsi:type="dcterms:W3CDTF">2012-09-19T13:04:13Z</dcterms:created>
  <dcterms:modified xsi:type="dcterms:W3CDTF">2014-11-12T16:22:22Z</dcterms:modified>
</cp:coreProperties>
</file>