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321" r:id="rId3"/>
    <p:sldId id="270" r:id="rId4"/>
    <p:sldId id="294" r:id="rId5"/>
    <p:sldId id="292" r:id="rId6"/>
    <p:sldId id="291" r:id="rId7"/>
    <p:sldId id="313" r:id="rId8"/>
    <p:sldId id="314" r:id="rId9"/>
    <p:sldId id="316" r:id="rId10"/>
    <p:sldId id="317" r:id="rId11"/>
    <p:sldId id="320" r:id="rId12"/>
    <p:sldId id="318" r:id="rId13"/>
    <p:sldId id="319" r:id="rId14"/>
    <p:sldId id="322" r:id="rId15"/>
    <p:sldId id="324" r:id="rId16"/>
    <p:sldId id="325" r:id="rId17"/>
    <p:sldId id="323" r:id="rId18"/>
    <p:sldId id="328" r:id="rId19"/>
    <p:sldId id="327" r:id="rId20"/>
    <p:sldId id="326" r:id="rId21"/>
    <p:sldId id="329" r:id="rId22"/>
    <p:sldId id="331" r:id="rId23"/>
    <p:sldId id="312" r:id="rId24"/>
    <p:sldId id="278" r:id="rId25"/>
  </p:sldIdLst>
  <p:sldSz cx="9144000" cy="6858000" type="screen4x3"/>
  <p:notesSz cx="6640513" cy="9904413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A50021"/>
    <a:srgbClr val="CC0000"/>
    <a:srgbClr val="EAEAEA"/>
    <a:srgbClr val="CCFFCC"/>
    <a:srgbClr val="DDDDDD"/>
    <a:srgbClr val="FFCC00"/>
    <a:srgbClr val="99FFCC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73" autoAdjust="0"/>
    <p:restoredTop sz="88985" autoAdjust="0"/>
  </p:normalViewPr>
  <p:slideViewPr>
    <p:cSldViewPr snapToGrid="0">
      <p:cViewPr>
        <p:scale>
          <a:sx n="77" d="100"/>
          <a:sy n="77" d="100"/>
        </p:scale>
        <p:origin x="-2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0788" y="0"/>
            <a:ext cx="2878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0788" y="9407525"/>
            <a:ext cx="2878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59C7E8-8244-4D1F-AD8A-0E9CE2A7A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0788" y="0"/>
            <a:ext cx="2878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705350"/>
            <a:ext cx="531336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0788" y="9407525"/>
            <a:ext cx="2878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4B2C6FC-97A6-4F83-B624-EB1A70F318E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B0C1D-6B34-47C2-8C2C-A08FDF8D368D}" type="slidenum">
              <a:rPr lang="hr-HR" smtClean="0">
                <a:latin typeface="Arial" charset="0"/>
              </a:rPr>
              <a:pPr/>
              <a:t>1</a:t>
            </a:fld>
            <a:endParaRPr lang="hr-HR" smtClean="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1989138"/>
            <a:ext cx="4953000" cy="371475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5873750"/>
            <a:ext cx="5313363" cy="328771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  <a:p>
            <a:endParaRPr lang="sr-Latn-CS" smtClean="0">
              <a:latin typeface="Arial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1FB79-80F5-446F-AFE7-48963FB4A8DE}" type="slidenum">
              <a:rPr lang="hr-HR" smtClean="0">
                <a:latin typeface="Arial" charset="0"/>
              </a:rPr>
              <a:pPr/>
              <a:t>3</a:t>
            </a:fld>
            <a:endParaRPr lang="hr-H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30460-B771-4AC4-A7A5-001C3037053D}" type="slidenum">
              <a:rPr lang="hr-HR" smtClean="0">
                <a:latin typeface="Arial" charset="0"/>
              </a:rPr>
              <a:pPr/>
              <a:t>24</a:t>
            </a:fld>
            <a:endParaRPr lang="hr-H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:\Enel Split_2008_ redizajn vizualnog identiteta\Grafički standardi\EST_LOGO_space_rgb_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2575" y="6194425"/>
            <a:ext cx="12414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274888" y="6383338"/>
            <a:ext cx="5019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hr-HR" dirty="0" smtClean="0">
                <a:latin typeface="Arial" pitchFamily="34" charset="0"/>
                <a:cs typeface="+mn-cs"/>
              </a:rPr>
              <a:t>Savjetovanje za </a:t>
            </a:r>
            <a:r>
              <a:rPr lang="hr-HR" smtClean="0">
                <a:latin typeface="Arial" pitchFamily="34" charset="0"/>
                <a:cs typeface="+mn-cs"/>
              </a:rPr>
              <a:t>računovodstvene djelatnike</a:t>
            </a:r>
            <a:r>
              <a:rPr lang="hr-HR" baseline="0" smtClean="0">
                <a:latin typeface="Arial" pitchFamily="34" charset="0"/>
                <a:cs typeface="+mn-cs"/>
              </a:rPr>
              <a:t> Vodice 2014</a:t>
            </a:r>
          </a:p>
          <a:p>
            <a:pPr algn="ctr">
              <a:defRPr/>
            </a:pPr>
            <a:endParaRPr lang="hr-HR" dirty="0" smtClean="0">
              <a:latin typeface="Arial" pitchFamily="34" charset="0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hr-H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2C88EE-0A6E-4C83-B1E5-AC85F846A8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2F57D-F819-4BF9-97BC-458670C6D2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Savjetovanje za računovodstvene djelatnike Vodice 2014.</a:t>
            </a:r>
            <a:endParaRPr lang="hr-HR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C273E-21E4-4D3B-8BEE-9CC8C201501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Savjetovanje za računovodstvene djelatnike  Vodice 2014.</a:t>
            </a:r>
            <a:endParaRPr lang="hr-HR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D4414-C59F-4CA5-AE00-536D5F4C3C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Savjetovanje za računovodstvene djelatnike Vodice 2014</a:t>
            </a:r>
          </a:p>
          <a:p>
            <a:pPr>
              <a:defRPr/>
            </a:pPr>
            <a:endParaRPr lang="hr-HR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A1A6-C1FB-4AA3-A233-EF041336605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Savjetovanje za računovodstvene djelatnike 2014</a:t>
            </a:r>
          </a:p>
          <a:p>
            <a:pPr>
              <a:defRPr/>
            </a:pPr>
            <a:endParaRPr lang="hr-HR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51E3C-B60B-4782-9BB9-C5A965BEC8E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Savjetovanje za računovodstvene djelatnike Vodice 2014</a:t>
            </a:r>
            <a:endParaRPr lang="hr-HR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24FC2-6FE9-4A26-99EB-BDFD73D0530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Savjetovanje za računovodstvene djelatnike ustanova socijalne skrbi Baška Voda 2011.</a:t>
            </a:r>
            <a:endParaRPr lang="hr-HR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RedWhite_Kantu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8224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1863725" y="6345238"/>
            <a:ext cx="6037263" cy="392112"/>
          </a:xfrm>
          <a:prstGeom prst="rect">
            <a:avLst/>
          </a:prstGeom>
          <a:solidFill>
            <a:srgbClr val="EAEAEA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hr-HR">
              <a:latin typeface="Arial" pitchFamily="34" charset="0"/>
              <a:cs typeface="+mn-cs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9388" y="274638"/>
            <a:ext cx="744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10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6238" y="0"/>
            <a:ext cx="114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74BF9FC-06EA-4274-AA3D-512B119443A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1031" name="Picture 12" descr="M:\Enel Split_2008_ redizajn vizualnog identiteta\Grafički standardi\EST_LOGO_space_rgb_low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02575" y="6194425"/>
            <a:ext cx="12414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901825" y="6356350"/>
            <a:ext cx="5942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hr-HR" smtClean="0"/>
              <a:t>Savjetovanje za računovodstvene djelatnike Vodice 2014</a:t>
            </a:r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</p:sldLayoutIdLst>
  <p:transition spd="med"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hr-HR" sz="4000" b="1" dirty="0">
          <a:solidFill>
            <a:srgbClr val="A5002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3443" y="2612338"/>
            <a:ext cx="7772400" cy="1470025"/>
          </a:xfrm>
        </p:spPr>
        <p:txBody>
          <a:bodyPr/>
          <a:lstStyle/>
          <a:p>
            <a:r>
              <a:rPr lang="pt-BR" sz="3200" smtClean="0"/>
              <a:t>Automatsko popunjavanje izvješća</a:t>
            </a:r>
            <a:r>
              <a:rPr lang="pt-BR" smtClean="0"/>
              <a:t/>
            </a:r>
            <a:br>
              <a:rPr lang="pt-BR" smtClean="0"/>
            </a:br>
            <a:r>
              <a:rPr lang="pt-BR" sz="2800" smtClean="0"/>
              <a:t>PR-RAS    P-Vrio   Bilanca   S-PR</a:t>
            </a:r>
            <a:r>
              <a:rPr sz="2800" smtClean="0"/>
              <a:t>-</a:t>
            </a:r>
            <a:r>
              <a:rPr lang="pt-BR" sz="2800" smtClean="0"/>
              <a:t>RAS</a:t>
            </a:r>
            <a:r>
              <a:rPr lang="pt-BR" smtClean="0"/>
              <a:t/>
            </a:r>
            <a:br>
              <a:rPr lang="pt-BR" smtClean="0"/>
            </a:br>
            <a:endParaRPr lang="pt-BR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mtClean="0">
                <a:effectLst/>
              </a:rPr>
              <a:t>Saša Kelava</a:t>
            </a:r>
          </a:p>
          <a:p>
            <a:r>
              <a:rPr lang="hr-HR" smtClean="0">
                <a:effectLst/>
              </a:rPr>
              <a:t>sasa.kelava@enel.hr</a:t>
            </a:r>
            <a:endParaRPr lang="en-US" dirty="0" smtClean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803" y="4494041"/>
            <a:ext cx="1919115" cy="176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08" b="-61"/>
          <a:stretch>
            <a:fillRect/>
          </a:stretch>
        </p:blipFill>
        <p:spPr bwMode="auto">
          <a:xfrm>
            <a:off x="1360972" y="1105930"/>
            <a:ext cx="6683275" cy="503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rot="16200000" flipH="1">
            <a:off x="3812062" y="5158946"/>
            <a:ext cx="663144" cy="28008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cxnSp>
        <p:nvCxnSpPr>
          <p:cNvPr id="7" name="Straight Arrow Connector 6"/>
          <p:cNvCxnSpPr/>
          <p:nvPr/>
        </p:nvCxnSpPr>
        <p:spPr bwMode="auto">
          <a:xfrm rot="16200000" flipV="1">
            <a:off x="5581136" y="4493740"/>
            <a:ext cx="881450" cy="263609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438" t="22251" r="12231" b="3057"/>
          <a:stretch>
            <a:fillRect/>
          </a:stretch>
        </p:blipFill>
        <p:spPr bwMode="auto">
          <a:xfrm>
            <a:off x="852615" y="1519882"/>
            <a:ext cx="7043353" cy="447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alpha val="0"/>
              </a:schemeClr>
            </a:outerShdw>
          </a:effectLst>
        </p:spPr>
      </p:pic>
      <p:cxnSp>
        <p:nvCxnSpPr>
          <p:cNvPr id="8" name="Straight Arrow Connector 7"/>
          <p:cNvCxnSpPr/>
          <p:nvPr/>
        </p:nvCxnSpPr>
        <p:spPr bwMode="auto">
          <a:xfrm rot="16200000" flipH="1">
            <a:off x="1340713" y="5121876"/>
            <a:ext cx="663144" cy="28008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cxnSp>
        <p:nvCxnSpPr>
          <p:cNvPr id="9" name="Straight Arrow Connector 8"/>
          <p:cNvCxnSpPr/>
          <p:nvPr/>
        </p:nvCxnSpPr>
        <p:spPr bwMode="auto">
          <a:xfrm rot="10800000" flipV="1">
            <a:off x="3707031" y="4856207"/>
            <a:ext cx="679618" cy="48191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sp>
        <p:nvSpPr>
          <p:cNvPr id="12" name="TextBox 11"/>
          <p:cNvSpPr txBox="1"/>
          <p:nvPr/>
        </p:nvSpPr>
        <p:spPr>
          <a:xfrm>
            <a:off x="5894174" y="3200401"/>
            <a:ext cx="2130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smtClean="0">
                <a:solidFill>
                  <a:srgbClr val="C00000"/>
                </a:solidFill>
              </a:rPr>
              <a:t>Popunite što </a:t>
            </a:r>
          </a:p>
          <a:p>
            <a:r>
              <a:rPr lang="hr-HR" sz="2400" smtClean="0">
                <a:solidFill>
                  <a:srgbClr val="C00000"/>
                </a:solidFill>
              </a:rPr>
              <a:t>nedostaje !</a:t>
            </a:r>
            <a:endParaRPr lang="hr-HR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026" b="23423"/>
          <a:stretch>
            <a:fillRect/>
          </a:stretch>
        </p:blipFill>
        <p:spPr bwMode="auto">
          <a:xfrm>
            <a:off x="879059" y="1278925"/>
            <a:ext cx="7535892" cy="441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rot="5400000" flipH="1" flipV="1">
            <a:off x="7673550" y="1569310"/>
            <a:ext cx="593123" cy="54369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233" t="-1285" r="-643" b="15500"/>
          <a:stretch>
            <a:fillRect/>
          </a:stretch>
        </p:blipFill>
        <p:spPr bwMode="auto">
          <a:xfrm>
            <a:off x="840260" y="1013255"/>
            <a:ext cx="7846541" cy="500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 bwMode="auto">
          <a:xfrm rot="5400000" flipH="1" flipV="1">
            <a:off x="1828803" y="3089191"/>
            <a:ext cx="593123" cy="54369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cxnSp>
        <p:nvCxnSpPr>
          <p:cNvPr id="12" name="Straight Arrow Connector 11"/>
          <p:cNvCxnSpPr/>
          <p:nvPr/>
        </p:nvCxnSpPr>
        <p:spPr bwMode="auto">
          <a:xfrm rot="10800000" flipV="1">
            <a:off x="4090090" y="4609071"/>
            <a:ext cx="1470451" cy="59312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>
                <a:effectLst/>
              </a:rPr>
              <a:t>Studija slučaja</a:t>
            </a:r>
          </a:p>
          <a:p>
            <a:pPr>
              <a:buNone/>
            </a:pPr>
            <a:r>
              <a:rPr lang="hr-HR" sz="2800" smtClean="0">
                <a:effectLst/>
              </a:rPr>
              <a:t>Za potrebe procijene vrijednosti riješenja napravljena je studija slučaja. </a:t>
            </a:r>
          </a:p>
          <a:p>
            <a:pPr>
              <a:buNone/>
            </a:pPr>
            <a:r>
              <a:rPr lang="hr-HR" sz="2800" smtClean="0">
                <a:effectLst/>
              </a:rPr>
              <a:t>Od korisnika ( Dom za psihički bolesne odrasle osobe Zemunik ) pribavljena su ručno popunjena periodička izvješća.</a:t>
            </a:r>
          </a:p>
          <a:p>
            <a:pPr>
              <a:buNone/>
            </a:pPr>
            <a:r>
              <a:rPr lang="hr-HR" sz="2800" smtClean="0">
                <a:effectLst/>
              </a:rPr>
              <a:t>Za potrebe usporedbe napravljena su </a:t>
            </a:r>
            <a:r>
              <a:rPr lang="hr-HR" sz="2800" smtClean="0">
                <a:solidFill>
                  <a:srgbClr val="FF0000"/>
                </a:solidFill>
                <a:effectLst/>
              </a:rPr>
              <a:t>nova</a:t>
            </a:r>
            <a:r>
              <a:rPr lang="hr-HR" sz="2800" smtClean="0">
                <a:effectLst/>
              </a:rPr>
              <a:t> izvješća korištenjem </a:t>
            </a:r>
            <a:r>
              <a:rPr lang="hr-HR" sz="2800" smtClean="0">
                <a:solidFill>
                  <a:srgbClr val="FF0000"/>
                </a:solidFill>
                <a:effectLst/>
              </a:rPr>
              <a:t>modula Periodična financijaska izvješća…</a:t>
            </a:r>
            <a:endParaRPr lang="hr-HR" smtClean="0">
              <a:solidFill>
                <a:srgbClr val="FF0000"/>
              </a:solidFill>
              <a:effectLst/>
            </a:endParaRPr>
          </a:p>
          <a:p>
            <a:pPr>
              <a:buNone/>
            </a:pPr>
            <a:endParaRPr lang="hr-HR" smtClean="0">
              <a:effectLst/>
            </a:endParaRPr>
          </a:p>
          <a:p>
            <a:pPr>
              <a:buNone/>
            </a:pPr>
            <a:endParaRPr lang="hr-HR" sz="2400" smtClean="0">
              <a:effectLst/>
            </a:endParaRPr>
          </a:p>
          <a:p>
            <a:pPr>
              <a:buNone/>
            </a:pPr>
            <a:endParaRPr lang="hr-HR" sz="2400" dirty="0"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22128" r="16512" b="31588"/>
          <a:stretch>
            <a:fillRect/>
          </a:stretch>
        </p:blipFill>
        <p:spPr bwMode="auto">
          <a:xfrm>
            <a:off x="568411" y="1742302"/>
            <a:ext cx="8143103" cy="33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8226" t="44369" r="16428" b="36374"/>
          <a:stretch>
            <a:fillRect/>
          </a:stretch>
        </p:blipFill>
        <p:spPr bwMode="auto">
          <a:xfrm>
            <a:off x="852616" y="1495169"/>
            <a:ext cx="7530140" cy="344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rot="5400000" flipH="1" flipV="1">
            <a:off x="3830598" y="4559645"/>
            <a:ext cx="593123" cy="54369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cxnSp>
        <p:nvCxnSpPr>
          <p:cNvPr id="9" name="Straight Arrow Connector 8"/>
          <p:cNvCxnSpPr/>
          <p:nvPr/>
        </p:nvCxnSpPr>
        <p:spPr bwMode="auto">
          <a:xfrm rot="5400000" flipH="1" flipV="1">
            <a:off x="6034220" y="4576120"/>
            <a:ext cx="593123" cy="54369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7257542" y="4514337"/>
            <a:ext cx="593123" cy="54369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sp>
        <p:nvSpPr>
          <p:cNvPr id="11" name="TextBox 10"/>
          <p:cNvSpPr txBox="1"/>
          <p:nvPr/>
        </p:nvSpPr>
        <p:spPr>
          <a:xfrm>
            <a:off x="1025610" y="5239265"/>
            <a:ext cx="7228703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mtClean="0"/>
              <a:t>Ručno popunjeno izvješće PR RAS</a:t>
            </a:r>
            <a:endParaRPr lang="hr-H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1655" t="21284" r="12078" b="19595"/>
          <a:stretch>
            <a:fillRect/>
          </a:stretch>
        </p:blipFill>
        <p:spPr bwMode="auto">
          <a:xfrm>
            <a:off x="963827" y="1396313"/>
            <a:ext cx="7438767" cy="432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rot="5400000" flipH="1" flipV="1">
            <a:off x="1445745" y="1902942"/>
            <a:ext cx="593123" cy="54369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cxnSp>
        <p:nvCxnSpPr>
          <p:cNvPr id="9" name="Straight Arrow Connector 8"/>
          <p:cNvCxnSpPr/>
          <p:nvPr/>
        </p:nvCxnSpPr>
        <p:spPr bwMode="auto">
          <a:xfrm rot="5400000" flipH="1" flipV="1">
            <a:off x="2401335" y="2438401"/>
            <a:ext cx="593123" cy="54369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4946827" y="2685538"/>
            <a:ext cx="593123" cy="54369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6046579" y="2203624"/>
            <a:ext cx="593123" cy="54369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sp>
        <p:nvSpPr>
          <p:cNvPr id="13" name="8-Point Star 12"/>
          <p:cNvSpPr/>
          <p:nvPr/>
        </p:nvSpPr>
        <p:spPr bwMode="auto">
          <a:xfrm>
            <a:off x="1136821" y="2545492"/>
            <a:ext cx="580768" cy="531340"/>
          </a:xfrm>
          <a:prstGeom prst="star8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1</a:t>
            </a:r>
          </a:p>
        </p:txBody>
      </p:sp>
      <p:sp>
        <p:nvSpPr>
          <p:cNvPr id="15" name="8-Point Star 14"/>
          <p:cNvSpPr/>
          <p:nvPr/>
        </p:nvSpPr>
        <p:spPr bwMode="auto">
          <a:xfrm>
            <a:off x="2500183" y="2784389"/>
            <a:ext cx="580768" cy="531340"/>
          </a:xfrm>
          <a:prstGeom prst="star8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2</a:t>
            </a:r>
          </a:p>
        </p:txBody>
      </p:sp>
      <p:sp>
        <p:nvSpPr>
          <p:cNvPr id="16" name="8-Point Star 15"/>
          <p:cNvSpPr/>
          <p:nvPr/>
        </p:nvSpPr>
        <p:spPr bwMode="auto">
          <a:xfrm>
            <a:off x="4934464" y="3155092"/>
            <a:ext cx="580768" cy="531340"/>
          </a:xfrm>
          <a:prstGeom prst="star8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mtClean="0">
                <a:latin typeface="Arial" pitchFamily="34" charset="0"/>
              </a:rPr>
              <a:t>3</a:t>
            </a:r>
            <a:endParaRPr kumimoji="0" lang="hr-HR" sz="3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7" name="8-Point Star 16"/>
          <p:cNvSpPr/>
          <p:nvPr/>
        </p:nvSpPr>
        <p:spPr bwMode="auto">
          <a:xfrm>
            <a:off x="6034216" y="2747319"/>
            <a:ext cx="580768" cy="531340"/>
          </a:xfrm>
          <a:prstGeom prst="star8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mtClean="0">
                <a:latin typeface="Arial" pitchFamily="34" charset="0"/>
              </a:rPr>
              <a:t>4</a:t>
            </a:r>
            <a:endParaRPr kumimoji="0" lang="hr-HR" sz="3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11655" t="21284" r="12078" b="19595"/>
          <a:stretch>
            <a:fillRect/>
          </a:stretch>
        </p:blipFill>
        <p:spPr bwMode="auto">
          <a:xfrm>
            <a:off x="963827" y="1396313"/>
            <a:ext cx="7438767" cy="432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rot="5400000" flipH="1" flipV="1">
            <a:off x="6145434" y="2561970"/>
            <a:ext cx="593123" cy="54369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4437" b="23418"/>
          <a:stretch>
            <a:fillRect/>
          </a:stretch>
        </p:blipFill>
        <p:spPr bwMode="auto">
          <a:xfrm>
            <a:off x="977913" y="1180072"/>
            <a:ext cx="7004179" cy="470174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00897" y="3113902"/>
            <a:ext cx="6535764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r-HR" smtClean="0"/>
              <a:t>Ovaj excel je napravila aplikacija</a:t>
            </a:r>
            <a:endParaRPr lang="hr-H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3425" y="1353066"/>
            <a:ext cx="8410575" cy="4525963"/>
          </a:xfrm>
        </p:spPr>
        <p:txBody>
          <a:bodyPr/>
          <a:lstStyle/>
          <a:p>
            <a:pPr>
              <a:buNone/>
            </a:pPr>
            <a:r>
              <a:rPr lang="hr-HR" sz="2800" smtClean="0">
                <a:effectLst/>
              </a:rPr>
              <a:t>Financijska izvješća na </a:t>
            </a:r>
            <a:r>
              <a:rPr lang="hr-HR" sz="2800" smtClean="0">
                <a:solidFill>
                  <a:srgbClr val="FF0000"/>
                </a:solidFill>
                <a:effectLst/>
              </a:rPr>
              <a:t>godišnjoj</a:t>
            </a:r>
            <a:r>
              <a:rPr lang="hr-HR" sz="2800" smtClean="0">
                <a:effectLst/>
              </a:rPr>
              <a:t> razini</a:t>
            </a:r>
          </a:p>
          <a:p>
            <a:pPr>
              <a:buNone/>
            </a:pPr>
            <a:r>
              <a:rPr lang="hr-HR" sz="2800" smtClean="0">
                <a:effectLst/>
              </a:rPr>
              <a:t>PR RAS, Bilanca , P-Vrio ( </a:t>
            </a:r>
            <a:r>
              <a:rPr lang="hr-HR" sz="2000" smtClean="0">
                <a:effectLst/>
              </a:rPr>
              <a:t>dva do četiri radna dana </a:t>
            </a:r>
            <a:r>
              <a:rPr lang="hr-HR" sz="2800" smtClean="0">
                <a:effectLst/>
              </a:rPr>
              <a:t>)</a:t>
            </a:r>
          </a:p>
          <a:p>
            <a:pPr>
              <a:buNone/>
            </a:pPr>
            <a:endParaRPr lang="hr-HR" sz="2800" smtClean="0">
              <a:effectLst/>
            </a:endParaRPr>
          </a:p>
          <a:p>
            <a:pPr>
              <a:buNone/>
            </a:pPr>
            <a:r>
              <a:rPr lang="hr-HR" sz="2800" smtClean="0">
                <a:effectLst/>
              </a:rPr>
              <a:t>Financijska izvješća  na </a:t>
            </a:r>
            <a:r>
              <a:rPr lang="hr-HR" sz="2800" smtClean="0">
                <a:solidFill>
                  <a:srgbClr val="FF0000"/>
                </a:solidFill>
                <a:effectLst/>
              </a:rPr>
              <a:t>polugodišnjoj</a:t>
            </a:r>
            <a:r>
              <a:rPr lang="hr-HR" sz="2800" smtClean="0">
                <a:effectLst/>
              </a:rPr>
              <a:t> razini </a:t>
            </a:r>
          </a:p>
          <a:p>
            <a:pPr>
              <a:buNone/>
            </a:pPr>
            <a:r>
              <a:rPr lang="hr-HR" sz="2800" smtClean="0">
                <a:effectLst/>
              </a:rPr>
              <a:t>PR RAS  </a:t>
            </a:r>
            <a:r>
              <a:rPr lang="hr-HR" sz="2000" b="1" smtClean="0">
                <a:effectLst/>
              </a:rPr>
              <a:t>( četiri  do osam radnih sati )</a:t>
            </a:r>
          </a:p>
          <a:p>
            <a:pPr>
              <a:buNone/>
            </a:pPr>
            <a:endParaRPr lang="hr-HR" sz="2800" smtClean="0">
              <a:effectLst/>
            </a:endParaRPr>
          </a:p>
          <a:p>
            <a:pPr>
              <a:buNone/>
            </a:pPr>
            <a:r>
              <a:rPr lang="hr-HR" sz="2800" smtClean="0">
                <a:effectLst/>
              </a:rPr>
              <a:t>Financijska izvješća </a:t>
            </a:r>
            <a:r>
              <a:rPr lang="hr-HR" sz="2800" smtClean="0">
                <a:solidFill>
                  <a:srgbClr val="FF0000"/>
                </a:solidFill>
                <a:effectLst/>
              </a:rPr>
              <a:t>na kvartalnoj</a:t>
            </a:r>
            <a:r>
              <a:rPr lang="hr-HR" sz="2800" smtClean="0">
                <a:effectLst/>
              </a:rPr>
              <a:t> razini </a:t>
            </a:r>
          </a:p>
          <a:p>
            <a:pPr>
              <a:buNone/>
            </a:pPr>
            <a:r>
              <a:rPr lang="hr-HR" sz="2800" smtClean="0">
                <a:effectLst/>
              </a:rPr>
              <a:t>S- PR-RAS </a:t>
            </a:r>
            <a:r>
              <a:rPr lang="hr-HR" sz="2000" b="1" smtClean="0">
                <a:effectLst/>
              </a:rPr>
              <a:t>( dva do četiri radna sata )</a:t>
            </a:r>
          </a:p>
          <a:p>
            <a:pPr>
              <a:buNone/>
            </a:pPr>
            <a:endParaRPr lang="hr-HR" smtClean="0"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3151" t="46593" r="14437" b="23418"/>
          <a:stretch>
            <a:fillRect/>
          </a:stretch>
        </p:blipFill>
        <p:spPr bwMode="auto">
          <a:xfrm>
            <a:off x="1099751" y="1532237"/>
            <a:ext cx="7479674" cy="396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20439" r="14865" b="19257"/>
          <a:stretch>
            <a:fillRect/>
          </a:stretch>
        </p:blipFill>
        <p:spPr bwMode="auto">
          <a:xfrm>
            <a:off x="506627" y="1581665"/>
            <a:ext cx="8303741" cy="44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20946" r="25507" b="21452"/>
          <a:stretch>
            <a:fillRect/>
          </a:stretch>
        </p:blipFill>
        <p:spPr bwMode="auto">
          <a:xfrm>
            <a:off x="852616" y="1519882"/>
            <a:ext cx="7265773" cy="421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/>
              <a:t>Automatsko popunjavanje </a:t>
            </a:r>
            <a:r>
              <a:rPr lang="hr-HR" sz="2800" dirty="0" smtClean="0"/>
              <a:t>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Savjetovanje za računovodstvene djelatnike </a:t>
            </a:r>
            <a:r>
              <a:rPr lang="hr-HR" smtClean="0"/>
              <a:t>Vodice 2014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445741"/>
            <a:ext cx="7599404" cy="2866767"/>
          </a:xfrm>
        </p:spPr>
        <p:txBody>
          <a:bodyPr/>
          <a:lstStyle/>
          <a:p>
            <a:r>
              <a:rPr lang="hr-HR" b="1" smtClean="0">
                <a:effectLst/>
              </a:rPr>
              <a:t>NAPOMENA:</a:t>
            </a:r>
          </a:p>
          <a:p>
            <a:endParaRPr lang="hr-HR" dirty="0" smtClean="0">
              <a:effectLst/>
            </a:endParaRPr>
          </a:p>
          <a:p>
            <a:r>
              <a:rPr lang="hr-HR" dirty="0" smtClean="0">
                <a:effectLst/>
              </a:rPr>
              <a:t>Za rad s </a:t>
            </a:r>
            <a:r>
              <a:rPr lang="hr-HR" smtClean="0">
                <a:effectLst/>
              </a:rPr>
              <a:t>ovom modulom </a:t>
            </a:r>
            <a:r>
              <a:rPr lang="hr-HR" dirty="0" smtClean="0">
                <a:effectLst/>
              </a:rPr>
              <a:t>potrebno </a:t>
            </a:r>
            <a:r>
              <a:rPr lang="hr-HR" smtClean="0">
                <a:effectLst/>
              </a:rPr>
              <a:t>je prethodno izvršiti  registraciju!!!</a:t>
            </a:r>
            <a:endParaRPr lang="hr-HR" dirty="0"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989513"/>
            <a:ext cx="7772400" cy="779462"/>
          </a:xfrm>
        </p:spPr>
        <p:txBody>
          <a:bodyPr/>
          <a:lstStyle/>
          <a:p>
            <a:pPr algn="ctr">
              <a:defRPr/>
            </a:pPr>
            <a:r>
              <a:rPr smtClean="0"/>
              <a:t>Hvala </a:t>
            </a:r>
            <a:endParaRPr dirty="0"/>
          </a:p>
        </p:txBody>
      </p:sp>
      <p:pic>
        <p:nvPicPr>
          <p:cNvPr id="8195" name="Picture 8" descr="http://www.canberra.edu.au/__data/assets/image/0009/686070/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800" y="963613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388" y="274638"/>
            <a:ext cx="6678612" cy="1143000"/>
          </a:xfrm>
        </p:spPr>
        <p:txBody>
          <a:bodyPr/>
          <a:lstStyle/>
          <a:p>
            <a:pPr>
              <a:defRPr/>
            </a:pPr>
            <a:r>
              <a:rPr sz="2800" smtClean="0"/>
              <a:t>Automatsko popunjavanje izvješća</a:t>
            </a:r>
            <a:endParaRPr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175" y="1792288"/>
            <a:ext cx="7591425" cy="4324350"/>
          </a:xfrm>
        </p:spPr>
        <p:txBody>
          <a:bodyPr/>
          <a:lstStyle/>
          <a:p>
            <a:pPr>
              <a:buNone/>
              <a:defRPr/>
            </a:pPr>
            <a:r>
              <a:rPr lang="hr-HR" sz="3600" smtClean="0">
                <a:effectLst/>
              </a:rPr>
              <a:t>Do popunjenih izvješća u dva koraka..</a:t>
            </a:r>
          </a:p>
          <a:p>
            <a:pPr>
              <a:buNone/>
              <a:defRPr/>
            </a:pPr>
            <a:endParaRPr lang="hr-HR" sz="3600" smtClean="0">
              <a:effectLst/>
            </a:endParaRPr>
          </a:p>
          <a:p>
            <a:pPr>
              <a:defRPr/>
            </a:pPr>
            <a:r>
              <a:rPr lang="hr-HR" sz="3600" smtClean="0">
                <a:effectLst/>
              </a:rPr>
              <a:t>Prikupljanje</a:t>
            </a:r>
            <a:r>
              <a:rPr lang="hr-HR" sz="3600" smtClean="0"/>
              <a:t> </a:t>
            </a:r>
            <a:r>
              <a:rPr lang="hr-HR" sz="3600" dirty="0" smtClean="0">
                <a:effectLst/>
              </a:rPr>
              <a:t>podataka</a:t>
            </a:r>
          </a:p>
          <a:p>
            <a:pPr>
              <a:defRPr/>
            </a:pPr>
            <a:r>
              <a:rPr lang="hr-HR" sz="3600" dirty="0" smtClean="0">
                <a:effectLst/>
              </a:rPr>
              <a:t>Popunjavanje izvješća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računovodstvene </a:t>
            </a:r>
            <a:r>
              <a:rPr lang="hr-HR"/>
              <a:t>djelatnike </a:t>
            </a:r>
            <a:r>
              <a:rPr lang="hr-HR" smtClean="0"/>
              <a:t>Vodice 2014</a:t>
            </a:r>
            <a:endParaRPr lang="hr-HR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računovodstvene </a:t>
            </a:r>
            <a:r>
              <a:rPr lang="hr-HR"/>
              <a:t>djelatnike </a:t>
            </a:r>
            <a:r>
              <a:rPr lang="hr-HR" smtClean="0"/>
              <a:t> Vodice 2014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600200"/>
            <a:ext cx="3336323" cy="3663778"/>
          </a:xfrm>
        </p:spPr>
        <p:txBody>
          <a:bodyPr/>
          <a:lstStyle/>
          <a:p>
            <a:r>
              <a:rPr lang="hr-HR" sz="2000" dirty="0" smtClean="0">
                <a:effectLst/>
              </a:rPr>
              <a:t>Popunjavanje periodičnih financijskih izvješća pokrećemo kroz aplikaciju </a:t>
            </a:r>
            <a:r>
              <a:rPr lang="hr-HR" sz="2000" dirty="0" err="1" smtClean="0">
                <a:effectLst/>
              </a:rPr>
              <a:t>Šifrarnici</a:t>
            </a:r>
            <a:r>
              <a:rPr lang="hr-HR" sz="2000" dirty="0" smtClean="0">
                <a:effectLst/>
              </a:rPr>
              <a:t> financijskog </a:t>
            </a:r>
            <a:r>
              <a:rPr lang="hr-HR" sz="2000" smtClean="0">
                <a:effectLst/>
              </a:rPr>
              <a:t>računovodstva </a:t>
            </a:r>
          </a:p>
          <a:p>
            <a:pPr>
              <a:buNone/>
            </a:pPr>
            <a:r>
              <a:rPr lang="hr-HR" sz="2000" smtClean="0">
                <a:effectLst/>
              </a:rPr>
              <a:t>     Izbornik Izvješća </a:t>
            </a:r>
          </a:p>
          <a:p>
            <a:pPr>
              <a:buNone/>
            </a:pPr>
            <a:r>
              <a:rPr lang="hr-HR" sz="2000" smtClean="0">
                <a:effectLst/>
              </a:rPr>
              <a:t>     modul </a:t>
            </a:r>
            <a:r>
              <a:rPr lang="hr-HR" sz="2000" dirty="0" smtClean="0">
                <a:effectLst/>
              </a:rPr>
              <a:t>“Periodična financijska izvješća”</a:t>
            </a:r>
            <a:endParaRPr lang="hr-HR" sz="20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59143" b="26590"/>
          <a:stretch>
            <a:fillRect/>
          </a:stretch>
        </p:blipFill>
        <p:spPr bwMode="auto">
          <a:xfrm>
            <a:off x="4091499" y="982363"/>
            <a:ext cx="3829182" cy="516602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4959650" y="5609968"/>
            <a:ext cx="1711234" cy="37458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FF33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60558" y="1092867"/>
            <a:ext cx="7643183" cy="1118993"/>
          </a:xfrm>
        </p:spPr>
        <p:txBody>
          <a:bodyPr/>
          <a:lstStyle/>
          <a:p>
            <a:r>
              <a:rPr lang="hr-HR" dirty="0" smtClean="0">
                <a:effectLst/>
              </a:rPr>
              <a:t>Otvaranjem </a:t>
            </a:r>
            <a:r>
              <a:rPr lang="hr-HR" smtClean="0">
                <a:effectLst/>
              </a:rPr>
              <a:t>modula dobijemo…</a:t>
            </a:r>
            <a:endParaRPr lang="hr-HR" dirty="0" smtClean="0">
              <a:effectLst/>
            </a:endParaRPr>
          </a:p>
          <a:p>
            <a:endParaRPr lang="hr-H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289" t="21959" r="11951" b="19257"/>
          <a:stretch>
            <a:fillRect/>
          </a:stretch>
        </p:blipFill>
        <p:spPr bwMode="auto">
          <a:xfrm>
            <a:off x="1606378" y="1915296"/>
            <a:ext cx="6734433" cy="391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 bwMode="auto">
          <a:xfrm rot="10800000">
            <a:off x="2570206" y="2360141"/>
            <a:ext cx="494271" cy="21006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cxnSp>
        <p:nvCxnSpPr>
          <p:cNvPr id="10" name="Straight Arrow Connector 9"/>
          <p:cNvCxnSpPr/>
          <p:nvPr/>
        </p:nvCxnSpPr>
        <p:spPr bwMode="auto">
          <a:xfrm rot="10800000">
            <a:off x="2154196" y="2339547"/>
            <a:ext cx="494271" cy="21006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cxnSp>
        <p:nvCxnSpPr>
          <p:cNvPr id="11" name="Straight Arrow Connector 10"/>
          <p:cNvCxnSpPr/>
          <p:nvPr/>
        </p:nvCxnSpPr>
        <p:spPr bwMode="auto">
          <a:xfrm rot="10800000">
            <a:off x="4308389" y="2269525"/>
            <a:ext cx="494271" cy="21006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cxnSp>
        <p:nvCxnSpPr>
          <p:cNvPr id="12" name="Straight Arrow Connector 11"/>
          <p:cNvCxnSpPr/>
          <p:nvPr/>
        </p:nvCxnSpPr>
        <p:spPr bwMode="auto">
          <a:xfrm rot="10800000">
            <a:off x="1820563" y="2327190"/>
            <a:ext cx="494271" cy="21006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6783859" y="2199502"/>
            <a:ext cx="395416" cy="14828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popunjavanja izvješća</a:t>
            </a:r>
            <a:endParaRPr sz="2800" dirty="0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>
                <a:effectLst/>
              </a:rPr>
              <a:t>Pozicioniranjem </a:t>
            </a:r>
            <a:r>
              <a:rPr lang="hr-HR" sz="2800" smtClean="0">
                <a:effectLst/>
              </a:rPr>
              <a:t>na pojedinu aktivnu karticu  </a:t>
            </a:r>
            <a:r>
              <a:rPr lang="hr-HR" sz="2800" dirty="0" smtClean="0">
                <a:effectLst/>
              </a:rPr>
              <a:t>na prikazanoj formi vršimo pripremu za prikupljanje podatka</a:t>
            </a:r>
          </a:p>
          <a:p>
            <a:r>
              <a:rPr lang="hr-HR" sz="2800" dirty="0" smtClean="0">
                <a:effectLst/>
              </a:rPr>
              <a:t>U otvorenoj formi moramo popuniti traženi </a:t>
            </a:r>
            <a:r>
              <a:rPr lang="hr-HR" sz="2800" smtClean="0">
                <a:effectLst/>
              </a:rPr>
              <a:t>podatak npr. datumski </a:t>
            </a:r>
            <a:r>
              <a:rPr lang="hr-HR" sz="2800" dirty="0" smtClean="0">
                <a:effectLst/>
              </a:rPr>
              <a:t>period u kojem prikupljamo podatke, ime baze ako se traži</a:t>
            </a:r>
          </a:p>
          <a:p>
            <a:r>
              <a:rPr lang="hr-HR" sz="2800" dirty="0" smtClean="0">
                <a:effectLst/>
              </a:rPr>
              <a:t>Nakon toga </a:t>
            </a:r>
            <a:r>
              <a:rPr lang="hr-HR" sz="2800" smtClean="0">
                <a:effectLst/>
              </a:rPr>
              <a:t>pokrećemo prikupljanje podataka  </a:t>
            </a:r>
            <a:r>
              <a:rPr lang="hr-HR" sz="2800" dirty="0" smtClean="0">
                <a:effectLst/>
              </a:rPr>
              <a:t>klikom na dugme “Prikupljanje podataka”</a:t>
            </a:r>
          </a:p>
          <a:p>
            <a:endParaRPr lang="hr-HR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946" b="4307"/>
          <a:stretch>
            <a:fillRect/>
          </a:stretch>
        </p:blipFill>
        <p:spPr bwMode="auto">
          <a:xfrm>
            <a:off x="2584293" y="1433385"/>
            <a:ext cx="5917156" cy="420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07773" y="2347784"/>
            <a:ext cx="24080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smtClean="0"/>
              <a:t>FINA-in obrazac</a:t>
            </a:r>
          </a:p>
          <a:p>
            <a:endParaRPr lang="hr-HR" sz="2000" smtClean="0"/>
          </a:p>
          <a:p>
            <a:r>
              <a:rPr lang="hr-HR" sz="2000" smtClean="0"/>
              <a:t>VAŽNO:</a:t>
            </a:r>
          </a:p>
          <a:p>
            <a:endParaRPr lang="hr-HR" sz="2000" smtClean="0"/>
          </a:p>
          <a:p>
            <a:r>
              <a:rPr lang="hr-HR" sz="2000" smtClean="0">
                <a:solidFill>
                  <a:srgbClr val="C00000"/>
                </a:solidFill>
              </a:rPr>
              <a:t>Pruža mogućnost </a:t>
            </a:r>
          </a:p>
          <a:p>
            <a:r>
              <a:rPr lang="hr-HR" sz="2000" smtClean="0">
                <a:solidFill>
                  <a:srgbClr val="C00000"/>
                </a:solidFill>
              </a:rPr>
              <a:t>automatskog </a:t>
            </a:r>
          </a:p>
          <a:p>
            <a:r>
              <a:rPr lang="hr-HR" sz="2000" smtClean="0">
                <a:solidFill>
                  <a:srgbClr val="C00000"/>
                </a:solidFill>
              </a:rPr>
              <a:t>popunjavanja</a:t>
            </a:r>
            <a:endParaRPr lang="hr-HR" sz="20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233" t="21159" r="11775" b="19050"/>
          <a:stretch>
            <a:fillRect/>
          </a:stretch>
        </p:blipFill>
        <p:spPr bwMode="auto">
          <a:xfrm>
            <a:off x="825193" y="1408671"/>
            <a:ext cx="7799824" cy="454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 bwMode="auto">
          <a:xfrm rot="10800000">
            <a:off x="1742303" y="1940011"/>
            <a:ext cx="494271" cy="21006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cxnSp>
        <p:nvCxnSpPr>
          <p:cNvPr id="11" name="Straight Arrow Connector 10"/>
          <p:cNvCxnSpPr/>
          <p:nvPr/>
        </p:nvCxnSpPr>
        <p:spPr bwMode="auto">
          <a:xfrm rot="10800000">
            <a:off x="2487827" y="2623751"/>
            <a:ext cx="494271" cy="21006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166022" y="2269524"/>
            <a:ext cx="514865" cy="39953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smtClean="0">
                <a:effectLst/>
              </a:rPr>
              <a:t>Automatsko popunjavanje izvješća</a:t>
            </a: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Savjetovanje za </a:t>
            </a:r>
            <a:r>
              <a:rPr lang="hr-HR"/>
              <a:t>računovodstvene </a:t>
            </a:r>
            <a:r>
              <a:rPr lang="hr-HR" smtClean="0"/>
              <a:t>djelatnike Vodice 2014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981" t="21159" r="11366" b="18777"/>
          <a:stretch>
            <a:fillRect/>
          </a:stretch>
        </p:blipFill>
        <p:spPr bwMode="auto">
          <a:xfrm>
            <a:off x="668274" y="1507525"/>
            <a:ext cx="7800091" cy="44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rot="10800000">
            <a:off x="7764162" y="2747318"/>
            <a:ext cx="494271" cy="21006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cxnSp>
        <p:nvCxnSpPr>
          <p:cNvPr id="9" name="Straight Arrow Connector 8"/>
          <p:cNvCxnSpPr/>
          <p:nvPr/>
        </p:nvCxnSpPr>
        <p:spPr bwMode="auto">
          <a:xfrm rot="10800000">
            <a:off x="2417805" y="4048896"/>
            <a:ext cx="494271" cy="21006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  <p:cxnSp>
        <p:nvCxnSpPr>
          <p:cNvPr id="7" name="Straight Arrow Connector 6"/>
          <p:cNvCxnSpPr/>
          <p:nvPr/>
        </p:nvCxnSpPr>
        <p:spPr bwMode="auto">
          <a:xfrm rot="16200000" flipV="1">
            <a:off x="6174260" y="3554627"/>
            <a:ext cx="881450" cy="263609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sx="1000" sy="1000" algn="ctr" rotWithShape="0">
              <a:srgbClr val="FF3300"/>
            </a:outerShdw>
          </a:effectLst>
        </p:spPr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-Baška Voda 2011 - PREDLOŽAK za prezentacije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C3300"/>
      </a:hlink>
      <a:folHlink>
        <a:srgbClr val="CC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FF3300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FF3300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3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ProFi-Baška Voda 2011 - PREDLOŽAK za prezentacije</Template>
  <TotalTime>1916</TotalTime>
  <Words>423</Words>
  <Application>Microsoft Office PowerPoint</Application>
  <PresentationFormat>On-screen Show (4:3)</PresentationFormat>
  <Paragraphs>94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ProFi-Baška Voda 2011 - PREDLOŽAK za prezentacije</vt:lpstr>
      <vt:lpstr>Automatsko popunjavanje izvješća PR-RAS    P-Vrio   Bilanca   S-PR-RAS </vt:lpstr>
      <vt:lpstr>Automatsko popunjavanje izvješća </vt:lpstr>
      <vt:lpstr>Automatsko popunjavanje izvješća</vt:lpstr>
      <vt:lpstr>Automatsko popunjavanje izvješća </vt:lpstr>
      <vt:lpstr>Automatsko popunjavanje izvješća </vt:lpstr>
      <vt:lpstr>Automatsko popunjavanja izvješća</vt:lpstr>
      <vt:lpstr>Automatsko popunjavanje izvješća </vt:lpstr>
      <vt:lpstr>Automatsko popunjavanje izvješća </vt:lpstr>
      <vt:lpstr>Automatsko popunjavanje izvješća </vt:lpstr>
      <vt:lpstr>Automatsko popunjavanje izvješća </vt:lpstr>
      <vt:lpstr>Automatsko popunjavanje izvješća </vt:lpstr>
      <vt:lpstr>Automatsko popunjavanje izvješća </vt:lpstr>
      <vt:lpstr>Automatsko popunjavanje izvješća </vt:lpstr>
      <vt:lpstr>Automatsko popunjavanje izvješća </vt:lpstr>
      <vt:lpstr>Automatsko popunjavanje izvješća </vt:lpstr>
      <vt:lpstr>Automatsko popunjavanje izvješća </vt:lpstr>
      <vt:lpstr>Automatsko popunjavanje izvješća </vt:lpstr>
      <vt:lpstr>Automatsko popunjavanje izvješća </vt:lpstr>
      <vt:lpstr>Automatsko popunjavanje izvješća </vt:lpstr>
      <vt:lpstr>Automatsko popunjavanje izvješća </vt:lpstr>
      <vt:lpstr>Automatsko popunjavanje izvješća </vt:lpstr>
      <vt:lpstr>Automatsko popunjavanje izvješća </vt:lpstr>
      <vt:lpstr>Automatsko popunjavanje izvješća </vt:lpstr>
      <vt:lpstr>Hvala </vt:lpstr>
    </vt:vector>
  </TitlesOfParts>
  <Company>ENEL SPLIT d.o.o.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Ivan Presečki</dc:creator>
  <cp:lastModifiedBy>Saša Kelava</cp:lastModifiedBy>
  <cp:revision>66</cp:revision>
  <dcterms:created xsi:type="dcterms:W3CDTF">2011-04-19T09:48:56Z</dcterms:created>
  <dcterms:modified xsi:type="dcterms:W3CDTF">2014-11-11T17:07:39Z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iveCopyIndex">
    <vt:i4>244720609</vt:i4>
  </property>
</Properties>
</file>